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3" r:id="rId3"/>
    <p:sldId id="264" r:id="rId4"/>
    <p:sldId id="265" r:id="rId5"/>
    <p:sldId id="267" r:id="rId6"/>
    <p:sldId id="266" r:id="rId7"/>
    <p:sldId id="271" r:id="rId8"/>
    <p:sldId id="268" r:id="rId9"/>
    <p:sldId id="269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</p:sldIdLst>
  <p:sldSz cx="9144000" cy="6858000" type="screen4x3"/>
  <p:notesSz cx="6858000" cy="9144000"/>
  <p:defaultTextStyle>
    <a:defPPr>
      <a:defRPr lang="ko-K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Gill Sans MT" pitchFamily="34" charset="0"/>
              <a:ea typeface="굴림" charset="-127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Gill Sans MT" pitchFamily="34" charset="0"/>
              <a:ea typeface="굴림" charset="-127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Gill Sans MT" pitchFamily="34" charset="0"/>
              <a:ea typeface="굴림" charset="-127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Gill Sans MT" pitchFamily="34" charset="0"/>
              <a:ea typeface="굴림" charset="-127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atinLnBrk="1"/>
            <a:r>
              <a:rPr kumimoji="1"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kumimoji="1" lang="en-US" altLang="ko-KR" sz="900" dirty="0">
                <a:solidFill>
                  <a:schemeClr val="tx2"/>
                </a:solidFill>
                <a:latin typeface="Verdana" pitchFamily="34" charset="0"/>
              </a:rPr>
              <a:t>  </a:t>
            </a:r>
            <a:r>
              <a:rPr kumimoji="1" lang="en-US" altLang="ko-KR" sz="900" dirty="0" smtClean="0">
                <a:solidFill>
                  <a:schemeClr val="tx2"/>
                </a:solidFill>
                <a:latin typeface="Verdana" pitchFamily="34" charset="0"/>
              </a:rPr>
              <a:t>2009,  </a:t>
            </a:r>
            <a:r>
              <a:rPr kumimoji="1" lang="en-US" altLang="ko-KR" sz="900" dirty="0" err="1" smtClean="0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kumimoji="1" lang="en-US" altLang="ko-KR" sz="900" dirty="0" smtClean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kumimoji="1" lang="en-US" altLang="ko-KR" sz="900" dirty="0" err="1" smtClean="0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kumimoji="1"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kumimoji="1"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kumimoji="1"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409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Gill Sans MT" pitchFamily="34" charset="0"/>
              <a:ea typeface="굴림" charset="-127"/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fld id="{C51141A3-737A-42FF-8C40-16131F8407EE}" type="slidenum">
              <a:rPr lang="en-US" altLang="ko-KR" sz="900">
                <a:solidFill>
                  <a:schemeClr val="tx2"/>
                </a:solidFill>
                <a:latin typeface="Gill Sans MT" pitchFamily="34" charset="0"/>
              </a:rPr>
              <a:pPr algn="l"/>
              <a:t>‹#›</a:t>
            </a:fld>
            <a:endParaRPr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atinLnBrk="1"/>
            <a:r>
              <a:rPr kumimoji="1"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kumimoji="1"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>
          <a:solidFill>
            <a:schemeClr val="tx1"/>
          </a:solidFill>
          <a:latin typeface="+mn-lt"/>
          <a:ea typeface="+mn-ea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endParaRPr lang="en-US" altLang="ko-KR" sz="3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sz="1200" dirty="0"/>
              <a:t>2008. </a:t>
            </a:r>
            <a:r>
              <a:rPr lang="en-US" altLang="ko-KR" sz="1200" dirty="0" smtClean="0"/>
              <a:t>03. 02</a:t>
            </a:r>
            <a:endParaRPr lang="en-US" altLang="ko-KR" sz="1200" dirty="0"/>
          </a:p>
          <a:p>
            <a:r>
              <a:rPr lang="en-US" altLang="ko-KR" sz="1200" dirty="0" err="1"/>
              <a:t>Namseok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Choi</a:t>
            </a:r>
            <a:endParaRPr lang="en-US" altLang="ko-KR" sz="1200" dirty="0"/>
          </a:p>
          <a:p>
            <a:r>
              <a:rPr lang="en-US" altLang="ko-KR" sz="1200" dirty="0">
                <a:hlinkClick r:id="rId2"/>
              </a:rPr>
              <a:t>http://kowon.dongseo.ac.kr/~d8003150</a:t>
            </a:r>
            <a:endParaRPr lang="en-US" altLang="ko-K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컴퓨터 시스템</a:t>
            </a:r>
            <a:endParaRPr lang="ko-KR" altLang="en-US" dirty="0"/>
          </a:p>
        </p:txBody>
      </p:sp>
      <p:pic>
        <p:nvPicPr>
          <p:cNvPr id="4" name="그림 3" descr="ch01-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1538" y="1714488"/>
            <a:ext cx="6858000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</a:t>
            </a:r>
          </a:p>
          <a:p>
            <a:pPr lvl="1"/>
            <a:r>
              <a:rPr lang="ko-KR" altLang="en-US" dirty="0" smtClean="0"/>
              <a:t>눈에 보이는 유형의 존재</a:t>
            </a:r>
          </a:p>
          <a:p>
            <a:pPr lvl="1"/>
            <a:r>
              <a:rPr lang="ko-KR" altLang="en-US" dirty="0" smtClean="0"/>
              <a:t>입력 장치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출력 장치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본체</a:t>
            </a:r>
          </a:p>
          <a:p>
            <a:endParaRPr lang="ko-KR" altLang="en-US" dirty="0" smtClean="0"/>
          </a:p>
          <a:p>
            <a:r>
              <a:rPr lang="ko-KR" altLang="en-US" dirty="0" smtClean="0"/>
              <a:t>하드웨어</a:t>
            </a:r>
            <a:r>
              <a:rPr lang="en-US" altLang="ko-KR" dirty="0" smtClean="0"/>
              <a:t>-</a:t>
            </a:r>
            <a:r>
              <a:rPr lang="ko-KR" altLang="en-US" dirty="0" smtClean="0"/>
              <a:t>입력 장치</a:t>
            </a:r>
          </a:p>
          <a:p>
            <a:pPr lvl="1"/>
            <a:r>
              <a:rPr lang="ko-KR" altLang="en-US" dirty="0" smtClean="0"/>
              <a:t>데이터를 컴퓨터에서 처리할 수 있는 형태로 변환하는 장치</a:t>
            </a:r>
          </a:p>
          <a:p>
            <a:pPr lvl="1"/>
            <a:r>
              <a:rPr lang="ko-KR" altLang="en-US" dirty="0" smtClean="0"/>
              <a:t>키보드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마우스</a:t>
            </a:r>
            <a:endParaRPr lang="ko-KR" altLang="en-US" dirty="0"/>
          </a:p>
        </p:txBody>
      </p:sp>
      <p:pic>
        <p:nvPicPr>
          <p:cNvPr id="4" name="그림 3" descr="ch01-02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3770454"/>
            <a:ext cx="4032000" cy="2016000"/>
          </a:xfrm>
          <a:prstGeom prst="rect">
            <a:avLst/>
          </a:prstGeom>
        </p:spPr>
      </p:pic>
      <p:pic>
        <p:nvPicPr>
          <p:cNvPr id="5" name="그림 4" descr="ch01-02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14942" y="3913330"/>
            <a:ext cx="1976763" cy="176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</a:t>
            </a:r>
            <a:r>
              <a:rPr lang="en-US" altLang="ko-KR" dirty="0" smtClean="0"/>
              <a:t>-</a:t>
            </a:r>
            <a:r>
              <a:rPr lang="ko-KR" altLang="en-US" dirty="0" smtClean="0"/>
              <a:t>출력 장치</a:t>
            </a:r>
          </a:p>
          <a:p>
            <a:pPr lvl="1"/>
            <a:r>
              <a:rPr lang="ko-KR" altLang="en-US" dirty="0" smtClean="0"/>
              <a:t>컴퓨터에서 처리된 결과를 사용자가 인식할 수 있는 형태로 변환하는 장치</a:t>
            </a:r>
          </a:p>
          <a:p>
            <a:pPr lvl="1"/>
            <a:r>
              <a:rPr lang="ko-KR" altLang="en-US" dirty="0" smtClean="0"/>
              <a:t>모니터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프린터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그림 3" descr="ch01-03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42976" y="2548140"/>
            <a:ext cx="3024000" cy="3024000"/>
          </a:xfrm>
          <a:prstGeom prst="rect">
            <a:avLst/>
          </a:prstGeom>
        </p:spPr>
      </p:pic>
      <p:pic>
        <p:nvPicPr>
          <p:cNvPr id="5" name="그림 4" descr="ch01-03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619578"/>
            <a:ext cx="2768534" cy="262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</a:t>
            </a:r>
            <a:r>
              <a:rPr lang="en-US" altLang="ko-KR" dirty="0" smtClean="0"/>
              <a:t>-</a:t>
            </a:r>
            <a:r>
              <a:rPr lang="ko-KR" altLang="en-US" dirty="0" smtClean="0"/>
              <a:t>본체</a:t>
            </a:r>
          </a:p>
          <a:p>
            <a:pPr lvl="1"/>
            <a:r>
              <a:rPr lang="ko-KR" altLang="en-US" dirty="0" smtClean="0"/>
              <a:t>실제 데이터 처리를 위해 필요한 장치와 부품을 모아 놓은 컴퓨터 몸체 부분</a:t>
            </a:r>
          </a:p>
          <a:p>
            <a:endParaRPr lang="ko-KR" altLang="en-US" dirty="0" smtClean="0"/>
          </a:p>
          <a:p>
            <a:r>
              <a:rPr lang="ko-KR" altLang="en-US" dirty="0" smtClean="0"/>
              <a:t>본체 내부</a:t>
            </a:r>
          </a:p>
          <a:p>
            <a:pPr lvl="1"/>
            <a:r>
              <a:rPr lang="ko-KR" altLang="en-US" dirty="0" smtClean="0"/>
              <a:t>메인보드</a:t>
            </a:r>
            <a:r>
              <a:rPr lang="en-US" altLang="ko-KR" dirty="0" smtClean="0"/>
              <a:t>, Power Supply, ODD(Optical Disk Drive), CPU, RAM, </a:t>
            </a:r>
            <a:r>
              <a:rPr lang="ko-KR" altLang="en-US" dirty="0" smtClean="0"/>
              <a:t>하드디스크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각종 카드</a:t>
            </a:r>
            <a:r>
              <a:rPr lang="en-US" altLang="ko-KR" dirty="0" smtClean="0"/>
              <a:t>(video, network, sound) </a:t>
            </a:r>
            <a:r>
              <a:rPr lang="ko-KR" altLang="en-US" dirty="0" smtClean="0"/>
              <a:t>부품 등으로 구성</a:t>
            </a:r>
          </a:p>
          <a:p>
            <a:endParaRPr lang="ko-KR" altLang="en-US" dirty="0"/>
          </a:p>
        </p:txBody>
      </p:sp>
      <p:pic>
        <p:nvPicPr>
          <p:cNvPr id="4" name="그림 3" descr="ch01-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3108" y="3192340"/>
            <a:ext cx="4714908" cy="30941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본체 내부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하드웨어 기본 구성 장치 </a:t>
            </a:r>
            <a:r>
              <a:rPr lang="en-US" altLang="ko-KR" dirty="0" smtClean="0"/>
              <a:t>vs. </a:t>
            </a:r>
            <a:r>
              <a:rPr lang="ko-KR" altLang="en-US" dirty="0" smtClean="0"/>
              <a:t>본체 내부 장치</a:t>
            </a:r>
          </a:p>
          <a:p>
            <a:pPr lvl="2"/>
            <a:r>
              <a:rPr lang="ko-KR" altLang="en-US" dirty="0" smtClean="0"/>
              <a:t>중앙처리장치 </a:t>
            </a:r>
            <a:r>
              <a:rPr lang="en-US" altLang="ko-KR" dirty="0" smtClean="0"/>
              <a:t>- CPU</a:t>
            </a:r>
          </a:p>
          <a:p>
            <a:pPr lvl="2"/>
            <a:r>
              <a:rPr lang="ko-KR" altLang="en-US" dirty="0" smtClean="0"/>
              <a:t>주기억장치 </a:t>
            </a:r>
            <a:r>
              <a:rPr lang="en-US" altLang="ko-KR" dirty="0" smtClean="0"/>
              <a:t>– RAM, ROM</a:t>
            </a:r>
          </a:p>
          <a:p>
            <a:pPr lvl="2"/>
            <a:r>
              <a:rPr lang="ko-KR" altLang="en-US" dirty="0" smtClean="0"/>
              <a:t>보조기억장치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하드디스크</a:t>
            </a:r>
          </a:p>
          <a:p>
            <a:endParaRPr lang="ko-KR" altLang="en-US" dirty="0"/>
          </a:p>
        </p:txBody>
      </p:sp>
      <p:pic>
        <p:nvPicPr>
          <p:cNvPr id="4" name="그림 3" descr="ch01-05_cu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1325125"/>
            <a:ext cx="5929354" cy="47470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본체 내부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저장장치의 기억 용량 단위</a:t>
            </a:r>
          </a:p>
          <a:p>
            <a:pPr lvl="2"/>
            <a:r>
              <a:rPr lang="en-US" altLang="ko-KR" dirty="0" smtClean="0"/>
              <a:t>1Byte(</a:t>
            </a:r>
            <a:r>
              <a:rPr lang="ko-KR" altLang="en-US" dirty="0" smtClean="0"/>
              <a:t>바이트</a:t>
            </a:r>
            <a:r>
              <a:rPr lang="en-US" altLang="ko-KR" dirty="0" smtClean="0"/>
              <a:t>) = 8bit(</a:t>
            </a:r>
            <a:r>
              <a:rPr lang="ko-KR" altLang="en-US" dirty="0" smtClean="0"/>
              <a:t>비트</a:t>
            </a:r>
            <a:r>
              <a:rPr lang="en-US" altLang="ko-KR" dirty="0" smtClean="0"/>
              <a:t>) </a:t>
            </a:r>
          </a:p>
          <a:p>
            <a:pPr lvl="2"/>
            <a:r>
              <a:rPr lang="en-US" altLang="ko-KR" dirty="0" smtClean="0"/>
              <a:t>1KB(</a:t>
            </a:r>
            <a:r>
              <a:rPr lang="ko-KR" altLang="en-US" dirty="0" smtClean="0"/>
              <a:t>킬로바이트</a:t>
            </a:r>
            <a:r>
              <a:rPr lang="en-US" altLang="ko-KR" dirty="0" smtClean="0"/>
              <a:t>) = 210Byte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1000Byte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103Byte </a:t>
            </a:r>
          </a:p>
          <a:p>
            <a:pPr lvl="2"/>
            <a:r>
              <a:rPr lang="en-US" altLang="ko-KR" dirty="0" smtClean="0"/>
              <a:t>1MB(</a:t>
            </a:r>
            <a:r>
              <a:rPr lang="ko-KR" altLang="en-US" dirty="0" smtClean="0"/>
              <a:t>메가바이트</a:t>
            </a:r>
            <a:r>
              <a:rPr lang="en-US" altLang="ko-KR" dirty="0" smtClean="0"/>
              <a:t>) = 220Byte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1000KB 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106Byte </a:t>
            </a:r>
          </a:p>
          <a:p>
            <a:pPr lvl="2"/>
            <a:r>
              <a:rPr lang="en-US" altLang="ko-KR" dirty="0" smtClean="0"/>
              <a:t>1GB(</a:t>
            </a:r>
            <a:r>
              <a:rPr lang="ko-KR" altLang="en-US" dirty="0" smtClean="0"/>
              <a:t>기가바이트</a:t>
            </a:r>
            <a:r>
              <a:rPr lang="en-US" altLang="ko-KR" dirty="0" smtClean="0"/>
              <a:t>) = 230Byte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1000MB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109Byte </a:t>
            </a:r>
          </a:p>
          <a:p>
            <a:pPr lvl="2"/>
            <a:r>
              <a:rPr lang="en-US" altLang="ko-KR" dirty="0" smtClean="0"/>
              <a:t>1TB(</a:t>
            </a:r>
            <a:r>
              <a:rPr lang="ko-KR" altLang="en-US" dirty="0" err="1" smtClean="0"/>
              <a:t>테라바이트</a:t>
            </a:r>
            <a:r>
              <a:rPr lang="en-US" altLang="ko-KR" dirty="0" smtClean="0"/>
              <a:t>) = 240Byte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1000GB 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1012Byte </a:t>
            </a:r>
          </a:p>
          <a:p>
            <a:pPr lvl="2"/>
            <a:r>
              <a:rPr lang="en-US" altLang="ko-KR" dirty="0" smtClean="0"/>
              <a:t>1PB(</a:t>
            </a:r>
            <a:r>
              <a:rPr lang="ko-KR" altLang="en-US" dirty="0" err="1" smtClean="0"/>
              <a:t>페타바이트</a:t>
            </a:r>
            <a:r>
              <a:rPr lang="en-US" altLang="ko-KR" dirty="0" smtClean="0"/>
              <a:t>) = 250Byte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1000TB  = </a:t>
            </a:r>
            <a:r>
              <a:rPr lang="ko-KR" altLang="en-US" dirty="0" smtClean="0"/>
              <a:t>약 </a:t>
            </a:r>
            <a:r>
              <a:rPr lang="en-US" altLang="ko-KR" dirty="0" smtClean="0"/>
              <a:t>1015Byte 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본체 앞면</a:t>
            </a:r>
          </a:p>
          <a:p>
            <a:endParaRPr lang="ko-KR" altLang="en-US" dirty="0"/>
          </a:p>
        </p:txBody>
      </p:sp>
      <p:pic>
        <p:nvPicPr>
          <p:cNvPr id="4" name="그림 3" descr="ch01-06_cut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57388" y="1357298"/>
            <a:ext cx="5572132" cy="488597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본체 뒷면</a:t>
            </a:r>
          </a:p>
          <a:p>
            <a:endParaRPr lang="ko-KR" altLang="en-US" dirty="0"/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/>
          <a:srcRect l="298"/>
          <a:stretch>
            <a:fillRect/>
          </a:stretch>
        </p:blipFill>
        <p:spPr bwMode="auto">
          <a:xfrm>
            <a:off x="2786050" y="1214422"/>
            <a:ext cx="5214974" cy="50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소프트웨어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소프트웨어</a:t>
            </a:r>
          </a:p>
          <a:p>
            <a:pPr lvl="1"/>
            <a:r>
              <a:rPr lang="ko-KR" altLang="en-US" dirty="0" smtClean="0"/>
              <a:t>하드웨어 동작을 제어하는 역할의 프로그램</a:t>
            </a:r>
          </a:p>
          <a:p>
            <a:pPr lvl="1"/>
            <a:r>
              <a:rPr lang="ko-KR" altLang="en-US" dirty="0" smtClean="0"/>
              <a:t>컴퓨터가 인식하고 실행할 수 있는 명령어들을 조합하여 논리적으로 표현함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시스템 </a:t>
            </a:r>
            <a:r>
              <a:rPr lang="en-US" altLang="ko-KR" dirty="0" smtClean="0"/>
              <a:t>S/W</a:t>
            </a:r>
          </a:p>
          <a:p>
            <a:pPr lvl="1"/>
            <a:r>
              <a:rPr lang="ko-KR" altLang="en-US" dirty="0" smtClean="0"/>
              <a:t>대표적으로 운영체제</a:t>
            </a:r>
            <a:r>
              <a:rPr lang="en-US" altLang="ko-KR" dirty="0" smtClean="0"/>
              <a:t>(OS)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사용자와 하드웨어간의 매개체 역할</a:t>
            </a:r>
          </a:p>
          <a:p>
            <a:pPr lvl="1"/>
            <a:r>
              <a:rPr lang="ko-KR" altLang="en-US" dirty="0" smtClean="0"/>
              <a:t>하드웨어 리소스 </a:t>
            </a:r>
            <a:r>
              <a:rPr lang="ko-KR" altLang="en-US" dirty="0" err="1" smtClean="0"/>
              <a:t>스케쥴링</a:t>
            </a:r>
            <a:endParaRPr lang="ko-KR" altLang="en-US" dirty="0" smtClean="0"/>
          </a:p>
          <a:p>
            <a:pPr lvl="1"/>
            <a:r>
              <a:rPr lang="ko-KR" altLang="en-US" dirty="0" smtClean="0"/>
              <a:t>윈도우 계열</a:t>
            </a:r>
            <a:r>
              <a:rPr lang="en-US" altLang="ko-KR" dirty="0" smtClean="0"/>
              <a:t>(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XP,</a:t>
            </a:r>
            <a:r>
              <a:rPr lang="ko-KR" altLang="en-US" dirty="0" smtClean="0"/>
              <a:t>윈도우비스타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윈도우 서버 </a:t>
            </a:r>
            <a:r>
              <a:rPr lang="en-US" altLang="ko-KR" dirty="0" smtClean="0"/>
              <a:t>2008 ), LINUX, UNIX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응용 </a:t>
            </a:r>
            <a:r>
              <a:rPr lang="en-US" altLang="ko-KR" dirty="0" smtClean="0"/>
              <a:t>S/W</a:t>
            </a:r>
          </a:p>
          <a:p>
            <a:pPr lvl="1"/>
            <a:r>
              <a:rPr lang="ko-KR" altLang="en-US" dirty="0" smtClean="0"/>
              <a:t>사용자의 특정 요구를 만족시키기 위해 작성된 프로그램</a:t>
            </a:r>
          </a:p>
          <a:p>
            <a:pPr lvl="1"/>
            <a:r>
              <a:rPr lang="ko-KR" altLang="en-US" dirty="0" smtClean="0"/>
              <a:t>워드프로세서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그래픽 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동영상 및 사운드 재생 등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소프트웨어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운영체제 </a:t>
            </a:r>
          </a:p>
          <a:p>
            <a:pPr lvl="1"/>
            <a:r>
              <a:rPr lang="ko-KR" altLang="en-US" dirty="0" smtClean="0"/>
              <a:t>사용자와 하드웨어를 연결하는 역할 수행</a:t>
            </a:r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기능</a:t>
            </a:r>
          </a:p>
          <a:p>
            <a:pPr lvl="2"/>
            <a:r>
              <a:rPr lang="ko-KR" altLang="en-US" dirty="0" smtClean="0"/>
              <a:t>사용자와 하드웨어간의 인터페이스 제공 </a:t>
            </a:r>
          </a:p>
          <a:p>
            <a:pPr lvl="2"/>
            <a:r>
              <a:rPr lang="ko-KR" altLang="en-US" dirty="0" smtClean="0"/>
              <a:t>프로그램 실행을 위한 인터페이스 제공 </a:t>
            </a:r>
          </a:p>
          <a:p>
            <a:pPr lvl="2"/>
            <a:r>
              <a:rPr lang="ko-KR" altLang="en-US" dirty="0" smtClean="0"/>
              <a:t>입출력 지원 </a:t>
            </a:r>
          </a:p>
          <a:p>
            <a:pPr lvl="2"/>
            <a:r>
              <a:rPr lang="ko-KR" altLang="en-US" dirty="0" smtClean="0"/>
              <a:t>프로세서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메모리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주변 장치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파일 등의 스케줄링 </a:t>
            </a:r>
          </a:p>
          <a:p>
            <a:pPr lvl="2"/>
            <a:r>
              <a:rPr lang="ko-KR" altLang="en-US" dirty="0" smtClean="0"/>
              <a:t>프로그램간의 데이터 공유 지원 </a:t>
            </a:r>
          </a:p>
          <a:p>
            <a:pPr lvl="2"/>
            <a:r>
              <a:rPr lang="ko-KR" altLang="en-US" dirty="0" err="1" smtClean="0"/>
              <a:t>멀티태스킹</a:t>
            </a:r>
            <a:r>
              <a:rPr lang="en-US" altLang="ko-KR" dirty="0" smtClean="0"/>
              <a:t>(Multitasking) </a:t>
            </a:r>
            <a:r>
              <a:rPr lang="ko-KR" altLang="en-US" dirty="0" smtClean="0"/>
              <a:t>지원 </a:t>
            </a:r>
          </a:p>
          <a:p>
            <a:pPr lvl="2"/>
            <a:r>
              <a:rPr lang="ko-KR" altLang="en-US" dirty="0" smtClean="0"/>
              <a:t>컴퓨터 오류 처리 </a:t>
            </a:r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윈도우 </a:t>
            </a:r>
            <a:r>
              <a:rPr lang="en-US" altLang="ko-KR" dirty="0" smtClean="0"/>
              <a:t>XP,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Vista, </a:t>
            </a:r>
            <a:r>
              <a:rPr lang="ko-KR" altLang="en-US" dirty="0" err="1" smtClean="0"/>
              <a:t>리눅스</a:t>
            </a:r>
            <a:r>
              <a:rPr lang="ko-KR" altLang="en-US" dirty="0" smtClean="0"/>
              <a:t> 등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강사소개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최남석</a:t>
            </a:r>
            <a:endParaRPr lang="en-US" altLang="ko-KR" b="1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Room #NM801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sugi@dit.dongseo.ac.kr</a:t>
            </a:r>
          </a:p>
          <a:p>
            <a:endParaRPr lang="en-US" altLang="ko-KR" dirty="0" smtClean="0">
              <a:hlinkClick r:id="rId2"/>
            </a:endParaRPr>
          </a:p>
          <a:p>
            <a:r>
              <a:rPr lang="en-US" altLang="ko-KR" dirty="0" smtClean="0">
                <a:hlinkClick r:id="rId2"/>
              </a:rPr>
              <a:t>http://kowon.dongseo.ac.kr/~d8003150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320-2707, 010-2460-4601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Office hours Tue. Thu, 13:00pm -15:00pm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소프트웨어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운영체제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</a:p>
          <a:p>
            <a:pPr lvl="1"/>
            <a:r>
              <a:rPr lang="ko-KR" altLang="en-US" dirty="0" smtClean="0"/>
              <a:t>마이크로소프트의 </a:t>
            </a:r>
            <a:r>
              <a:rPr lang="en-US" altLang="ko-KR" dirty="0" smtClean="0"/>
              <a:t>Desktop </a:t>
            </a:r>
            <a:r>
              <a:rPr lang="ko-KR" altLang="en-US" dirty="0" smtClean="0"/>
              <a:t>운영체제</a:t>
            </a:r>
          </a:p>
          <a:p>
            <a:pPr lvl="1"/>
            <a:r>
              <a:rPr lang="ko-KR" altLang="en-US" dirty="0" smtClean="0"/>
              <a:t>개인용 컴퓨터에 가정용인 홈 </a:t>
            </a:r>
            <a:r>
              <a:rPr lang="ko-KR" altLang="en-US" dirty="0" err="1" smtClean="0"/>
              <a:t>에디션이나</a:t>
            </a:r>
            <a:r>
              <a:rPr lang="ko-KR" altLang="en-US" dirty="0" smtClean="0"/>
              <a:t> 전문가용인 프로페셔널 버전 사용</a:t>
            </a:r>
          </a:p>
          <a:p>
            <a:pPr lvl="1"/>
            <a:r>
              <a:rPr lang="ko-KR" altLang="en-US" dirty="0" smtClean="0"/>
              <a:t>특징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디지털 미디어 지원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무선 네트워킹 지원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최적화된 노트북 환경 지원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원격 </a:t>
            </a:r>
            <a:r>
              <a:rPr lang="en-US" altLang="ko-KR" dirty="0" smtClean="0"/>
              <a:t>Desktop </a:t>
            </a:r>
            <a:r>
              <a:rPr lang="ko-KR" altLang="en-US" dirty="0" smtClean="0"/>
              <a:t>지원</a:t>
            </a:r>
          </a:p>
          <a:p>
            <a:endParaRPr lang="ko-KR" altLang="en-US" dirty="0" smtClean="0"/>
          </a:p>
          <a:p>
            <a:r>
              <a:rPr lang="ko-KR" altLang="en-US" dirty="0" smtClean="0"/>
              <a:t>운영체제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윈도우 </a:t>
            </a:r>
            <a:r>
              <a:rPr lang="en-US" altLang="ko-KR" dirty="0" smtClean="0"/>
              <a:t>Vista</a:t>
            </a:r>
          </a:p>
          <a:p>
            <a:pPr lvl="1"/>
            <a:r>
              <a:rPr lang="en-US" altLang="ko-KR" dirty="0" smtClean="0"/>
              <a:t>MS</a:t>
            </a:r>
            <a:r>
              <a:rPr lang="ko-KR" altLang="en-US" dirty="0" smtClean="0"/>
              <a:t>에서 윈도우 </a:t>
            </a:r>
            <a:r>
              <a:rPr lang="en-US" altLang="ko-KR" dirty="0" smtClean="0"/>
              <a:t>XP 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6</a:t>
            </a:r>
            <a:r>
              <a:rPr lang="ko-KR" altLang="en-US" dirty="0" err="1" smtClean="0"/>
              <a:t>년만에</a:t>
            </a:r>
            <a:r>
              <a:rPr lang="ko-KR" altLang="en-US" dirty="0" smtClean="0"/>
              <a:t> 선보인 운영체제</a:t>
            </a:r>
          </a:p>
          <a:p>
            <a:pPr lvl="1"/>
            <a:r>
              <a:rPr lang="ko-KR" altLang="en-US" dirty="0" smtClean="0"/>
              <a:t>가정용 </a:t>
            </a:r>
            <a:r>
              <a:rPr lang="en-US" altLang="ko-KR" dirty="0" smtClean="0"/>
              <a:t>: Windows Vista Home Basic K/KN, Windows Vista Home Premium K, Windows Vista Ultimate K</a:t>
            </a:r>
          </a:p>
          <a:p>
            <a:pPr lvl="1"/>
            <a:r>
              <a:rPr lang="ko-KR" altLang="en-US" dirty="0" smtClean="0"/>
              <a:t>중소 비즈니스용 </a:t>
            </a:r>
            <a:r>
              <a:rPr lang="en-US" altLang="ko-KR" dirty="0" smtClean="0"/>
              <a:t>: Windows Vista Business K/KN</a:t>
            </a:r>
          </a:p>
          <a:p>
            <a:pPr lvl="1"/>
            <a:r>
              <a:rPr lang="ko-KR" altLang="en-US" dirty="0" smtClean="0"/>
              <a:t>대기업용 </a:t>
            </a:r>
            <a:r>
              <a:rPr lang="en-US" altLang="ko-KR" dirty="0" smtClean="0"/>
              <a:t>: Windows Vista Enterprise</a:t>
            </a:r>
          </a:p>
          <a:p>
            <a:pPr lvl="1"/>
            <a:r>
              <a:rPr lang="ko-KR" altLang="en-US" dirty="0" smtClean="0"/>
              <a:t>대표기능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창간전환기능</a:t>
            </a:r>
            <a:r>
              <a:rPr lang="en-US" altLang="ko-KR" dirty="0" smtClean="0"/>
              <a:t>(Aero interface), </a:t>
            </a:r>
            <a:r>
              <a:rPr lang="ko-KR" altLang="en-US" dirty="0" smtClean="0"/>
              <a:t>빠른 검색 기능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소프트웨어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운영체제 </a:t>
            </a:r>
            <a:r>
              <a:rPr lang="en-US" altLang="ko-KR" dirty="0" smtClean="0"/>
              <a:t>&gt; </a:t>
            </a:r>
            <a:r>
              <a:rPr lang="ko-KR" altLang="en-US" dirty="0" err="1" smtClean="0"/>
              <a:t>리눅스</a:t>
            </a:r>
            <a:endParaRPr lang="ko-KR" altLang="en-US" dirty="0" smtClean="0"/>
          </a:p>
          <a:p>
            <a:pPr lvl="1"/>
            <a:r>
              <a:rPr lang="ko-KR" altLang="en-US" dirty="0" smtClean="0"/>
              <a:t>유닉스를 기반으로 개발된 공개용 운영체제</a:t>
            </a:r>
          </a:p>
          <a:p>
            <a:pPr lvl="1"/>
            <a:r>
              <a:rPr lang="ko-KR" altLang="en-US" dirty="0" err="1" smtClean="0"/>
              <a:t>우분투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Ubuntu</a:t>
            </a:r>
            <a:r>
              <a:rPr lang="en-US" altLang="ko-KR" dirty="0" smtClean="0"/>
              <a:t>), </a:t>
            </a:r>
            <a:r>
              <a:rPr lang="ko-KR" altLang="en-US" dirty="0" err="1" smtClean="0"/>
              <a:t>페도라</a:t>
            </a:r>
            <a:r>
              <a:rPr lang="en-US" altLang="ko-KR" dirty="0" smtClean="0"/>
              <a:t>(Fedora), </a:t>
            </a:r>
            <a:r>
              <a:rPr lang="ko-KR" altLang="en-US" dirty="0" err="1" smtClean="0"/>
              <a:t>오픈수세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OpenSUSE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특징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강력한 네트워킹을 기반으로 계층적 </a:t>
            </a:r>
            <a:r>
              <a:rPr lang="ko-KR" altLang="en-US" dirty="0" err="1" smtClean="0"/>
              <a:t>디렉토리</a:t>
            </a:r>
            <a:r>
              <a:rPr lang="ko-KR" altLang="en-US" dirty="0" smtClean="0"/>
              <a:t> 구성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멀티태스킹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다양한 파일 시스템 지원 </a:t>
            </a:r>
          </a:p>
          <a:p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642910" y="2928934"/>
            <a:ext cx="7643866" cy="1000132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유분투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(http://www.ubuntu.com)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는 페도라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(http://fedoraproject.org)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와 리눅스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배포판의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양대 산맥을 이루며 국내에서 가장 많은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데스크탑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리눅스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사용자를 보유하고 있다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기본기 익히기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인터페이스</a:t>
            </a:r>
          </a:p>
          <a:p>
            <a:endParaRPr lang="ko-KR" altLang="en-US" dirty="0"/>
          </a:p>
        </p:txBody>
      </p:sp>
      <p:pic>
        <p:nvPicPr>
          <p:cNvPr id="4" name="Picture 4" descr="윈도우xp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651020"/>
            <a:ext cx="7724775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기본기 익히기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인터페이스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바탕화면</a:t>
            </a:r>
          </a:p>
          <a:p>
            <a:pPr lvl="2"/>
            <a:r>
              <a:rPr lang="ko-KR" altLang="en-US" dirty="0" smtClean="0"/>
              <a:t>프로그램 </a:t>
            </a:r>
            <a:r>
              <a:rPr lang="ko-KR" altLang="en-US" dirty="0" err="1" smtClean="0"/>
              <a:t>작업창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바로 가기 아이콘 위치함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바로 가기 아이콘</a:t>
            </a:r>
          </a:p>
          <a:p>
            <a:pPr lvl="2"/>
            <a:r>
              <a:rPr lang="ko-KR" altLang="en-US" dirty="0" smtClean="0"/>
              <a:t>프로그램 또는 파일의 위치 정보를 가짐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시작 메뉴</a:t>
            </a:r>
          </a:p>
          <a:p>
            <a:pPr lvl="2"/>
            <a:r>
              <a:rPr lang="ko-KR" altLang="en-US" dirty="0" smtClean="0"/>
              <a:t>윈도우 </a:t>
            </a:r>
            <a:r>
              <a:rPr lang="en-US" altLang="ko-KR" dirty="0" smtClean="0"/>
              <a:t>XP </a:t>
            </a:r>
            <a:r>
              <a:rPr lang="ko-KR" altLang="en-US" dirty="0" smtClean="0"/>
              <a:t>서비스 및 프로그램 간편하게 실행함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작업 표시줄</a:t>
            </a:r>
          </a:p>
          <a:p>
            <a:pPr lvl="2"/>
            <a:r>
              <a:rPr lang="ko-KR" altLang="en-US" dirty="0" smtClean="0"/>
              <a:t>현재 실행중인 프로그램 목록 표시함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빠른 실행 아이콘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작업 표시 영역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트레이</a:t>
            </a:r>
            <a:r>
              <a:rPr lang="ko-KR" altLang="en-US" dirty="0" smtClean="0"/>
              <a:t> 영역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기본기 익히기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마우스 조작</a:t>
            </a:r>
          </a:p>
          <a:p>
            <a:pPr lvl="1"/>
            <a:r>
              <a:rPr lang="ko-KR" altLang="en-US" dirty="0" smtClean="0"/>
              <a:t>클릭 </a:t>
            </a:r>
          </a:p>
          <a:p>
            <a:pPr lvl="2"/>
            <a:r>
              <a:rPr lang="ko-KR" altLang="en-US" dirty="0" smtClean="0"/>
              <a:t>마우스 왼쪽 버튼 누름 </a:t>
            </a:r>
          </a:p>
          <a:p>
            <a:pPr lvl="2"/>
            <a:r>
              <a:rPr lang="ko-KR" altLang="en-US" dirty="0" smtClean="0"/>
              <a:t>개체 선택</a:t>
            </a:r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더블 클릭 </a:t>
            </a:r>
          </a:p>
          <a:p>
            <a:pPr lvl="2"/>
            <a:r>
              <a:rPr lang="ko-KR" altLang="en-US" dirty="0" smtClean="0"/>
              <a:t>마우스 왼쪽 버튼 빠르게 두 번 누름 </a:t>
            </a:r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실행</a:t>
            </a:r>
          </a:p>
          <a:p>
            <a:pPr lvl="2"/>
            <a:r>
              <a:rPr lang="ko-KR" altLang="en-US" dirty="0" smtClean="0"/>
              <a:t>드래그 </a:t>
            </a:r>
          </a:p>
          <a:p>
            <a:pPr lvl="2"/>
            <a:r>
              <a:rPr lang="ko-KR" altLang="en-US" dirty="0" smtClean="0"/>
              <a:t>마우스 왼쪽 버튼 누른 상태에서 끌어다 놓기 </a:t>
            </a:r>
          </a:p>
          <a:p>
            <a:pPr lvl="2"/>
            <a:r>
              <a:rPr lang="ko-KR" altLang="en-US" dirty="0" smtClean="0"/>
              <a:t>이동 및 크기 조절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기본기 익히기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창 제어</a:t>
            </a:r>
          </a:p>
          <a:p>
            <a:pPr lvl="1"/>
            <a:r>
              <a:rPr lang="ko-KR" altLang="en-US" dirty="0" smtClean="0"/>
              <a:t>창 선택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창의 임의의 영역 클릭</a:t>
            </a:r>
          </a:p>
          <a:p>
            <a:pPr lvl="1"/>
            <a:r>
              <a:rPr lang="ko-KR" altLang="en-US" dirty="0" smtClean="0"/>
              <a:t>창 이동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창의 제목 표시줄 드래그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창 크기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 선택 후 모서리 드래그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최소화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화면에서 안 보이지만 작업 표시줄에서 확인</a:t>
            </a:r>
          </a:p>
          <a:p>
            <a:pPr lvl="1"/>
            <a:r>
              <a:rPr lang="ko-KR" altLang="en-US" dirty="0" smtClean="0"/>
              <a:t>최대화</a:t>
            </a:r>
            <a:r>
              <a:rPr lang="en-US" altLang="ko-KR" dirty="0" smtClean="0"/>
              <a:t>/</a:t>
            </a:r>
            <a:r>
              <a:rPr lang="ko-KR" altLang="en-US" dirty="0" smtClean="0"/>
              <a:t>이전크기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바탕 화면 전체 크기로 확대</a:t>
            </a:r>
            <a:r>
              <a:rPr lang="en-US" altLang="ko-KR" dirty="0" smtClean="0"/>
              <a:t>/</a:t>
            </a:r>
            <a:r>
              <a:rPr lang="ko-KR" altLang="en-US" dirty="0" smtClean="0"/>
              <a:t>최대화하기 전 크기로</a:t>
            </a:r>
            <a:r>
              <a:rPr lang="en-US" altLang="ko-KR" dirty="0" smtClean="0"/>
              <a:t>..</a:t>
            </a:r>
          </a:p>
          <a:p>
            <a:pPr lvl="1"/>
            <a:r>
              <a:rPr lang="ko-KR" altLang="en-US" dirty="0" smtClean="0"/>
              <a:t>창 닫기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 종료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 descr="제목표시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85992"/>
            <a:ext cx="75247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창제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227388"/>
            <a:ext cx="7191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창제어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227388"/>
            <a:ext cx="79216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관리하기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응용 프로그램 관리하기</a:t>
            </a:r>
          </a:p>
          <a:p>
            <a:pPr lvl="1"/>
            <a:r>
              <a:rPr lang="ko-KR" altLang="en-US" dirty="0" smtClean="0"/>
              <a:t>응용 프로그램 설치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제거</a:t>
            </a:r>
          </a:p>
          <a:p>
            <a:pPr lvl="1"/>
            <a:r>
              <a:rPr lang="ko-KR" altLang="en-US" dirty="0" smtClean="0"/>
              <a:t>응용 프로그램의 설치와 </a:t>
            </a:r>
            <a:r>
              <a:rPr lang="ko-KR" altLang="en-US" dirty="0" err="1" smtClean="0"/>
              <a:t>실행시</a:t>
            </a:r>
            <a:r>
              <a:rPr lang="ko-KR" altLang="en-US" dirty="0" smtClean="0"/>
              <a:t> 응용 프로그램의 위치 </a:t>
            </a:r>
            <a:r>
              <a:rPr lang="en-US" altLang="ko-KR" dirty="0" smtClean="0"/>
              <a:t>:</a:t>
            </a:r>
            <a:r>
              <a:rPr lang="ko-KR" altLang="en-US" dirty="0" smtClean="0"/>
              <a:t>하드디스크</a:t>
            </a:r>
            <a:r>
              <a:rPr lang="en-US" altLang="ko-KR" dirty="0" smtClean="0"/>
              <a:t>, CD-ROM, USB </a:t>
            </a:r>
            <a:r>
              <a:rPr lang="ko-KR" altLang="en-US" dirty="0" err="1" smtClean="0"/>
              <a:t>메모리스틱</a:t>
            </a:r>
            <a:r>
              <a:rPr lang="en-US" altLang="ko-KR" dirty="0" smtClean="0"/>
              <a:t>([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 – [</a:t>
            </a:r>
            <a:r>
              <a:rPr lang="ko-KR" altLang="en-US" dirty="0" smtClean="0"/>
              <a:t>내 컴퓨터</a:t>
            </a:r>
            <a:r>
              <a:rPr lang="en-US" altLang="ko-KR" dirty="0" smtClean="0"/>
              <a:t>] </a:t>
            </a:r>
            <a:r>
              <a:rPr lang="ko-KR" altLang="en-US" dirty="0" smtClean="0"/>
              <a:t>에서 확인 가능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ko-KR" altLang="en-US" dirty="0" smtClean="0"/>
              <a:t>저장장치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하드디스크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이동식 저장 장치</a:t>
            </a:r>
            <a:r>
              <a:rPr lang="en-US" altLang="ko-KR" dirty="0" smtClean="0"/>
              <a:t>(</a:t>
            </a:r>
            <a:r>
              <a:rPr lang="ko-KR" altLang="en-US" dirty="0" smtClean="0"/>
              <a:t>드라이브 문자 구분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그림 3" descr="ch01-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500306"/>
            <a:ext cx="3929090" cy="32930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</a:t>
            </a:r>
            <a:r>
              <a:rPr lang="ko-KR" altLang="en-US" dirty="0" smtClean="0"/>
              <a:t>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응용 프로그램 설치</a:t>
            </a:r>
          </a:p>
          <a:p>
            <a:pPr lvl="1"/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  <a:r>
              <a:rPr lang="ko-KR" altLang="en-US" dirty="0" smtClean="0"/>
              <a:t>의 레지스트리</a:t>
            </a:r>
            <a:r>
              <a:rPr lang="en-US" altLang="ko-KR" dirty="0" smtClean="0"/>
              <a:t>(Registry)</a:t>
            </a:r>
            <a:r>
              <a:rPr lang="ko-KR" altLang="en-US" dirty="0" smtClean="0"/>
              <a:t>에 응용 프로그램을 등록하고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실행에 필요한 파일을 하드 디스크에 복사하는 과정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일반적인 설치과정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설치파일 더블클릭  약관동의  설치폴더지정  옵션 설정  파일 복사</a:t>
            </a:r>
          </a:p>
          <a:p>
            <a:pPr lvl="2"/>
            <a:r>
              <a:rPr lang="en-US" altLang="ko-KR" dirty="0" smtClean="0"/>
              <a:t>CD</a:t>
            </a:r>
            <a:r>
              <a:rPr lang="ko-KR" altLang="en-US" dirty="0" smtClean="0"/>
              <a:t>에 저장된 응용 프로그램 설치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자동설치</a:t>
            </a:r>
          </a:p>
          <a:p>
            <a:pPr lvl="2"/>
            <a:r>
              <a:rPr lang="en-US" altLang="ko-KR" dirty="0" smtClean="0"/>
              <a:t>CD-ROM </a:t>
            </a:r>
            <a:r>
              <a:rPr lang="ko-KR" altLang="en-US" dirty="0" smtClean="0"/>
              <a:t>드라이브에서 </a:t>
            </a:r>
            <a:r>
              <a:rPr lang="en-US" altLang="ko-KR" dirty="0" smtClean="0"/>
              <a:t>setup.exe, install.exe </a:t>
            </a:r>
            <a:r>
              <a:rPr lang="ko-KR" altLang="en-US" dirty="0" smtClean="0"/>
              <a:t>찾아서 실행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785786" y="4500570"/>
            <a:ext cx="7572428" cy="62707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>
            <a:spAutoFit/>
          </a:bodyPr>
          <a:lstStyle/>
          <a:p>
            <a:pPr lvl="0" eaLnBrk="0" latinLnBrk="0" hangingPunct="0">
              <a:lnSpc>
                <a:spcPct val="120000"/>
              </a:lnSpc>
              <a:defRPr/>
            </a:pP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응용 프로그램 설치 파일을 웹 사이트에서 </a:t>
            </a:r>
            <a:r>
              <a:rPr kumimoji="0" lang="ko-KR" altLang="en-US" sz="1400" dirty="0" err="1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다운로드받아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 저장하지 않고 바로 실행할 수 있다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kumimoji="0" lang="ko-KR" altLang="en-US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이 경우에는 다운로드받은 파일이 임시 인터넷 파일로 저장된다</a:t>
            </a:r>
            <a:r>
              <a:rPr kumimoji="0" lang="en-US" altLang="ko-KR" sz="1400" dirty="0" smtClean="0">
                <a:solidFill>
                  <a:srgbClr val="1D494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ko-KR" altLang="en-US" dirty="0" smtClean="0"/>
              <a:t>응용 프로그램 실행</a:t>
            </a:r>
          </a:p>
          <a:p>
            <a:pPr lvl="1" eaLnBrk="1" hangingPunct="1"/>
            <a:r>
              <a:rPr lang="ko-KR" altLang="en-US" dirty="0" smtClean="0"/>
              <a:t>바탕화면 단축아이콘이나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빠른실행</a:t>
            </a:r>
            <a:r>
              <a:rPr lang="ko-KR" altLang="en-US" dirty="0" smtClean="0"/>
              <a:t> 단축아이콘 선택하여 실행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시작 메뉴의 프로그램 그룹</a:t>
            </a:r>
          </a:p>
          <a:p>
            <a:pPr eaLnBrk="1" hangingPunct="1"/>
            <a:r>
              <a:rPr lang="ko-KR" altLang="en-US" dirty="0" smtClean="0"/>
              <a:t>프로그램 응답 없음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프로그램간의 충돌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메모리 문제로 컴퓨터가 아무런 응답이 없는 경우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[Windows </a:t>
            </a:r>
            <a:r>
              <a:rPr lang="ko-KR" altLang="en-US" dirty="0" smtClean="0"/>
              <a:t>작업 관리자</a:t>
            </a:r>
            <a:r>
              <a:rPr lang="en-US" altLang="ko-KR" dirty="0" smtClean="0"/>
              <a:t>] (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&lt;CTRL&gt;+&lt;ALT&gt;+&lt;DELETE&gt; 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에서 ‘응답 없음’ 작업 선택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작업 끝내기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클릭하여 해당 프로그램 강제 종료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7" descr="UNI000006ac1b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18" y="3409970"/>
            <a:ext cx="38385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그림 4" descr="ch01-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346" y="3385971"/>
            <a:ext cx="2762240" cy="288151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응용 프로그램 제거</a:t>
            </a:r>
          </a:p>
          <a:p>
            <a:pPr lvl="1"/>
            <a:r>
              <a:rPr lang="ko-KR" altLang="en-US" dirty="0" smtClean="0"/>
              <a:t>해당 폴더와 파일 삭제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윈도우 및 시스템 </a:t>
            </a:r>
            <a:r>
              <a:rPr lang="ko-KR" altLang="en-US" dirty="0" err="1" smtClean="0"/>
              <a:t>디렉토리의</a:t>
            </a:r>
            <a:r>
              <a:rPr lang="ko-KR" altLang="en-US" dirty="0" smtClean="0"/>
              <a:t> 관련 파일 삭제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레지스트리</a:t>
            </a:r>
            <a:r>
              <a:rPr lang="ko-KR" altLang="en-US" dirty="0" smtClean="0"/>
              <a:t> 정보 삭제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제어판</a:t>
            </a:r>
            <a:r>
              <a:rPr lang="en-US" altLang="ko-KR" dirty="0" smtClean="0"/>
              <a:t>] – [</a:t>
            </a:r>
            <a:r>
              <a:rPr lang="ko-KR" altLang="en-US" dirty="0" smtClean="0"/>
              <a:t>프로그램 추가</a:t>
            </a:r>
            <a:r>
              <a:rPr lang="en-US" altLang="ko-KR" dirty="0" smtClean="0"/>
              <a:t>/</a:t>
            </a:r>
            <a:r>
              <a:rPr lang="ko-KR" altLang="en-US" dirty="0" smtClean="0"/>
              <a:t>제거</a:t>
            </a:r>
            <a:r>
              <a:rPr lang="en-US" altLang="ko-KR" dirty="0" smtClean="0"/>
              <a:t>] </a:t>
            </a:r>
            <a:r>
              <a:rPr lang="ko-KR" altLang="en-US" dirty="0" smtClean="0"/>
              <a:t>선택</a:t>
            </a:r>
          </a:p>
          <a:p>
            <a:endParaRPr lang="ko-KR" altLang="en-US" dirty="0"/>
          </a:p>
        </p:txBody>
      </p:sp>
      <p:pic>
        <p:nvPicPr>
          <p:cNvPr id="4" name="Picture 12" descr="UNI000006ac1b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86058"/>
            <a:ext cx="38512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UNI000006ac1b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814655"/>
            <a:ext cx="4249738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강의 평가 방법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b="1" dirty="0" smtClean="0"/>
          </a:p>
          <a:p>
            <a:r>
              <a:rPr lang="ko-KR" altLang="en-US" b="1" dirty="0" smtClean="0"/>
              <a:t>출       석 </a:t>
            </a:r>
            <a:r>
              <a:rPr lang="en-US" altLang="ko-KR" b="1" dirty="0" smtClean="0"/>
              <a:t>= 10%</a:t>
            </a:r>
          </a:p>
          <a:p>
            <a:endParaRPr lang="en-US" altLang="ko-KR" b="1" dirty="0" smtClean="0"/>
          </a:p>
          <a:p>
            <a:r>
              <a:rPr lang="ko-KR" altLang="en-US" b="1" dirty="0" smtClean="0"/>
              <a:t>수업태도 </a:t>
            </a:r>
            <a:r>
              <a:rPr lang="en-US" altLang="ko-KR" b="1" dirty="0" smtClean="0"/>
              <a:t>= 10%</a:t>
            </a:r>
          </a:p>
          <a:p>
            <a:endParaRPr lang="en-US" altLang="ko-KR" b="1" dirty="0" smtClean="0"/>
          </a:p>
          <a:p>
            <a:r>
              <a:rPr lang="ko-KR" altLang="en-US" b="1" dirty="0" smtClean="0"/>
              <a:t>과       제 </a:t>
            </a:r>
            <a:r>
              <a:rPr lang="en-US" altLang="ko-KR" b="1" dirty="0" smtClean="0"/>
              <a:t>= 20%</a:t>
            </a:r>
          </a:p>
          <a:p>
            <a:endParaRPr lang="en-US" altLang="ko-KR" b="1" dirty="0" smtClean="0"/>
          </a:p>
          <a:p>
            <a:r>
              <a:rPr lang="ko-KR" altLang="en-US" b="1" dirty="0" smtClean="0"/>
              <a:t>시       험 </a:t>
            </a:r>
            <a:r>
              <a:rPr lang="en-US" altLang="ko-KR" b="1" dirty="0" smtClean="0"/>
              <a:t>= 60%</a:t>
            </a:r>
          </a:p>
          <a:p>
            <a:pPr lvl="1"/>
            <a:r>
              <a:rPr lang="ko-KR" altLang="en-US" b="1" dirty="0" smtClean="0"/>
              <a:t>중간고사 </a:t>
            </a:r>
            <a:r>
              <a:rPr lang="en-US" altLang="ko-KR" b="1" dirty="0" smtClean="0"/>
              <a:t>= 30%</a:t>
            </a:r>
          </a:p>
          <a:p>
            <a:pPr lvl="1"/>
            <a:r>
              <a:rPr lang="ko-KR" altLang="en-US" b="1" dirty="0" smtClean="0"/>
              <a:t>기말고사 </a:t>
            </a:r>
            <a:r>
              <a:rPr lang="en-US" altLang="ko-KR" b="1" dirty="0" smtClean="0"/>
              <a:t>= 30%</a:t>
            </a:r>
          </a:p>
          <a:p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기본기 익히기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파일 및 폴더 관리</a:t>
            </a:r>
          </a:p>
          <a:p>
            <a:pPr lvl="1"/>
            <a:r>
              <a:rPr lang="ko-KR" altLang="en-US" dirty="0" smtClean="0"/>
              <a:t>파일</a:t>
            </a:r>
          </a:p>
          <a:p>
            <a:pPr lvl="2"/>
            <a:r>
              <a:rPr lang="ko-KR" altLang="en-US" dirty="0" smtClean="0"/>
              <a:t>데이터 저장 단위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실행 파일과 데이터 파일로 구분함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파일이름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확장자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확장자종류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hwp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ppt,x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xlsx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htm</a:t>
            </a:r>
            <a:r>
              <a:rPr lang="en-US" altLang="ko-KR" dirty="0" smtClean="0"/>
              <a:t>, txt </a:t>
            </a:r>
            <a:r>
              <a:rPr lang="ko-KR" altLang="en-US" dirty="0" smtClean="0"/>
              <a:t>등</a:t>
            </a:r>
            <a:r>
              <a:rPr lang="en-US" altLang="ko-KR" dirty="0" smtClean="0"/>
              <a:t>)</a:t>
            </a:r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폴더 </a:t>
            </a:r>
          </a:p>
          <a:p>
            <a:pPr lvl="2"/>
            <a:r>
              <a:rPr lang="ko-KR" altLang="en-US" dirty="0" smtClean="0"/>
              <a:t>디스크 상의 파일이 위치하는 곳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1"/>
            <a:r>
              <a:rPr lang="ko-KR" altLang="en-US" dirty="0" smtClean="0"/>
              <a:t>윈도우 탐색기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모든프로그램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보조프로그램</a:t>
            </a:r>
            <a:r>
              <a:rPr lang="en-US" altLang="ko-KR" dirty="0" smtClean="0"/>
              <a:t>]</a:t>
            </a:r>
          </a:p>
          <a:p>
            <a:pPr lvl="2"/>
            <a:r>
              <a:rPr lang="ko-KR" altLang="en-US" dirty="0" smtClean="0"/>
              <a:t>파일 및 폴더 관리</a:t>
            </a:r>
          </a:p>
          <a:p>
            <a:pPr lvl="2"/>
            <a:r>
              <a:rPr lang="ko-KR" altLang="en-US" dirty="0" smtClean="0"/>
              <a:t>프로그램 실행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646642" y="2786058"/>
            <a:ext cx="4140200" cy="3260725"/>
            <a:chOff x="2562" y="1933"/>
            <a:chExt cx="2608" cy="2054"/>
          </a:xfrm>
        </p:grpSpPr>
        <p:pic>
          <p:nvPicPr>
            <p:cNvPr id="5" name="Picture 4" descr="탐색기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62" y="1933"/>
              <a:ext cx="2608" cy="1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562" y="2296"/>
              <a:ext cx="862" cy="1270"/>
            </a:xfrm>
            <a:prstGeom prst="rect">
              <a:avLst/>
            </a:prstGeom>
            <a:solidFill>
              <a:srgbClr val="BBE0E3">
                <a:alpha val="30196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15" y="2296"/>
              <a:ext cx="1588" cy="1316"/>
            </a:xfrm>
            <a:prstGeom prst="rect">
              <a:avLst/>
            </a:prstGeom>
            <a:solidFill>
              <a:srgbClr val="BBE0E3">
                <a:alpha val="30196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699" y="3793"/>
              <a:ext cx="63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1400">
                  <a:solidFill>
                    <a:srgbClr val="FF0000"/>
                  </a:solidFill>
                  <a:latin typeface="휴먼엑스포" pitchFamily="18" charset="-127"/>
                  <a:ea typeface="휴먼엑스포" pitchFamily="18" charset="-127"/>
                </a:rPr>
                <a:t>폴더창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923" y="3793"/>
              <a:ext cx="90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1400">
                  <a:solidFill>
                    <a:srgbClr val="FF0000"/>
                  </a:solidFill>
                  <a:latin typeface="휴먼엑스포" pitchFamily="18" charset="-127"/>
                  <a:ea typeface="휴먼엑스포" pitchFamily="18" charset="-127"/>
                </a:rPr>
                <a:t>내용표시창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971" y="3566"/>
              <a:ext cx="0" cy="2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332" y="3612"/>
              <a:ext cx="0" cy="2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응용프로그램 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기본기 익히기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파일 및 폴더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폴더 생성</a:t>
            </a:r>
          </a:p>
          <a:p>
            <a:pPr lvl="2"/>
            <a:r>
              <a:rPr lang="ko-KR" altLang="en-US" dirty="0" smtClean="0"/>
              <a:t>생성할 위치 선택 후 탐색기의 </a:t>
            </a:r>
            <a:r>
              <a:rPr lang="ko-KR" altLang="en-US" dirty="0" err="1" smtClean="0"/>
              <a:t>내용표시창에서</a:t>
            </a:r>
            <a:r>
              <a:rPr lang="ko-KR" altLang="en-US" dirty="0" smtClean="0"/>
              <a:t> 마우스 오른쪽 버튼 클릭해 </a:t>
            </a:r>
            <a:r>
              <a:rPr lang="en-US" altLang="ko-KR" dirty="0" smtClean="0"/>
              <a:t>[</a:t>
            </a:r>
            <a:r>
              <a:rPr lang="ko-KR" altLang="en-US" dirty="0" err="1" smtClean="0"/>
              <a:t>새로만들기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폴더</a:t>
            </a:r>
            <a:r>
              <a:rPr lang="en-US" altLang="ko-KR" dirty="0" smtClean="0"/>
              <a:t>] </a:t>
            </a:r>
            <a:r>
              <a:rPr lang="ko-KR" altLang="en-US" dirty="0" smtClean="0"/>
              <a:t>선택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1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</a:t>
            </a:r>
          </a:p>
          <a:p>
            <a:pPr lvl="2"/>
            <a:r>
              <a:rPr lang="ko-KR" altLang="en-US" dirty="0" smtClean="0"/>
              <a:t>연속적인 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 </a:t>
            </a:r>
            <a:r>
              <a:rPr lang="en-US" altLang="ko-KR" dirty="0" smtClean="0"/>
              <a:t>: [shift]+</a:t>
            </a:r>
            <a:r>
              <a:rPr lang="ko-KR" altLang="en-US" dirty="0" smtClean="0"/>
              <a:t>마우스클릭 </a:t>
            </a:r>
          </a:p>
          <a:p>
            <a:pPr lvl="2"/>
            <a:r>
              <a:rPr lang="ko-KR" altLang="en-US" dirty="0" smtClean="0"/>
              <a:t>비연속적인 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 </a:t>
            </a:r>
            <a:r>
              <a:rPr lang="en-US" altLang="ko-KR" dirty="0" smtClean="0"/>
              <a:t>: [ctrl]+</a:t>
            </a:r>
            <a:r>
              <a:rPr lang="ko-KR" altLang="en-US" dirty="0" smtClean="0"/>
              <a:t>마우스클릭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1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복사</a:t>
            </a:r>
          </a:p>
          <a:p>
            <a:pPr lvl="2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복사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 후 </a:t>
            </a:r>
            <a:r>
              <a:rPr lang="en-US" altLang="ko-KR" dirty="0" smtClean="0"/>
              <a:t>[ctrl]+[c]</a:t>
            </a:r>
          </a:p>
          <a:p>
            <a:pPr lvl="2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</a:t>
            </a:r>
            <a:r>
              <a:rPr lang="ko-KR" altLang="en-US" dirty="0" err="1" smtClean="0"/>
              <a:t>붙여넣기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위치 선택 후 </a:t>
            </a:r>
            <a:r>
              <a:rPr lang="en-US" altLang="ko-KR" dirty="0" smtClean="0"/>
              <a:t>[ctrl]+[v]</a:t>
            </a:r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이동</a:t>
            </a:r>
          </a:p>
          <a:p>
            <a:pPr lvl="2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잘라내기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 후 </a:t>
            </a:r>
            <a:r>
              <a:rPr lang="en-US" altLang="ko-KR" dirty="0" smtClean="0"/>
              <a:t>[ctrl]+[x]</a:t>
            </a:r>
          </a:p>
          <a:p>
            <a:pPr lvl="2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</a:t>
            </a:r>
            <a:r>
              <a:rPr lang="ko-KR" altLang="en-US" dirty="0" err="1" smtClean="0"/>
              <a:t>붙여넣기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위치 선택 후 </a:t>
            </a:r>
            <a:r>
              <a:rPr lang="en-US" altLang="ko-KR" dirty="0" smtClean="0"/>
              <a:t>[ctrl]+[v]</a:t>
            </a:r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삭제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파일</a:t>
            </a:r>
            <a:r>
              <a:rPr lang="en-US" altLang="ko-KR" dirty="0" smtClean="0"/>
              <a:t>/</a:t>
            </a:r>
            <a:r>
              <a:rPr lang="ko-KR" altLang="en-US" dirty="0" smtClean="0"/>
              <a:t>폴더 선택 후 </a:t>
            </a:r>
            <a:r>
              <a:rPr lang="en-US" altLang="ko-KR" dirty="0" smtClean="0"/>
              <a:t>[delete]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프린터 설정하기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프린터 설정하기</a:t>
            </a:r>
          </a:p>
          <a:p>
            <a:pPr lvl="1"/>
            <a:r>
              <a:rPr lang="ko-KR" altLang="en-US" dirty="0" smtClean="0"/>
              <a:t>컴퓨터와 프린터간의 케이블 연결</a:t>
            </a:r>
          </a:p>
          <a:p>
            <a:pPr lvl="2"/>
            <a:r>
              <a:rPr lang="ko-KR" altLang="en-US" dirty="0" smtClean="0"/>
              <a:t>병렬 케이블 또는 </a:t>
            </a:r>
            <a:r>
              <a:rPr lang="en-US" altLang="ko-KR" dirty="0" smtClean="0"/>
              <a:t>USB </a:t>
            </a:r>
            <a:r>
              <a:rPr lang="ko-KR" altLang="en-US" dirty="0" smtClean="0"/>
              <a:t>케이블</a:t>
            </a:r>
            <a:endParaRPr lang="en-US" altLang="ko-KR" dirty="0" smtClean="0"/>
          </a:p>
          <a:p>
            <a:pPr lvl="2"/>
            <a:endParaRPr lang="ko-KR" altLang="en-US" dirty="0" smtClean="0"/>
          </a:p>
          <a:p>
            <a:pPr lvl="1"/>
            <a:r>
              <a:rPr lang="ko-KR" altLang="en-US" dirty="0" smtClean="0"/>
              <a:t>프린터 드라이버 설치</a:t>
            </a:r>
          </a:p>
          <a:p>
            <a:pPr lvl="2"/>
            <a:r>
              <a:rPr lang="ko-KR" altLang="en-US" dirty="0" smtClean="0"/>
              <a:t>프린터 추가 마법사 실행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 </a:t>
            </a:r>
            <a:r>
              <a:rPr lang="ko-KR" altLang="en-US" dirty="0" smtClean="0"/>
              <a:t>업데이트하기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윈도우 업데이트하기</a:t>
            </a:r>
          </a:p>
          <a:p>
            <a:pPr lvl="1"/>
            <a:r>
              <a:rPr lang="ko-KR" altLang="en-US" dirty="0" smtClean="0"/>
              <a:t>자동 업데이트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제어판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성능 및 유지 관리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시스템</a:t>
            </a:r>
            <a:r>
              <a:rPr lang="en-US" altLang="ko-KR" dirty="0" smtClean="0"/>
              <a:t>]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자동 업데이트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8" descr="UNI000006ac1b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5" y="2214554"/>
            <a:ext cx="4837936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 </a:t>
            </a:r>
            <a:r>
              <a:rPr lang="ko-KR" altLang="en-US" dirty="0" smtClean="0"/>
              <a:t>업데이트하기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윈도우 업데이트하기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수동 업데이트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제어판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에서‘</a:t>
            </a:r>
            <a:r>
              <a:rPr lang="en-US" altLang="ko-KR" dirty="0" smtClean="0"/>
              <a:t>Windows Update'</a:t>
            </a:r>
            <a:r>
              <a:rPr lang="ko-KR" altLang="en-US" dirty="0" smtClean="0"/>
              <a:t>를 선택하여 마이크로소프트 윈도우 업데이트 홈</a:t>
            </a:r>
            <a:r>
              <a:rPr lang="en-US" altLang="ko-KR" dirty="0" smtClean="0"/>
              <a:t>(http://update.microsoft.com/)</a:t>
            </a:r>
            <a:r>
              <a:rPr lang="ko-KR" altLang="en-US" dirty="0" smtClean="0"/>
              <a:t>으로 이동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8" descr="UNI000006ac1b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4919828" cy="39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UNI000006ac1b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786058"/>
            <a:ext cx="4818294" cy="37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내 컴퓨터 사양 확인하기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내 컴퓨터 사양 확인하기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제어판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성능 및 유지 관리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시스템</a:t>
            </a:r>
            <a:r>
              <a:rPr lang="en-US" altLang="ko-KR" dirty="0" smtClean="0"/>
              <a:t>]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일반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운영체제의 종류</a:t>
            </a:r>
            <a:r>
              <a:rPr lang="en-US" altLang="ko-KR" dirty="0" smtClean="0"/>
              <a:t>, CPU, RAM </a:t>
            </a:r>
            <a:r>
              <a:rPr lang="ko-KR" altLang="en-US" dirty="0" smtClean="0"/>
              <a:t>등의 정보를 확인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 descr="UNI000006ac1b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3116"/>
            <a:ext cx="5006344" cy="44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내 컴퓨터 사양 </a:t>
            </a:r>
            <a:r>
              <a:rPr lang="ko-KR" altLang="en-US" dirty="0" smtClean="0"/>
              <a:t>확인하기 </a:t>
            </a:r>
            <a:r>
              <a:rPr lang="en-US" altLang="ko-KR" dirty="0" smtClean="0"/>
              <a:t>Cont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내 컴퓨터 사양 확인하기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실행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‘</a:t>
            </a:r>
            <a:r>
              <a:rPr lang="en-US" altLang="ko-KR" dirty="0" err="1" smtClean="0"/>
              <a:t>dxdiag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입력하여 실행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 descr="UNI000006ac1b5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3442444"/>
            <a:ext cx="53149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UNI000006ac1b5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1858119"/>
            <a:ext cx="5391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관리하기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 관리하기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제어판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시스템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시스템 등록 정보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 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하드웨어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장치 관리자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6" descr="UNI000006ac1b4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352675"/>
            <a:ext cx="450532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UNI000006ac1b4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824163"/>
            <a:ext cx="381635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XP </a:t>
            </a:r>
            <a:r>
              <a:rPr lang="ko-KR" altLang="en-US" dirty="0" smtClean="0"/>
              <a:t>활용하기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ko-KR" altLang="en-US" dirty="0" smtClean="0"/>
              <a:t>관리하기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 관리하기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하드웨어 오류</a:t>
            </a:r>
          </a:p>
          <a:p>
            <a:pPr lvl="2"/>
            <a:r>
              <a:rPr lang="ko-KR" altLang="en-US" dirty="0" smtClean="0"/>
              <a:t>해당 장치 선택 후 제거하고 드라이버 재설치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7" descr="UNI000006ac1b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6123831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강의 교재 및 강의노트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컴퓨터 실습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윈도우</a:t>
            </a:r>
            <a:r>
              <a:rPr lang="en-US" altLang="ko-KR" b="1" dirty="0" smtClean="0"/>
              <a:t>XP, </a:t>
            </a:r>
            <a:r>
              <a:rPr lang="ko-KR" altLang="en-US" b="1" dirty="0" smtClean="0"/>
              <a:t>한글</a:t>
            </a:r>
            <a:r>
              <a:rPr lang="en-US" altLang="ko-KR" b="1" dirty="0" smtClean="0"/>
              <a:t>2007, </a:t>
            </a:r>
            <a:r>
              <a:rPr lang="ko-KR" altLang="en-US" b="1" dirty="0" smtClean="0"/>
              <a:t>엑셀</a:t>
            </a:r>
            <a:r>
              <a:rPr lang="en-US" altLang="ko-KR" b="1" dirty="0" smtClean="0"/>
              <a:t>2007, </a:t>
            </a:r>
            <a:r>
              <a:rPr lang="ko-KR" altLang="en-US" b="1" dirty="0" smtClean="0"/>
              <a:t>파워포인트</a:t>
            </a:r>
            <a:r>
              <a:rPr lang="en-US" altLang="ko-KR" b="1" dirty="0" smtClean="0"/>
              <a:t>2007) : </a:t>
            </a:r>
            <a:r>
              <a:rPr lang="ko-KR" altLang="en-US" b="1" dirty="0" smtClean="0"/>
              <a:t>김주영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정영준 </a:t>
            </a:r>
            <a:r>
              <a:rPr lang="en-US" altLang="ko-KR" b="1" dirty="0" smtClean="0"/>
              <a:t>–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한빛미디어</a:t>
            </a:r>
            <a:endParaRPr lang="en-US" altLang="ko-KR" b="1" dirty="0" smtClean="0"/>
          </a:p>
          <a:p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ko-KR" altLang="en-US" b="1" dirty="0" smtClean="0"/>
              <a:t>매 주 홈페이지에 강의 노트 </a:t>
            </a:r>
            <a:r>
              <a:rPr lang="en-US" altLang="ko-KR" b="1" dirty="0" smtClean="0"/>
              <a:t>PPT </a:t>
            </a:r>
            <a:r>
              <a:rPr lang="ko-KR" altLang="en-US" b="1" dirty="0" smtClean="0"/>
              <a:t>자료 업로드</a:t>
            </a:r>
            <a:endParaRPr lang="en-US" altLang="ko-KR" b="1" dirty="0" smtClean="0"/>
          </a:p>
          <a:p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ko-KR" altLang="en-US" b="1" dirty="0" smtClean="0"/>
              <a:t>강의 진행에 관한 변동 사항은 홈페이지 및 학부사무실에서 확인 가능합니다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714744" y="3286124"/>
            <a:ext cx="1793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dirty="0" smtClean="0"/>
              <a:t>Q &amp; A</a:t>
            </a:r>
            <a:endParaRPr lang="ko-KR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학습목표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하드웨어와 소프트웨어의 개념을 이해하고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종류를 알아본다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컴퓨터 본체의 내부 구성을 살펴본다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윈도우 </a:t>
            </a:r>
            <a:r>
              <a:rPr lang="en-US" altLang="ko-KR" dirty="0" smtClean="0"/>
              <a:t>XP</a:t>
            </a:r>
            <a:r>
              <a:rPr lang="ko-KR" altLang="en-US" dirty="0" smtClean="0"/>
              <a:t>에서 프로그램을 실행하고 삭제하는 방법을 익힌다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프린터 드라이버의 설치 방법을 이해한다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하드디스크를 추가하고 최적화하는 방법을 알아본다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몇 가지 유용한 유틸리티의 사용 방법을 살펴본다</a:t>
            </a:r>
            <a:r>
              <a:rPr lang="en-US" altLang="ko-KR" dirty="0" smtClean="0"/>
              <a:t>.</a:t>
            </a:r>
          </a:p>
          <a:p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Chapter01 </a:t>
            </a:r>
            <a:r>
              <a:rPr lang="ko-KR" altLang="en-US" dirty="0" smtClean="0"/>
              <a:t>컴퓨터 기초와 윈도우</a:t>
            </a:r>
            <a:r>
              <a:rPr lang="en-US" altLang="ko-KR" dirty="0" smtClean="0"/>
              <a:t>XP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0070C0"/>
                </a:solidFill>
              </a:rPr>
              <a:t>1. </a:t>
            </a:r>
            <a:r>
              <a:rPr lang="ko-KR" altLang="en-US" dirty="0" smtClean="0">
                <a:solidFill>
                  <a:srgbClr val="0070C0"/>
                </a:solidFill>
              </a:rPr>
              <a:t>컴퓨터 기초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하드웨어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소프트웨</a:t>
            </a:r>
            <a:r>
              <a:rPr lang="ko-KR" altLang="en-US" dirty="0" smtClean="0">
                <a:solidFill>
                  <a:srgbClr val="0070C0"/>
                </a:solidFill>
              </a:rPr>
              <a:t>어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en-US" altLang="ko-KR" dirty="0" smtClean="0">
                <a:solidFill>
                  <a:srgbClr val="0070C0"/>
                </a:solidFill>
              </a:rPr>
              <a:t>2. </a:t>
            </a:r>
            <a:r>
              <a:rPr lang="ko-KR" altLang="en-US" dirty="0" smtClean="0">
                <a:solidFill>
                  <a:srgbClr val="0070C0"/>
                </a:solidFill>
              </a:rPr>
              <a:t>윈도우 </a:t>
            </a:r>
            <a:r>
              <a:rPr lang="en-US" altLang="ko-KR" dirty="0" smtClean="0">
                <a:solidFill>
                  <a:srgbClr val="0070C0"/>
                </a:solidFill>
              </a:rPr>
              <a:t>XP </a:t>
            </a:r>
            <a:r>
              <a:rPr lang="ko-KR" altLang="en-US" dirty="0" smtClean="0">
                <a:solidFill>
                  <a:srgbClr val="0070C0"/>
                </a:solidFill>
              </a:rPr>
              <a:t>활용하기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응용 프로그램 관하기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프린터 설정하기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윈도우 업데이트하기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내 컴퓨터 사양 알아보기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lvl="1"/>
            <a:r>
              <a:rPr lang="ko-KR" altLang="en-US" dirty="0" smtClean="0">
                <a:solidFill>
                  <a:srgbClr val="0070C0"/>
                </a:solidFill>
              </a:rPr>
              <a:t>하드웨어 관리하기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endParaRPr lang="en-US" altLang="ko-KR" dirty="0" smtClean="0"/>
          </a:p>
          <a:p>
            <a:r>
              <a:rPr lang="en-US" altLang="ko-KR" dirty="0" smtClean="0"/>
              <a:t>3. </a:t>
            </a:r>
            <a:r>
              <a:rPr lang="ko-KR" altLang="en-US" dirty="0" smtClean="0"/>
              <a:t>유용한 유틸리티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디스크 조각모음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파일 압축하기와 압축 풀기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악성 소프트웨어 검색 및 제거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영상 앨범 만들기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하드웨어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컴퓨터 </a:t>
            </a:r>
            <a:r>
              <a:rPr lang="ko-KR" altLang="en-US" dirty="0" smtClean="0"/>
              <a:t>정의</a:t>
            </a:r>
          </a:p>
          <a:p>
            <a:pPr lvl="1"/>
            <a:r>
              <a:rPr lang="ko-KR" altLang="en-US" dirty="0" smtClean="0"/>
              <a:t>복잡한 계산을 빠른 시간에 수행할 수 있는 장치</a:t>
            </a:r>
          </a:p>
          <a:p>
            <a:pPr lvl="1"/>
            <a:r>
              <a:rPr lang="ko-KR" altLang="en-US" dirty="0" smtClean="0"/>
              <a:t>하드웨어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소프트웨어</a:t>
            </a:r>
          </a:p>
          <a:p>
            <a:pPr lvl="1"/>
            <a:r>
              <a:rPr lang="en-US" altLang="ko-KR" dirty="0" err="1" smtClean="0"/>
              <a:t>cf</a:t>
            </a:r>
            <a:r>
              <a:rPr lang="en-US" altLang="ko-KR" dirty="0" smtClean="0"/>
              <a:t>) </a:t>
            </a:r>
            <a:r>
              <a:rPr lang="ko-KR" altLang="en-US" dirty="0" smtClean="0"/>
              <a:t>최초의 전자식 계산기</a:t>
            </a:r>
            <a:r>
              <a:rPr lang="en-US" altLang="ko-KR" dirty="0" smtClean="0"/>
              <a:t>-ENIAC</a:t>
            </a:r>
          </a:p>
          <a:p>
            <a:pPr lvl="2"/>
            <a:r>
              <a:rPr lang="en-US" altLang="ko-KR" dirty="0" smtClean="0"/>
              <a:t>18000</a:t>
            </a:r>
            <a:r>
              <a:rPr lang="ko-KR" altLang="en-US" dirty="0" err="1" smtClean="0"/>
              <a:t>여개</a:t>
            </a:r>
            <a:r>
              <a:rPr lang="ko-KR" altLang="en-US" dirty="0" smtClean="0"/>
              <a:t> 진공관</a:t>
            </a:r>
          </a:p>
          <a:p>
            <a:pPr lvl="2"/>
            <a:r>
              <a:rPr lang="ko-KR" altLang="en-US" dirty="0" smtClean="0"/>
              <a:t>무게 약 </a:t>
            </a:r>
            <a:r>
              <a:rPr lang="en-US" altLang="ko-KR" dirty="0" smtClean="0"/>
              <a:t>30t</a:t>
            </a:r>
          </a:p>
          <a:p>
            <a:pPr lvl="2"/>
            <a:r>
              <a:rPr lang="ko-KR" altLang="en-US" dirty="0" smtClean="0"/>
              <a:t>높이</a:t>
            </a:r>
            <a:r>
              <a:rPr lang="en-US" altLang="ko-KR" dirty="0" smtClean="0"/>
              <a:t>5.5m, </a:t>
            </a:r>
            <a:r>
              <a:rPr lang="ko-KR" altLang="en-US" dirty="0" smtClean="0"/>
              <a:t>길이</a:t>
            </a:r>
            <a:r>
              <a:rPr lang="en-US" altLang="ko-KR" dirty="0" smtClean="0"/>
              <a:t>24.5m</a:t>
            </a:r>
          </a:p>
          <a:p>
            <a:pPr lvl="2"/>
            <a:r>
              <a:rPr lang="ko-KR" altLang="en-US" dirty="0" smtClean="0"/>
              <a:t>탄도계산</a:t>
            </a:r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r>
              <a:rPr lang="ko-KR" altLang="en-US" dirty="0" smtClean="0"/>
              <a:t>컴퓨터 용도</a:t>
            </a:r>
          </a:p>
          <a:p>
            <a:pPr lvl="1"/>
            <a:r>
              <a:rPr lang="ko-KR" altLang="en-US" dirty="0" smtClean="0"/>
              <a:t>유무선 통신망 기반으로 다양한 분야에서 활용</a:t>
            </a:r>
          </a:p>
          <a:p>
            <a:pPr lvl="1"/>
            <a:r>
              <a:rPr lang="ko-KR" altLang="en-US" dirty="0" smtClean="0"/>
              <a:t>보고서 작성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사무 처리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학습 보조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금융 업무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엔터테인먼트 등</a:t>
            </a:r>
          </a:p>
          <a:p>
            <a:endParaRPr lang="ko-KR" altLang="en-US" dirty="0"/>
          </a:p>
        </p:txBody>
      </p:sp>
      <p:pic>
        <p:nvPicPr>
          <p:cNvPr id="4" name="Picture 4" descr="eniac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118388"/>
            <a:ext cx="3840848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 기초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하드웨어 </a:t>
            </a:r>
            <a:r>
              <a:rPr lang="en-US" altLang="ko-KR" dirty="0" smtClean="0"/>
              <a:t>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1800" dirty="0" smtClean="0"/>
              <a:t>컴퓨터의 발전</a:t>
            </a:r>
          </a:p>
          <a:p>
            <a:pPr lvl="1"/>
            <a:r>
              <a:rPr lang="ko-KR" altLang="en-US" sz="1600" dirty="0" smtClean="0"/>
              <a:t>개인용 </a:t>
            </a:r>
            <a:r>
              <a:rPr lang="en-US" altLang="ko-KR" sz="1600" dirty="0" smtClean="0"/>
              <a:t>PC </a:t>
            </a:r>
            <a:r>
              <a:rPr lang="ko-KR" altLang="en-US" sz="1600" dirty="0" smtClean="0"/>
              <a:t>등장 </a:t>
            </a:r>
            <a:r>
              <a:rPr lang="en-US" altLang="ko-KR" sz="1600" dirty="0" smtClean="0"/>
              <a:t>– 1970</a:t>
            </a:r>
            <a:r>
              <a:rPr lang="ko-KR" altLang="en-US" sz="1600" dirty="0" smtClean="0"/>
              <a:t>년대 후반</a:t>
            </a:r>
          </a:p>
          <a:p>
            <a:pPr lvl="2"/>
            <a:r>
              <a:rPr lang="ko-KR" altLang="en-US" sz="1400" dirty="0" smtClean="0"/>
              <a:t>애플 </a:t>
            </a:r>
            <a:r>
              <a:rPr lang="en-US" altLang="ko-KR" sz="1400" dirty="0" smtClean="0"/>
              <a:t>II(1977</a:t>
            </a:r>
            <a:r>
              <a:rPr lang="ko-KR" altLang="en-US" sz="1400" dirty="0" smtClean="0"/>
              <a:t>년</a:t>
            </a:r>
            <a:r>
              <a:rPr lang="en-US" altLang="ko-KR" sz="1400" dirty="0" smtClean="0"/>
              <a:t>)</a:t>
            </a:r>
          </a:p>
          <a:p>
            <a:pPr lvl="2"/>
            <a:r>
              <a:rPr lang="en-US" altLang="ko-KR" sz="1400" dirty="0" smtClean="0"/>
              <a:t>IBM PC(1981</a:t>
            </a:r>
            <a:r>
              <a:rPr lang="ko-KR" altLang="en-US" sz="1400" dirty="0" smtClean="0"/>
              <a:t>년</a:t>
            </a:r>
            <a:r>
              <a:rPr lang="en-US" altLang="ko-KR" sz="1400" dirty="0" smtClean="0"/>
              <a:t>)</a:t>
            </a:r>
          </a:p>
          <a:p>
            <a:pPr lvl="1"/>
            <a:endParaRPr lang="en-US" altLang="ko-KR" sz="1800" dirty="0" smtClean="0"/>
          </a:p>
          <a:p>
            <a:pPr lvl="1"/>
            <a:r>
              <a:rPr lang="ko-KR" altLang="en-US" sz="1600" dirty="0" smtClean="0"/>
              <a:t>컴퓨터의 고성능화</a:t>
            </a:r>
          </a:p>
          <a:p>
            <a:pPr lvl="2"/>
            <a:r>
              <a:rPr lang="en-US" altLang="ko-KR" sz="1400" dirty="0" smtClean="0"/>
              <a:t>PC, </a:t>
            </a:r>
            <a:r>
              <a:rPr lang="ko-KR" altLang="en-US" sz="1400" dirty="0" smtClean="0"/>
              <a:t>워크스테이션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미니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메인프레임</a:t>
            </a:r>
            <a:r>
              <a:rPr lang="ko-KR" altLang="en-US" sz="1400" dirty="0" smtClean="0"/>
              <a:t> 등의 구분 모호</a:t>
            </a:r>
          </a:p>
          <a:p>
            <a:pPr lvl="2"/>
            <a:r>
              <a:rPr lang="ko-KR" altLang="en-US" sz="1400" dirty="0" smtClean="0"/>
              <a:t>워크스테이션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미니 컴퓨터의 역할 축소</a:t>
            </a:r>
          </a:p>
          <a:p>
            <a:pPr lvl="2"/>
            <a:r>
              <a:rPr lang="ko-KR" altLang="en-US" sz="1400" dirty="0" smtClean="0"/>
              <a:t>마이크로프로세서 기술의 발전으로 </a:t>
            </a:r>
            <a:r>
              <a:rPr lang="en-US" altLang="ko-KR" sz="1400" dirty="0" smtClean="0"/>
              <a:t>PC </a:t>
            </a:r>
            <a:r>
              <a:rPr lang="ko-KR" altLang="en-US" sz="1400" dirty="0" smtClean="0"/>
              <a:t>성능 향상</a:t>
            </a:r>
          </a:p>
          <a:p>
            <a:pPr lvl="1"/>
            <a:endParaRPr lang="ko-KR" altLang="en-US" sz="1800" dirty="0" smtClean="0"/>
          </a:p>
          <a:p>
            <a:pPr lvl="1"/>
            <a:r>
              <a:rPr lang="ko-KR" altLang="en-US" sz="1600" dirty="0" smtClean="0"/>
              <a:t>휴대용 컴퓨터의 활성</a:t>
            </a:r>
          </a:p>
          <a:p>
            <a:pPr lvl="2"/>
            <a:r>
              <a:rPr lang="ko-KR" altLang="en-US" sz="1400" dirty="0" smtClean="0"/>
              <a:t>노트북</a:t>
            </a:r>
          </a:p>
          <a:p>
            <a:pPr lvl="2"/>
            <a:r>
              <a:rPr lang="en-US" altLang="ko-KR" sz="1400" dirty="0" smtClean="0"/>
              <a:t>PDA</a:t>
            </a:r>
          </a:p>
          <a:p>
            <a:pPr lvl="2"/>
            <a:r>
              <a:rPr lang="ko-KR" altLang="en-US" sz="1400" dirty="0" err="1" smtClean="0"/>
              <a:t>태블릿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PC</a:t>
            </a:r>
          </a:p>
          <a:p>
            <a:pPr lvl="2"/>
            <a:r>
              <a:rPr lang="ko-KR" altLang="en-US" sz="1400" dirty="0" err="1" smtClean="0"/>
              <a:t>아이폰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애플</a:t>
            </a:r>
            <a:r>
              <a:rPr lang="en-US" altLang="ko-KR" sz="1400" dirty="0" smtClean="0"/>
              <a:t>), </a:t>
            </a:r>
            <a:r>
              <a:rPr lang="ko-KR" altLang="en-US" sz="1400" dirty="0" err="1" smtClean="0"/>
              <a:t>프라다폰</a:t>
            </a:r>
            <a:r>
              <a:rPr lang="en-US" altLang="ko-KR" sz="1400" dirty="0" smtClean="0"/>
              <a:t>(LG), </a:t>
            </a:r>
            <a:r>
              <a:rPr lang="ko-KR" altLang="en-US" sz="1400" dirty="0" err="1" smtClean="0"/>
              <a:t>디럭스미츠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삼성</a:t>
            </a:r>
            <a:r>
              <a:rPr lang="en-US" altLang="ko-KR" sz="1400" dirty="0" smtClean="0"/>
              <a:t>)</a:t>
            </a:r>
          </a:p>
          <a:p>
            <a:pPr lvl="1"/>
            <a:endParaRPr lang="en-US" altLang="ko-KR" sz="1600" dirty="0" smtClean="0"/>
          </a:p>
          <a:p>
            <a:pPr lvl="1"/>
            <a:r>
              <a:rPr lang="ko-KR" altLang="en-US" sz="1600" dirty="0" smtClean="0"/>
              <a:t>양자 컴퓨터 </a:t>
            </a:r>
            <a:r>
              <a:rPr lang="en-US" altLang="ko-KR" sz="1600" dirty="0" smtClean="0"/>
              <a:t>– 20</a:t>
            </a:r>
            <a:r>
              <a:rPr lang="ko-KR" altLang="en-US" sz="1600" dirty="0" smtClean="0"/>
              <a:t>년 후 </a:t>
            </a:r>
            <a:r>
              <a:rPr lang="en-US" altLang="ko-KR" sz="1600" dirty="0" smtClean="0"/>
              <a:t>or </a:t>
            </a:r>
            <a:r>
              <a:rPr lang="ko-KR" altLang="en-US" sz="1600" dirty="0" smtClean="0"/>
              <a:t>실용 불가능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82</TotalTime>
  <Words>1750</Words>
  <Application>Microsoft Office PowerPoint</Application>
  <PresentationFormat>화면 슬라이드 쇼(4:3)</PresentationFormat>
  <Paragraphs>328</Paragraphs>
  <Slides>38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39" baseType="lpstr">
      <vt:lpstr>1_Origin</vt:lpstr>
      <vt:lpstr>정보처리일반I</vt:lpstr>
      <vt:lpstr>강사소개</vt:lpstr>
      <vt:lpstr>강의 평가 방법</vt:lpstr>
      <vt:lpstr>강의 교재 및 강의노트</vt:lpstr>
      <vt:lpstr>슬라이드 5</vt:lpstr>
      <vt:lpstr>학습목표</vt:lpstr>
      <vt:lpstr>Chapter01 컴퓨터 기초와 윈도우XP</vt:lpstr>
      <vt:lpstr>1. 컴퓨터 기초 - 하드웨어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하드웨어 Cont.</vt:lpstr>
      <vt:lpstr>1. 컴퓨터 기초 – 소프트웨어</vt:lpstr>
      <vt:lpstr>1. 컴퓨터 기초 – 소프트웨어 Cont.</vt:lpstr>
      <vt:lpstr>1. 컴퓨터 기초 – 소프트웨어 Cont.</vt:lpstr>
      <vt:lpstr>1. 컴퓨터 기초 – 소프트웨어 Cont.</vt:lpstr>
      <vt:lpstr>2. 윈도우XP 활용하기</vt:lpstr>
      <vt:lpstr>2. 윈도우XP 활용하기</vt:lpstr>
      <vt:lpstr>2. 윈도우XP 활용하기</vt:lpstr>
      <vt:lpstr>2. 윈도우XP 활용하기</vt:lpstr>
      <vt:lpstr>2. 윈도우XP 활용하기 – 응용프로그램 관리하기</vt:lpstr>
      <vt:lpstr>2. 윈도우XP 활용하기 – 응용프로그램 관리하기 Cont.</vt:lpstr>
      <vt:lpstr>2. 윈도우XP 활용하기 – 응용프로그램 관리하기 Cont.</vt:lpstr>
      <vt:lpstr>2. 윈도우XP 활용하기 – 응용프로그램 관리하기 Cont.</vt:lpstr>
      <vt:lpstr>2. 윈도우XP 활용하기 – 응용프로그램 관리하기 Cont.</vt:lpstr>
      <vt:lpstr>2. 윈도우XP 활용하기 – 응용프로그램 관리하기 Cont.</vt:lpstr>
      <vt:lpstr>2. 윈도우XP 활용하기 – 프린터 설정하기</vt:lpstr>
      <vt:lpstr>2. 윈도우XP 활용하기 – 윈도우 업데이트하기</vt:lpstr>
      <vt:lpstr>2. 윈도우XP 활용하기 – 윈도우 업데이트하기 Cont.</vt:lpstr>
      <vt:lpstr>2. 윈도우XP 활용하기 – 내 컴퓨터 사양 확인하기</vt:lpstr>
      <vt:lpstr>2. 윈도우XP 활용하기 – 내 컴퓨터 사양 확인하기 Cont.</vt:lpstr>
      <vt:lpstr>2. 윈도우XP 활용하기 – 하드웨어 관리하기</vt:lpstr>
      <vt:lpstr>2. 윈도우XP 활용하기 – 하드웨어 관리하기 Cont.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User</cp:lastModifiedBy>
  <cp:revision>18</cp:revision>
  <dcterms:created xsi:type="dcterms:W3CDTF">2009-02-27T07:09:50Z</dcterms:created>
  <dcterms:modified xsi:type="dcterms:W3CDTF">2009-03-02T00:18:19Z</dcterms:modified>
</cp:coreProperties>
</file>