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4"/>
  </p:notesMasterIdLst>
  <p:sldIdLst>
    <p:sldId id="256" r:id="rId2"/>
    <p:sldId id="300" r:id="rId3"/>
    <p:sldId id="423" r:id="rId4"/>
    <p:sldId id="426" r:id="rId5"/>
    <p:sldId id="427" r:id="rId6"/>
    <p:sldId id="428" r:id="rId7"/>
    <p:sldId id="429" r:id="rId8"/>
    <p:sldId id="430" r:id="rId9"/>
    <p:sldId id="431" r:id="rId10"/>
    <p:sldId id="432" r:id="rId11"/>
    <p:sldId id="433" r:id="rId12"/>
    <p:sldId id="434" r:id="rId13"/>
    <p:sldId id="435" r:id="rId14"/>
    <p:sldId id="436" r:id="rId15"/>
    <p:sldId id="447" r:id="rId16"/>
    <p:sldId id="437" r:id="rId17"/>
    <p:sldId id="438" r:id="rId18"/>
    <p:sldId id="439" r:id="rId19"/>
    <p:sldId id="440" r:id="rId20"/>
    <p:sldId id="441" r:id="rId21"/>
    <p:sldId id="442" r:id="rId22"/>
    <p:sldId id="443" r:id="rId23"/>
    <p:sldId id="444" r:id="rId24"/>
    <p:sldId id="445" r:id="rId25"/>
    <p:sldId id="448" r:id="rId26"/>
    <p:sldId id="450" r:id="rId27"/>
    <p:sldId id="451" r:id="rId28"/>
    <p:sldId id="452" r:id="rId29"/>
    <p:sldId id="453" r:id="rId30"/>
    <p:sldId id="482" r:id="rId31"/>
    <p:sldId id="483" r:id="rId32"/>
    <p:sldId id="484" r:id="rId33"/>
    <p:sldId id="485" r:id="rId34"/>
    <p:sldId id="486" r:id="rId35"/>
    <p:sldId id="487" r:id="rId36"/>
    <p:sldId id="488" r:id="rId37"/>
    <p:sldId id="510" r:id="rId38"/>
    <p:sldId id="511" r:id="rId39"/>
    <p:sldId id="512" r:id="rId40"/>
    <p:sldId id="513" r:id="rId41"/>
    <p:sldId id="514" r:id="rId42"/>
    <p:sldId id="515" r:id="rId43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8787" autoAdjust="0"/>
    <p:restoredTop sz="94501" autoAdjust="0"/>
  </p:normalViewPr>
  <p:slideViewPr>
    <p:cSldViewPr snapToObjects="1">
      <p:cViewPr varScale="1">
        <p:scale>
          <a:sx n="66" d="100"/>
          <a:sy n="66" d="100"/>
        </p:scale>
        <p:origin x="-930" y="-102"/>
      </p:cViewPr>
      <p:guideLst>
        <p:guide orient="horz" pos="2160"/>
        <p:guide orient="horz" pos="822"/>
        <p:guide pos="2880"/>
        <p:guide pos="295"/>
        <p:guide pos="54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E2B8C0A-A135-4D9B-A111-3B3F26DC64C9}" type="datetimeFigureOut">
              <a:rPr lang="ko-KR" altLang="en-US"/>
              <a:pPr>
                <a:defRPr/>
              </a:pPr>
              <a:t>2009-05-18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  <a:endParaRPr lang="ko-KR" altLang="en-US" noProof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9732FD5-E986-4146-965C-2B1F5FDFED6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904875" y="2819400"/>
            <a:ext cx="7315200" cy="210820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906463" y="5048250"/>
            <a:ext cx="7315200" cy="895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/>
          <p:nvPr/>
        </p:nvSpPr>
        <p:spPr>
          <a:xfrm>
            <a:off x="904875" y="2819400"/>
            <a:ext cx="228600" cy="21082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/>
          <p:nvPr/>
        </p:nvSpPr>
        <p:spPr>
          <a:xfrm>
            <a:off x="906463" y="5048250"/>
            <a:ext cx="228600" cy="895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187450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ko-KR" sz="900" dirty="0">
                <a:solidFill>
                  <a:schemeClr val="tx2"/>
                </a:solidFill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  2009, 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Choi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, 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Dongseo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 Univ.,  E-mail : sugi@dit.dongseo.ac.kr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187450" y="3068638"/>
            <a:ext cx="6985000" cy="1655762"/>
          </a:xfrm>
        </p:spPr>
        <p:txBody>
          <a:bodyPr anchor="t" anchorCtr="1"/>
          <a:lstStyle>
            <a:lvl1pPr>
              <a:defRPr sz="20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71650" y="5084763"/>
            <a:ext cx="6400800" cy="817562"/>
          </a:xfrm>
        </p:spPr>
        <p:txBody>
          <a:bodyPr/>
          <a:lstStyle>
            <a:lvl1pPr marL="0" indent="0" algn="r">
              <a:buFont typeface="Wingdings 3" pitchFamily="18" charset="2"/>
              <a:buNone/>
              <a:defRPr sz="1400" b="1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r>
              <a:rPr lang="ko-KR" altLang="en-US"/>
              <a:t>마스터 부제목 스타일 편집</a:t>
            </a:r>
          </a:p>
        </p:txBody>
      </p:sp>
    </p:spTree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69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69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 b="1"/>
            </a:lvl1pPr>
            <a:lvl2pPr>
              <a:defRPr sz="1600" b="1"/>
            </a:lvl2pPr>
            <a:lvl3pPr>
              <a:defRPr sz="1400" b="1"/>
            </a:lvl3pPr>
            <a:lvl4pPr>
              <a:defRPr sz="1200" b="1"/>
            </a:lvl4pPr>
            <a:lvl5pPr>
              <a:defRPr sz="1000" b="1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4103" name="Slide Number Placeholder 4"/>
          <p:cNvSpPr txBox="1">
            <a:spLocks noGrp="1"/>
          </p:cNvSpPr>
          <p:nvPr/>
        </p:nvSpPr>
        <p:spPr bwMode="auto">
          <a:xfrm>
            <a:off x="612775" y="6356350"/>
            <a:ext cx="1371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>
              <a:defRPr/>
            </a:pPr>
            <a:fld id="{5FE1D0B2-AD21-4FE0-933A-ED318E796C2D}" type="slidenum">
              <a:rPr kumimoji="0" lang="en-US" altLang="ko-KR" sz="900">
                <a:solidFill>
                  <a:schemeClr val="tx2"/>
                </a:solidFill>
                <a:latin typeface="Gill Sans MT" pitchFamily="34" charset="0"/>
              </a:rPr>
              <a:pPr latinLnBrk="0">
                <a:defRPr/>
              </a:pPr>
              <a:t>‹#›</a:t>
            </a:fld>
            <a:endParaRPr kumimoji="0" lang="en-US" altLang="ko-KR" sz="900">
              <a:solidFill>
                <a:schemeClr val="tx2"/>
              </a:solidFill>
              <a:latin typeface="Gill Sans MT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187450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ko-KR" sz="900">
                <a:solidFill>
                  <a:schemeClr val="tx2"/>
                </a:solidFill>
              </a:rPr>
              <a:t>Institute of Ambient Intelligence</a:t>
            </a:r>
            <a:r>
              <a:rPr lang="en-US" altLang="ko-KR" sz="900">
                <a:solidFill>
                  <a:schemeClr val="tx2"/>
                </a:solidFill>
                <a:latin typeface="Verdana" pitchFamily="34" charset="0"/>
              </a:rPr>
              <a:t>  2009,  Choi, Namseok,  Dongseo Univ.,  E-mail : sugi@dit.dongseo.ac.kr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100">
          <a:solidFill>
            <a:schemeClr val="tx2"/>
          </a:solidFill>
          <a:latin typeface="+mn-lt"/>
          <a:ea typeface="+mn-ea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400">
          <a:solidFill>
            <a:schemeClr val="tx1"/>
          </a:solidFill>
          <a:latin typeface="+mn-lt"/>
          <a:ea typeface="+mn-ea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  <a:ea typeface="+mn-ea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5pPr>
      <a:lvl6pPr marL="18288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6pPr>
      <a:lvl7pPr marL="22860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7pPr>
      <a:lvl8pPr marL="27432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8pPr>
      <a:lvl9pPr marL="32004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kowon.dongseo.ac.kr/~d8003150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ko-KR" altLang="en-US" sz="3600" b="1" dirty="0" smtClean="0"/>
              <a:t>정보처리일반</a:t>
            </a:r>
            <a:r>
              <a:rPr lang="en-US" altLang="ko-KR" sz="3600" dirty="0" smtClean="0"/>
              <a:t>I</a:t>
            </a:r>
            <a:br>
              <a:rPr lang="en-US" altLang="ko-KR" sz="3600" dirty="0" smtClean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sz="2400" dirty="0" smtClean="0"/>
              <a:t>엑셀 </a:t>
            </a:r>
            <a:r>
              <a:rPr lang="en-US" altLang="ko-KR" sz="2400" dirty="0" smtClean="0"/>
              <a:t>2007 </a:t>
            </a:r>
            <a:r>
              <a:rPr lang="ko-KR" altLang="en-US" sz="2400" dirty="0" smtClean="0"/>
              <a:t>활용</a:t>
            </a:r>
            <a:r>
              <a:rPr lang="en-US" altLang="ko-KR" sz="2400" dirty="0" smtClean="0"/>
              <a:t>(2)</a:t>
            </a:r>
            <a:br>
              <a:rPr lang="en-US" altLang="ko-KR" sz="2400" dirty="0" smtClean="0"/>
            </a:br>
            <a:r>
              <a:rPr lang="ko-KR" altLang="en-US" sz="2400" dirty="0" smtClean="0"/>
              <a:t>부분합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피벗 테이블</a:t>
            </a:r>
            <a:endParaRPr lang="en-US" altLang="ko-KR" sz="360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ko-KR" sz="1200" dirty="0" smtClean="0"/>
              <a:t>2008. 05. 18</a:t>
            </a:r>
          </a:p>
          <a:p>
            <a:pPr eaLnBrk="1" hangingPunct="1"/>
            <a:r>
              <a:rPr lang="en-US" altLang="ko-KR" sz="1200" dirty="0" err="1" smtClean="0"/>
              <a:t>Namseok</a:t>
            </a:r>
            <a:r>
              <a:rPr lang="en-US" altLang="ko-KR" sz="1200" dirty="0" smtClean="0"/>
              <a:t> </a:t>
            </a:r>
            <a:r>
              <a:rPr lang="en-US" altLang="ko-KR" sz="1200" dirty="0" err="1" smtClean="0"/>
              <a:t>Choi</a:t>
            </a:r>
            <a:endParaRPr lang="en-US" altLang="ko-KR" sz="1200" dirty="0" smtClean="0"/>
          </a:p>
          <a:p>
            <a:pPr eaLnBrk="1" hangingPunct="1"/>
            <a:r>
              <a:rPr lang="en-US" altLang="ko-KR" sz="1200" dirty="0" smtClean="0">
                <a:hlinkClick r:id="rId2"/>
              </a:rPr>
              <a:t>http://kowon.dongseo.ac.kr/~d8003150</a:t>
            </a:r>
            <a:endParaRPr lang="en-US" altLang="ko-KR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64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6.3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부분합과 피벗 테이블</a:t>
            </a:r>
            <a:endParaRPr kumimoji="0" lang="ko-KR" altLang="en-US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74765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피벗 테이블 만들기</a:t>
            </a:r>
            <a:endParaRPr kumimoji="0" lang="en-US" altLang="ko-KR" b="1" dirty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2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단계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: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피벗 테이블 레이아웃 표시</a:t>
            </a:r>
            <a:endParaRPr kumimoji="0" lang="en-US" altLang="ko-KR" sz="1400" b="1" dirty="0">
              <a:solidFill>
                <a:schemeClr val="tx2"/>
              </a:solidFill>
              <a:latin typeface="굴림" charset="-127"/>
            </a:endParaRPr>
          </a:p>
        </p:txBody>
      </p:sp>
      <p:pic>
        <p:nvPicPr>
          <p:cNvPr id="6" name="_x126184648" descr="EMB00000e3441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19344" y="2343124"/>
            <a:ext cx="5105311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7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6.3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부분합과 피벗 테이블</a:t>
            </a:r>
            <a:endParaRPr kumimoji="0" lang="ko-KR" altLang="en-US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75788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피벗 테이블 만들기</a:t>
            </a:r>
            <a:endParaRPr kumimoji="0" lang="en-US" altLang="ko-KR" b="1" dirty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3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단계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: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피벗 테이블이 만들어진 시트의 오른쪽에 있는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피벗 테이블 필드 목록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창에서 보고서에 추가할 필드를 보고서 필터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열 레이블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행 레이블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값 목록 상자로 드래그하여 피벗 테이블 레이아웃 완성하기</a:t>
            </a:r>
            <a:endParaRPr kumimoji="0" lang="en-US" altLang="ko-KR" sz="1400" b="1" dirty="0">
              <a:solidFill>
                <a:schemeClr val="tx2"/>
              </a:solidFill>
              <a:latin typeface="굴림" charset="-127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083" y="2450039"/>
            <a:ext cx="5211429" cy="3900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6069033" y="2507906"/>
            <a:ext cx="2428892" cy="373948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rgbClr val="FF0000"/>
                </a:solidFill>
                <a:latin typeface="MS Mincho"/>
              </a:rPr>
              <a:t>➊</a:t>
            </a:r>
            <a:r>
              <a:rPr lang="ko-KR" altLang="en-US" sz="1500" dirty="0" smtClean="0"/>
              <a:t> 보고서 필드 버튼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rgbClr val="FF0000"/>
                </a:solidFill>
                <a:latin typeface="MS Mincho"/>
              </a:rPr>
              <a:t>➋</a:t>
            </a:r>
            <a:r>
              <a:rPr lang="en-US" altLang="ko-KR" sz="1500" dirty="0" smtClean="0"/>
              <a:t> </a:t>
            </a:r>
            <a:r>
              <a:rPr lang="ko-KR" altLang="en-US" sz="1500" dirty="0" smtClean="0"/>
              <a:t>행 레이블</a:t>
            </a:r>
            <a:r>
              <a:rPr lang="en-US" altLang="ko-KR" sz="1500" dirty="0" smtClean="0"/>
              <a:t>, </a:t>
            </a:r>
          </a:p>
          <a:p>
            <a:pPr>
              <a:lnSpc>
                <a:spcPct val="150000"/>
              </a:lnSpc>
            </a:pPr>
            <a:r>
              <a:rPr lang="en-US" altLang="ko-KR" sz="1500" dirty="0" smtClean="0"/>
              <a:t>    </a:t>
            </a:r>
            <a:r>
              <a:rPr lang="ko-KR" altLang="en-US" sz="1500" dirty="0" smtClean="0"/>
              <a:t>열 레이블 버튼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rgbClr val="FF0000"/>
                </a:solidFill>
                <a:latin typeface="MS Mincho"/>
              </a:rPr>
              <a:t>➌</a:t>
            </a:r>
            <a:r>
              <a:rPr lang="en-US" altLang="ko-KR" sz="1500" dirty="0" smtClean="0"/>
              <a:t> </a:t>
            </a:r>
            <a:r>
              <a:rPr lang="ko-KR" altLang="en-US" sz="1500" dirty="0" smtClean="0"/>
              <a:t>데이터 값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rgbClr val="FF0000"/>
                </a:solidFill>
                <a:latin typeface="MS Mincho"/>
              </a:rPr>
              <a:t>➍</a:t>
            </a:r>
            <a:r>
              <a:rPr lang="en-US" altLang="ko-KR" sz="1500" dirty="0" smtClean="0"/>
              <a:t> </a:t>
            </a:r>
            <a:r>
              <a:rPr lang="ko-KR" altLang="en-US" sz="1500" dirty="0" smtClean="0"/>
              <a:t>보고서에 추가할 필드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en-US" altLang="ko-KR" sz="1500" dirty="0" smtClean="0"/>
              <a:t>    </a:t>
            </a:r>
            <a:r>
              <a:rPr lang="ko-KR" altLang="en-US" sz="1500" dirty="0" smtClean="0"/>
              <a:t>선택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rgbClr val="FF0000"/>
                </a:solidFill>
                <a:latin typeface="MS Mincho"/>
              </a:rPr>
              <a:t>➎</a:t>
            </a:r>
            <a:r>
              <a:rPr lang="en-US" altLang="ko-KR" sz="1500" dirty="0" smtClean="0"/>
              <a:t> </a:t>
            </a:r>
            <a:r>
              <a:rPr lang="ko-KR" altLang="en-US" sz="1500" dirty="0" smtClean="0"/>
              <a:t>보고서 필터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rgbClr val="FF0000"/>
                </a:solidFill>
                <a:latin typeface="MS Mincho"/>
              </a:rPr>
              <a:t>➏</a:t>
            </a:r>
            <a:r>
              <a:rPr lang="en-US" altLang="ko-KR" sz="1500" dirty="0" smtClean="0"/>
              <a:t> </a:t>
            </a:r>
            <a:r>
              <a:rPr lang="ko-KR" altLang="en-US" sz="1500" dirty="0" smtClean="0"/>
              <a:t>열 레이블 목록 상자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rgbClr val="FF0000"/>
                </a:solidFill>
                <a:latin typeface="MS Mincho"/>
              </a:rPr>
              <a:t>➐</a:t>
            </a:r>
            <a:r>
              <a:rPr lang="ko-KR" altLang="en-US" sz="1500" dirty="0" smtClean="0"/>
              <a:t> 행 레이블 목록 상자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rgbClr val="FF0000"/>
                </a:solidFill>
                <a:latin typeface="MS Mincho"/>
              </a:rPr>
              <a:t>➑</a:t>
            </a:r>
            <a:r>
              <a:rPr lang="en-US" altLang="ko-KR" sz="1500" dirty="0" smtClean="0"/>
              <a:t> </a:t>
            </a:r>
            <a:r>
              <a:rPr lang="ko-KR" altLang="en-US" sz="1500" dirty="0" smtClean="0"/>
              <a:t>값 목록 상자</a:t>
            </a:r>
            <a:endParaRPr lang="en-US" altLang="ko-KR" sz="15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11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※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이전 버전 엑셀의 피벗 테이블</a:t>
            </a:r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/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피벗 차트 보고서 비교</a:t>
            </a:r>
            <a:endParaRPr kumimoji="0" lang="ko-KR" altLang="en-US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76812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이전 버전</a:t>
            </a:r>
            <a:r>
              <a:rPr kumimoji="0" lang="en-US" altLang="ko-KR" b="1" dirty="0" smtClean="0">
                <a:latin typeface="굴림" charset="-127"/>
              </a:rPr>
              <a:t>(</a:t>
            </a:r>
            <a:r>
              <a:rPr kumimoji="0" lang="ko-KR" altLang="en-US" b="1" dirty="0" smtClean="0">
                <a:latin typeface="굴림" charset="-127"/>
              </a:rPr>
              <a:t>엑셀</a:t>
            </a:r>
            <a:r>
              <a:rPr kumimoji="0" lang="en-US" altLang="ko-KR" b="1" dirty="0" smtClean="0">
                <a:latin typeface="굴림" charset="-127"/>
              </a:rPr>
              <a:t>2003)</a:t>
            </a:r>
            <a:r>
              <a:rPr kumimoji="0" lang="ko-KR" altLang="en-US" b="1" dirty="0" smtClean="0">
                <a:latin typeface="굴림" charset="-127"/>
              </a:rPr>
              <a:t>의 엑셀에서의 피벗 테이블</a:t>
            </a:r>
            <a:r>
              <a:rPr kumimoji="0" lang="en-US" altLang="ko-KR" b="1" dirty="0" smtClean="0">
                <a:latin typeface="굴림" charset="-127"/>
              </a:rPr>
              <a:t>/</a:t>
            </a:r>
            <a:r>
              <a:rPr kumimoji="0" lang="ko-KR" altLang="en-US" b="1" dirty="0" smtClean="0">
                <a:latin typeface="굴림" charset="-127"/>
              </a:rPr>
              <a:t>피벗 차트 보고서 명령</a:t>
            </a:r>
            <a:endParaRPr kumimoji="0" lang="en-US" altLang="ko-KR" b="1" dirty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데이터 메뉴에 속함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이 명령을 실행하면 피벗 테이블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/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피벗 차트 마법사가 시작됨</a:t>
            </a:r>
            <a:endParaRPr kumimoji="0" lang="en-US" altLang="ko-KR" sz="1600" b="1" dirty="0" smtClean="0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400" b="1" dirty="0" smtClean="0">
              <a:solidFill>
                <a:schemeClr val="tx2"/>
              </a:solidFill>
              <a:latin typeface="굴림" charset="-127"/>
            </a:endParaRPr>
          </a:p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endParaRPr kumimoji="0" lang="ko-KR" altLang="en-US" b="1" dirty="0" smtClean="0">
              <a:latin typeface="굴림" charset="-127"/>
            </a:endParaRPr>
          </a:p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엑셀 </a:t>
            </a:r>
            <a:r>
              <a:rPr kumimoji="0" lang="en-US" altLang="ko-KR" b="1" dirty="0" smtClean="0">
                <a:latin typeface="굴림" charset="-127"/>
              </a:rPr>
              <a:t>2007</a:t>
            </a:r>
            <a:r>
              <a:rPr kumimoji="0" lang="ko-KR" altLang="en-US" b="1" dirty="0" smtClean="0">
                <a:latin typeface="굴림" charset="-127"/>
              </a:rPr>
              <a:t>에서의 피벗 테이블</a:t>
            </a:r>
            <a:r>
              <a:rPr kumimoji="0" lang="en-US" altLang="ko-KR" b="1" dirty="0" smtClean="0">
                <a:latin typeface="굴림" charset="-127"/>
              </a:rPr>
              <a:t>/</a:t>
            </a:r>
            <a:r>
              <a:rPr kumimoji="0" lang="ko-KR" altLang="en-US" b="1" dirty="0" smtClean="0">
                <a:latin typeface="굴림" charset="-127"/>
              </a:rPr>
              <a:t>피벗 차트 보고서 명령</a:t>
            </a:r>
            <a:endParaRPr kumimoji="0" lang="en-US" altLang="ko-KR" b="1" dirty="0" smtClean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❶ 피벗 테이블 명령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피벗 테이블 만들기 대화상자 표시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❷ 피벗 차트 명령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피벗 차트로 피벗 테이블 만들기 대화상자 표시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두 명령 모두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삽입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표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그룹에 있는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피벗 테이블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명령에서 사용할 수 있음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피벗 테이블 만들기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대화상자에서는 피벗 테이블 보고서만 만들 수 있고 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피벗 차트 및 피벗 테이블 만들기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대화상자에서는 피벗 차트 보고서와 관련 피벗 테이블 보고서를 함께 만들 수 있음</a:t>
            </a:r>
            <a:endParaRPr kumimoji="0" lang="en-US" altLang="ko-KR" sz="1400" b="1" dirty="0">
              <a:solidFill>
                <a:schemeClr val="tx2"/>
              </a:solidFill>
              <a:latin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9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6.3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부분합과 피벗 테이블</a:t>
            </a:r>
            <a:endParaRPr kumimoji="0" lang="ko-KR" altLang="en-US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77831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피벗 테이블 수정하기</a:t>
            </a:r>
            <a:endParaRPr kumimoji="0" lang="en-US" altLang="ko-KR" b="1" dirty="0" smtClean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피벗 테이블 도구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]-[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옵션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탭</a:t>
            </a:r>
            <a:endParaRPr kumimoji="0" lang="en-US" altLang="ko-KR" sz="1600" b="1" dirty="0" smtClean="0">
              <a:solidFill>
                <a:schemeClr val="tx2"/>
              </a:solidFill>
              <a:latin typeface="굴림" charset="-127"/>
            </a:endParaRPr>
          </a:p>
          <a:p>
            <a:pPr marL="1004888" lvl="2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피벗 테이블이 만들어지면 나타남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 </a:t>
            </a:r>
          </a:p>
          <a:p>
            <a:pPr marL="1004888" lvl="2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피벗 테이블의 옵션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필드 설정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그룹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정렬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원본 데이터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피벗 테이블 요소의 표시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/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숨기기 등의 설정과 피벗 차트를 삽입할 수 있음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</a:t>
            </a:r>
            <a:endParaRPr kumimoji="0" lang="en-US" altLang="ko-KR" sz="1600" b="1" dirty="0">
              <a:solidFill>
                <a:schemeClr val="tx2"/>
              </a:solidFill>
              <a:latin typeface="굴림" charset="-127"/>
            </a:endParaRPr>
          </a:p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endParaRPr kumimoji="0" lang="en-US" altLang="ko-KR" b="1" dirty="0" smtClean="0">
              <a:latin typeface="굴림" charset="-127"/>
            </a:endParaRPr>
          </a:p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endParaRPr kumimoji="0" lang="en-US" altLang="ko-KR" b="1" dirty="0" smtClean="0">
              <a:latin typeface="굴림" charset="-127"/>
            </a:endParaRPr>
          </a:p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endParaRPr kumimoji="0" lang="en-US" altLang="ko-KR" b="1" dirty="0" smtClean="0">
              <a:latin typeface="굴림" charset="-127"/>
            </a:endParaRPr>
          </a:p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endParaRPr kumimoji="0" lang="en-US" altLang="ko-KR" b="1" dirty="0" smtClean="0">
              <a:latin typeface="굴림" charset="-127"/>
            </a:endParaRPr>
          </a:p>
          <a:p>
            <a:pPr marL="1004888" lvl="2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200" b="1" dirty="0" smtClean="0">
                <a:solidFill>
                  <a:schemeClr val="tx2"/>
                </a:solidFill>
                <a:latin typeface="굴림" charset="-127"/>
              </a:rPr>
              <a:t>➊ 피벗 테이블 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: </a:t>
            </a:r>
            <a:r>
              <a:rPr kumimoji="0" lang="ko-KR" altLang="en-US" sz="1200" b="1" dirty="0" smtClean="0">
                <a:solidFill>
                  <a:schemeClr val="tx2"/>
                </a:solidFill>
                <a:latin typeface="굴림" charset="-127"/>
              </a:rPr>
              <a:t>피벗 테이블 이름의 표시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200" b="1" dirty="0" smtClean="0">
                <a:solidFill>
                  <a:schemeClr val="tx2"/>
                </a:solidFill>
                <a:latin typeface="굴림" charset="-127"/>
              </a:rPr>
              <a:t>수정할 수 있고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200" b="1" dirty="0" smtClean="0">
                <a:solidFill>
                  <a:schemeClr val="tx2"/>
                </a:solidFill>
                <a:latin typeface="굴림" charset="-127"/>
              </a:rPr>
              <a:t>피벗 테이블 옵션 설정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1004888" lvl="2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➋ </a:t>
            </a:r>
            <a:r>
              <a:rPr kumimoji="0" lang="ko-KR" altLang="en-US" sz="1200" b="1" dirty="0" smtClean="0">
                <a:solidFill>
                  <a:schemeClr val="tx2"/>
                </a:solidFill>
                <a:latin typeface="굴림" charset="-127"/>
              </a:rPr>
              <a:t>활성 필드 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: </a:t>
            </a:r>
            <a:r>
              <a:rPr kumimoji="0" lang="ko-KR" altLang="en-US" sz="1200" b="1" dirty="0" smtClean="0">
                <a:solidFill>
                  <a:schemeClr val="tx2"/>
                </a:solidFill>
                <a:latin typeface="굴림" charset="-127"/>
              </a:rPr>
              <a:t>피벗 테이블에서 선택한 필드 표시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200" b="1" dirty="0" smtClean="0">
                <a:solidFill>
                  <a:schemeClr val="tx2"/>
                </a:solidFill>
                <a:latin typeface="굴림" charset="-127"/>
              </a:rPr>
              <a:t>각 필드의 세부 사항 설정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1004888" lvl="2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➌ </a:t>
            </a:r>
            <a:r>
              <a:rPr kumimoji="0" lang="ko-KR" altLang="en-US" sz="1200" b="1" dirty="0" smtClean="0">
                <a:solidFill>
                  <a:schemeClr val="tx2"/>
                </a:solidFill>
                <a:latin typeface="굴림" charset="-127"/>
              </a:rPr>
              <a:t>그룹 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: </a:t>
            </a:r>
            <a:r>
              <a:rPr kumimoji="0" lang="ko-KR" altLang="en-US" sz="1200" b="1" dirty="0" smtClean="0">
                <a:solidFill>
                  <a:schemeClr val="tx2"/>
                </a:solidFill>
                <a:latin typeface="굴림" charset="-127"/>
              </a:rPr>
              <a:t>피벗 테이블의 범위를 지정해서 직접 그룹을 선택하거나 숫자나 날짜 필드를 그룹 지정 </a:t>
            </a:r>
            <a:r>
              <a:rPr kumimoji="0" lang="ko-KR" altLang="en-US" sz="1200" b="1" dirty="0" err="1" smtClean="0">
                <a:solidFill>
                  <a:schemeClr val="tx2"/>
                </a:solidFill>
                <a:latin typeface="굴림" charset="-127"/>
              </a:rPr>
              <a:t>단위별로</a:t>
            </a:r>
            <a:r>
              <a:rPr kumimoji="0" lang="ko-KR" altLang="en-US" sz="1200" b="1" dirty="0" smtClean="0">
                <a:solidFill>
                  <a:schemeClr val="tx2"/>
                </a:solidFill>
                <a:latin typeface="굴림" charset="-127"/>
              </a:rPr>
              <a:t> </a:t>
            </a:r>
            <a:r>
              <a:rPr kumimoji="0" lang="ko-KR" altLang="en-US" sz="1200" b="1" dirty="0" err="1" smtClean="0">
                <a:solidFill>
                  <a:schemeClr val="tx2"/>
                </a:solidFill>
                <a:latin typeface="굴림" charset="-127"/>
              </a:rPr>
              <a:t>그룹하거나</a:t>
            </a:r>
            <a:r>
              <a:rPr kumimoji="0" lang="ko-KR" altLang="en-US" sz="1200" b="1" dirty="0" smtClean="0">
                <a:solidFill>
                  <a:schemeClr val="tx2"/>
                </a:solidFill>
                <a:latin typeface="굴림" charset="-127"/>
              </a:rPr>
              <a:t> 해제할 수 있음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1004888" lvl="2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➍ </a:t>
            </a:r>
            <a:r>
              <a:rPr kumimoji="0" lang="ko-KR" altLang="en-US" sz="1200" b="1" dirty="0" smtClean="0">
                <a:solidFill>
                  <a:schemeClr val="tx2"/>
                </a:solidFill>
                <a:latin typeface="굴림" charset="-127"/>
              </a:rPr>
              <a:t>정렬 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: </a:t>
            </a:r>
            <a:r>
              <a:rPr kumimoji="0" lang="ko-KR" altLang="en-US" sz="1200" b="1" dirty="0" smtClean="0">
                <a:solidFill>
                  <a:schemeClr val="tx2"/>
                </a:solidFill>
                <a:latin typeface="굴림" charset="-127"/>
              </a:rPr>
              <a:t>행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200" b="1" dirty="0" smtClean="0">
                <a:solidFill>
                  <a:schemeClr val="tx2"/>
                </a:solidFill>
                <a:latin typeface="굴림" charset="-127"/>
              </a:rPr>
              <a:t>열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200" b="1" dirty="0" smtClean="0">
                <a:solidFill>
                  <a:schemeClr val="tx2"/>
                </a:solidFill>
                <a:latin typeface="굴림" charset="-127"/>
              </a:rPr>
              <a:t>데이터 필드 데이터 정렬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1004888" lvl="2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➎ </a:t>
            </a:r>
            <a:r>
              <a:rPr kumimoji="0" lang="ko-KR" altLang="en-US" sz="1200" b="1" dirty="0" smtClean="0">
                <a:solidFill>
                  <a:schemeClr val="tx2"/>
                </a:solidFill>
                <a:latin typeface="굴림" charset="-127"/>
              </a:rPr>
              <a:t>데이터 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: [</a:t>
            </a:r>
            <a:r>
              <a:rPr kumimoji="0" lang="ko-KR" altLang="en-US" sz="1200" b="1" dirty="0" smtClean="0">
                <a:solidFill>
                  <a:schemeClr val="tx2"/>
                </a:solidFill>
                <a:latin typeface="굴림" charset="-127"/>
              </a:rPr>
              <a:t>데이터 원본 변경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]</a:t>
            </a:r>
            <a:r>
              <a:rPr kumimoji="0" lang="ko-KR" altLang="en-US" sz="1200" b="1" dirty="0" smtClean="0">
                <a:solidFill>
                  <a:schemeClr val="tx2"/>
                </a:solidFill>
                <a:latin typeface="굴림" charset="-127"/>
              </a:rPr>
              <a:t>을 선택하여 원본 데이터의 범위를 변경할 수 있고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200" b="1" dirty="0" smtClean="0">
                <a:solidFill>
                  <a:schemeClr val="tx2"/>
                </a:solidFill>
                <a:latin typeface="굴림" charset="-127"/>
              </a:rPr>
              <a:t>피벗 테이블의 레이아웃을 수정하였을 경우 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200" b="1" dirty="0" smtClean="0">
                <a:solidFill>
                  <a:schemeClr val="tx2"/>
                </a:solidFill>
                <a:latin typeface="굴림" charset="-127"/>
              </a:rPr>
              <a:t>새로 고침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]</a:t>
            </a:r>
            <a:r>
              <a:rPr kumimoji="0" lang="ko-KR" altLang="en-US" sz="1200" b="1" dirty="0" smtClean="0">
                <a:solidFill>
                  <a:schemeClr val="tx2"/>
                </a:solidFill>
                <a:latin typeface="굴림" charset="-127"/>
              </a:rPr>
              <a:t>을 눌러 피벗 테이블 보고서에 적용시킬 수 있음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1004888" lvl="2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➏ </a:t>
            </a:r>
            <a:r>
              <a:rPr kumimoji="0" lang="ko-KR" altLang="en-US" sz="1200" b="1" dirty="0" smtClean="0">
                <a:solidFill>
                  <a:schemeClr val="tx2"/>
                </a:solidFill>
                <a:latin typeface="굴림" charset="-127"/>
              </a:rPr>
              <a:t>동작 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: </a:t>
            </a:r>
            <a:r>
              <a:rPr kumimoji="0" lang="ko-KR" altLang="en-US" sz="1200" b="1" dirty="0" smtClean="0">
                <a:solidFill>
                  <a:schemeClr val="tx2"/>
                </a:solidFill>
                <a:latin typeface="굴림" charset="-127"/>
              </a:rPr>
              <a:t>피벗 테이블을 지우거나 선택할 수 있으며 피벗 테이블 전체를 통합 문서의 다른 위치로 옮길 수 있음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1004888" lvl="2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➐ </a:t>
            </a:r>
            <a:r>
              <a:rPr kumimoji="0" lang="ko-KR" altLang="en-US" sz="1200" b="1" dirty="0" smtClean="0">
                <a:solidFill>
                  <a:schemeClr val="tx2"/>
                </a:solidFill>
                <a:latin typeface="굴림" charset="-127"/>
              </a:rPr>
              <a:t>도구 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: </a:t>
            </a:r>
            <a:r>
              <a:rPr kumimoji="0" lang="ko-KR" altLang="en-US" sz="1200" b="1" dirty="0" smtClean="0">
                <a:solidFill>
                  <a:schemeClr val="tx2"/>
                </a:solidFill>
                <a:latin typeface="굴림" charset="-127"/>
              </a:rPr>
              <a:t>피벗 테이블을 원본으로 차트를 만들거나 피벗 테이블에 추가로 계산 필드 삽입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1004888" lvl="2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➑ </a:t>
            </a:r>
            <a:r>
              <a:rPr kumimoji="0" lang="ko-KR" altLang="en-US" sz="1200" b="1" dirty="0" smtClean="0">
                <a:solidFill>
                  <a:schemeClr val="tx2"/>
                </a:solidFill>
                <a:latin typeface="굴림" charset="-127"/>
              </a:rPr>
              <a:t>표시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/</a:t>
            </a:r>
            <a:r>
              <a:rPr kumimoji="0" lang="ko-KR" altLang="en-US" sz="1200" b="1" dirty="0" smtClean="0">
                <a:solidFill>
                  <a:schemeClr val="tx2"/>
                </a:solidFill>
                <a:latin typeface="굴림" charset="-127"/>
              </a:rPr>
              <a:t>숨기기 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: </a:t>
            </a:r>
            <a:r>
              <a:rPr kumimoji="0" lang="ko-KR" altLang="en-US" sz="1200" b="1" dirty="0" smtClean="0">
                <a:solidFill>
                  <a:schemeClr val="tx2"/>
                </a:solidFill>
                <a:latin typeface="굴림" charset="-127"/>
              </a:rPr>
              <a:t>필드 목록 창이나 필드가 그룹화 되어 있을 때 표시되는 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+/- </a:t>
            </a:r>
            <a:r>
              <a:rPr kumimoji="0" lang="ko-KR" altLang="en-US" sz="1200" b="1" dirty="0" smtClean="0">
                <a:solidFill>
                  <a:schemeClr val="tx2"/>
                </a:solidFill>
                <a:latin typeface="굴림" charset="-127"/>
              </a:rPr>
              <a:t>버튼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200" b="1" dirty="0" smtClean="0">
                <a:solidFill>
                  <a:schemeClr val="tx2"/>
                </a:solidFill>
                <a:latin typeface="굴림" charset="-127"/>
              </a:rPr>
              <a:t>필드 머리글 표시 또는 숨기기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굴림" charset="-127"/>
              </a:rPr>
              <a:t>.</a:t>
            </a:r>
            <a:endParaRPr kumimoji="0" lang="en-US" altLang="ko-KR" sz="1200" b="1" dirty="0">
              <a:solidFill>
                <a:schemeClr val="tx2"/>
              </a:solidFill>
              <a:latin typeface="굴림" charset="-127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1047" y="2771766"/>
            <a:ext cx="7301905" cy="1343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60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6.3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부분합과 피벗 테이블</a:t>
            </a:r>
            <a:endParaRPr kumimoji="0" lang="ko-KR" altLang="en-US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78861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피벗 테이블 수정하기</a:t>
            </a:r>
            <a:endParaRPr kumimoji="0" lang="en-US" altLang="ko-KR" b="1" dirty="0" smtClean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필드의 이동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/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삭제하기</a:t>
            </a:r>
            <a:endParaRPr kumimoji="0" lang="en-US" altLang="ko-KR" sz="1600" b="1" dirty="0" smtClean="0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피벗 테이블을 완성한 후 필드를 이동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추가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삭제할 수 있음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필드 이동 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: 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피벗 테이블에서 해당 필드를 선택하고 원하는 위치로 드래그한다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. 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필드를 이동하면 피벗 테이블의 결과가 달라짐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. 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또는 필드 이름을 마우스 오른쪽 버튼으로 클릭한 다음 ‘보고서 필터에 추가’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, ‘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열 레이블에 추가’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, ‘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행 레이블에 추가’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, ‘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값에 추가’ 중 적절한 명령을 선택하여 필드를 레이아웃 구역의 특정 위치에 배치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필드 삭제 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: 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레이아웃 영역 중 하나에서 필드 이름을 클릭한 다음 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필드 제거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]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를 클릭하거나 보고서에 추가할 필드 구역에서 각 필드 이름 옆에 있는 확인란의 선택 취소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. 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또는 해당 필드를 선택하고 피벗 테이블 범위 밖으로 드래그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.</a:t>
            </a:r>
            <a:endParaRPr kumimoji="0" lang="en-US" altLang="ko-KR" sz="1200" b="1" dirty="0">
              <a:solidFill>
                <a:schemeClr val="tx2"/>
              </a:solidFill>
              <a:latin typeface="굴림" charset="-127"/>
            </a:endParaRPr>
          </a:p>
        </p:txBody>
      </p:sp>
      <p:pic>
        <p:nvPicPr>
          <p:cNvPr id="5" name="_x125747688" descr="EMB00000e34413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2461" y="3866860"/>
            <a:ext cx="3300000" cy="2446667"/>
          </a:xfrm>
          <a:prstGeom prst="rect">
            <a:avLst/>
          </a:prstGeom>
          <a:noFill/>
        </p:spPr>
      </p:pic>
      <p:pic>
        <p:nvPicPr>
          <p:cNvPr id="6" name="_x125748088" descr="EMB00000e34413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7" y="3866860"/>
            <a:ext cx="3300000" cy="24466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6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6.3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부분합과 피벗 테이블</a:t>
            </a:r>
            <a:endParaRPr kumimoji="0" lang="ko-KR" altLang="en-US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90117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피벗 테이블 수정하기</a:t>
            </a:r>
            <a:endParaRPr kumimoji="0" lang="en-US" altLang="ko-KR" b="1" dirty="0" smtClean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필드 추가하기</a:t>
            </a:r>
            <a:endParaRPr kumimoji="0" lang="en-US" altLang="ko-KR" sz="1600" b="1" dirty="0" smtClean="0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필드 추가 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: 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필드를 추가하려면 보고서에 추가할 필드 목록에서 해당 필드를 원하는 위치로 드래그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. 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또는 필드 구역에서 각 필드 이름 옆에 있는 확인란을 선택하면 해당 필드가 레이아웃 구역의 기본 영역에 배치되며 원하는 경우 필드를 다시 배열할 수 있음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.</a:t>
            </a:r>
            <a:endParaRPr kumimoji="0" lang="en-US" altLang="ko-KR" sz="1400" b="1" dirty="0">
              <a:solidFill>
                <a:schemeClr val="tx2"/>
              </a:solidFill>
              <a:latin typeface="굴림" charset="-127"/>
            </a:endParaRPr>
          </a:p>
        </p:txBody>
      </p:sp>
      <p:pic>
        <p:nvPicPr>
          <p:cNvPr id="5" name="_x125743752" descr="EMB00000e3441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8339" y="2881305"/>
            <a:ext cx="4047322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85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6.3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부분합과 피벗 테이블</a:t>
            </a:r>
            <a:endParaRPr kumimoji="0" lang="ko-KR" altLang="en-US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79886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피벗 테이블 수정하기</a:t>
            </a:r>
            <a:endParaRPr kumimoji="0" lang="en-US" altLang="ko-KR" b="1" dirty="0" smtClean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데이터 필드의 함수와 서식 변경하기</a:t>
            </a:r>
            <a:endParaRPr kumimoji="0" lang="ko-KR" altLang="en-US" sz="1600" b="1" dirty="0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일반적으로 데이터 필드는 합계 요약 함수가 적용되는데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해당 데이터 필드를 선택하고 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옵션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활성 필드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그룹에서 필드 설정을 클릭하여 다른 함수로 변경할 수 있음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. 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값 필드 설정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대화상자에서 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&lt;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표시 형식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&gt;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을 클릭하면 셀 표시 형식을 변경할 수 있음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.</a:t>
            </a:r>
            <a:endParaRPr kumimoji="0" lang="en-US" altLang="ko-KR" sz="1400" b="1" dirty="0">
              <a:solidFill>
                <a:schemeClr val="tx2"/>
              </a:solidFill>
              <a:latin typeface="굴림" charset="-127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3265" y="3024563"/>
            <a:ext cx="8085165" cy="310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9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6.3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부분합과 피벗 테이블</a:t>
            </a:r>
            <a:endParaRPr kumimoji="0" lang="ko-KR" altLang="en-US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80910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피벗 테이블 수정하기</a:t>
            </a:r>
            <a:endParaRPr kumimoji="0" lang="en-US" altLang="ko-KR" b="1" dirty="0" smtClean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피벗 테이블 도구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]-[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디자인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탭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피벗 테이블이 만들어지면 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피벗 테이블 도구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]-[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디자인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탭이 나타나는데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피벗 테이블을 레이아웃이나 스타일을 빠르게 지정할 수 있음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.</a:t>
            </a:r>
            <a:endParaRPr kumimoji="0" lang="en-US" altLang="ko-KR" sz="1400" b="1" dirty="0">
              <a:solidFill>
                <a:schemeClr val="tx2"/>
              </a:solidFill>
              <a:latin typeface="굴림" charset="-127"/>
            </a:endParaRPr>
          </a:p>
        </p:txBody>
      </p:sp>
      <p:pic>
        <p:nvPicPr>
          <p:cNvPr id="5" name="_x125743752" descr="EMB00000e3441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791" y="2771766"/>
            <a:ext cx="7810100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3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6.3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부분합과 피벗 테이블</a:t>
            </a:r>
            <a:endParaRPr kumimoji="0" lang="ko-KR" altLang="en-US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81934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피벗 차트 만들기</a:t>
            </a:r>
            <a:endParaRPr kumimoji="0" lang="en-US" altLang="ko-KR" b="1" dirty="0" smtClean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피벗 차트는 피벗 테이블을 요약하고 분석한 데이터를 시각화하여 그래픽으로 표시한 것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피벗 차트는 각 필드에 대해서 선택을 달리하면서 차트를 분석해 볼 수 있음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표준 차트와 달리 피벗 테이블의 레이아웃이나 표시되는 세부 항목 등이 바뀌면 피벗 테이블 차트도 자동으로 갱신되어 나타나는 대화형 차트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 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피벗 차트는 </a:t>
            </a:r>
            <a:r>
              <a:rPr kumimoji="0" lang="en-US" altLang="ko-KR" sz="1400" b="1" dirty="0" err="1" smtClean="0">
                <a:solidFill>
                  <a:schemeClr val="tx2"/>
                </a:solidFill>
                <a:latin typeface="굴림" charset="-127"/>
              </a:rPr>
              <a:t>xy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400" b="1" dirty="0" err="1" smtClean="0">
                <a:solidFill>
                  <a:schemeClr val="tx2"/>
                </a:solidFill>
                <a:latin typeface="굴림" charset="-127"/>
              </a:rPr>
              <a:t>분산형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), </a:t>
            </a:r>
            <a:r>
              <a:rPr kumimoji="0" lang="ko-KR" altLang="en-US" sz="1400" b="1" dirty="0" err="1" smtClean="0">
                <a:solidFill>
                  <a:schemeClr val="tx2"/>
                </a:solidFill>
                <a:latin typeface="굴림" charset="-127"/>
              </a:rPr>
              <a:t>거품형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 또는 주식형을 제외한 모든 차트 종류를 사용할 수 있음</a:t>
            </a:r>
            <a:endParaRPr kumimoji="0" lang="en-US" altLang="ko-KR" sz="1400" b="1" dirty="0" smtClean="0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삽입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차트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그룹에서 차트 종류 클릭하면 됨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 </a:t>
            </a:r>
            <a:endParaRPr kumimoji="0" lang="en-US" altLang="ko-KR" sz="1400" b="1" dirty="0">
              <a:solidFill>
                <a:schemeClr val="tx2"/>
              </a:solidFill>
              <a:latin typeface="굴림" charset="-127"/>
            </a:endParaRPr>
          </a:p>
        </p:txBody>
      </p:sp>
      <p:pic>
        <p:nvPicPr>
          <p:cNvPr id="5" name="_x126009768" descr="EMB00000e34414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86285" y="3590362"/>
            <a:ext cx="3771429" cy="27961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57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6.3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1: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부분합 작성하기</a:t>
            </a:r>
            <a:endParaRPr kumimoji="0" lang="ko-KR" altLang="en-US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82958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준비파일 열기 </a:t>
            </a:r>
            <a:endParaRPr kumimoji="0" lang="en-US" altLang="ko-KR" b="1" dirty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‘</a:t>
            </a:r>
            <a:r>
              <a:rPr lang="ko-KR" altLang="en-US" sz="1600" b="1" dirty="0" smtClean="0">
                <a:latin typeface="굴림" charset="-127"/>
              </a:rPr>
              <a:t>실습</a:t>
            </a:r>
            <a:r>
              <a:rPr lang="en-US" altLang="ko-KR" sz="1600" b="1" dirty="0" smtClean="0">
                <a:latin typeface="굴림" charset="-127"/>
              </a:rPr>
              <a:t>10-1.xlsx’ </a:t>
            </a:r>
            <a:r>
              <a:rPr lang="ko-KR" altLang="en-US" sz="1600" b="1" dirty="0" smtClean="0">
                <a:latin typeface="굴림" charset="-127"/>
              </a:rPr>
              <a:t>파일을 연다</a:t>
            </a:r>
            <a:endParaRPr kumimoji="0" lang="en-US" altLang="ko-KR" sz="1600" b="1" dirty="0">
              <a:solidFill>
                <a:schemeClr val="tx2"/>
              </a:solidFill>
              <a:latin typeface="굴림" charset="-127"/>
            </a:endParaRPr>
          </a:p>
        </p:txBody>
      </p:sp>
      <p:sp>
        <p:nvSpPr>
          <p:cNvPr id="6" name="직사각형 4"/>
          <p:cNvSpPr>
            <a:spLocks noChangeArrowheads="1"/>
          </p:cNvSpPr>
          <p:nvPr/>
        </p:nvSpPr>
        <p:spPr bwMode="auto">
          <a:xfrm>
            <a:off x="457200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 rtl="0" fontAlgn="base" latinLnBrk="1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kern="1200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  <a:cs typeface="+mn-cs"/>
              </a:rPr>
              <a:t>1</a:t>
            </a:r>
            <a:endParaRPr kumimoji="1" lang="ko-KR" altLang="en-US" sz="1400" kern="1200" dirty="0">
              <a:solidFill>
                <a:prstClr val="white"/>
              </a:solidFill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  <p:pic>
        <p:nvPicPr>
          <p:cNvPr id="7" name="_x125747848" descr="EMB00000e3441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32873" y="1955809"/>
            <a:ext cx="5878254" cy="435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Chapter06 </a:t>
            </a:r>
            <a:r>
              <a:rPr lang="ko-KR" altLang="en-US" dirty="0" smtClean="0"/>
              <a:t>엑셀 </a:t>
            </a:r>
            <a:r>
              <a:rPr lang="en-US" altLang="ko-KR" dirty="0" smtClean="0"/>
              <a:t>2007 </a:t>
            </a:r>
            <a:r>
              <a:rPr lang="ko-KR" altLang="en-US" dirty="0" smtClean="0"/>
              <a:t>활용</a:t>
            </a:r>
          </a:p>
        </p:txBody>
      </p:sp>
      <p:sp>
        <p:nvSpPr>
          <p:cNvPr id="4099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굴림" charset="-127"/>
              </a:rPr>
              <a:t>3. </a:t>
            </a:r>
            <a:r>
              <a:rPr lang="ko-KR" altLang="en-US" dirty="0" smtClean="0">
                <a:latin typeface="굴림" charset="-127"/>
              </a:rPr>
              <a:t>부분합과 피벗 테이블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부분합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피벗 테이블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endParaRPr lang="en-US" altLang="ko-KR" dirty="0" smtClean="0">
              <a:latin typeface="굴림" charset="-127"/>
            </a:endParaRPr>
          </a:p>
          <a:p>
            <a:pPr eaLnBrk="1" hangingPunct="1"/>
            <a:r>
              <a:rPr lang="en-US" altLang="ko-KR" dirty="0" smtClean="0">
                <a:latin typeface="굴림" charset="-127"/>
              </a:rPr>
              <a:t>4. </a:t>
            </a:r>
            <a:r>
              <a:rPr lang="ko-KR" altLang="en-US" dirty="0" smtClean="0">
                <a:latin typeface="굴림" charset="-127"/>
              </a:rPr>
              <a:t>조건부 서식과 매크로 작성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조건부 서식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매크로 기록과 실행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매크로 편집과 삭제</a:t>
            </a:r>
            <a:endParaRPr lang="en-US" altLang="ko-KR" dirty="0" smtClean="0">
              <a:latin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84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6.3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1: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부분합 작성하기</a:t>
            </a:r>
            <a:endParaRPr kumimoji="0" lang="ko-KR" altLang="en-US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83985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기준 필드 정렬하기</a:t>
            </a:r>
            <a:endParaRPr kumimoji="0" lang="en-US" altLang="ko-KR" b="1" dirty="0" smtClean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부분합을 적용하기 전에 먼저 부분합을 적용하기 전에 먼저 데이터 범위를 드래그하여 선택하고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데이터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정렬 및 필터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그룹에서 정렬을 선택한다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그리고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정렬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대화상자에서 기준 필드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선택과목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)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에 대해서 정렬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오름차순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)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을 실행한다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</a:t>
            </a:r>
            <a:endParaRPr kumimoji="0" lang="en-US" altLang="ko-KR" sz="1400" b="1" dirty="0">
              <a:solidFill>
                <a:schemeClr val="tx2"/>
              </a:solidFill>
              <a:latin typeface="굴림" charset="-127"/>
            </a:endParaRPr>
          </a:p>
        </p:txBody>
      </p:sp>
      <p:sp>
        <p:nvSpPr>
          <p:cNvPr id="7" name="직사각형 4"/>
          <p:cNvSpPr>
            <a:spLocks noChangeArrowheads="1"/>
          </p:cNvSpPr>
          <p:nvPr/>
        </p:nvSpPr>
        <p:spPr bwMode="auto">
          <a:xfrm>
            <a:off x="45079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 rtl="0" fontAlgn="base" latinLnBrk="1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kern="1200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  <a:cs typeface="+mn-cs"/>
              </a:rPr>
              <a:t>2</a:t>
            </a:r>
            <a:endParaRPr kumimoji="1" lang="ko-KR" altLang="en-US" sz="1400" kern="1200" dirty="0">
              <a:solidFill>
                <a:prstClr val="white"/>
              </a:solidFill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4130" y="2952121"/>
            <a:ext cx="3857652" cy="288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_x125747848" descr="EMB00000e34414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63219" y="3023559"/>
            <a:ext cx="4234750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09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6.3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1: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부분합 작성하기</a:t>
            </a:r>
            <a:endParaRPr kumimoji="0" lang="ko-KR" altLang="en-US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85010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부분합 설정하기</a:t>
            </a:r>
            <a:endParaRPr kumimoji="0" lang="en-US" altLang="ko-KR" b="1" dirty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데이터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윤곽선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그룹에서 부분합을 선택하고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부분합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대화상자에서 그룹화할 항목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선택과목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),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사용할 함수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최소값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),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부분합 계산 항목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언어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수리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외국어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선택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1,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선택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2,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선택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3,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총점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)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등을 설정한다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</a:t>
            </a:r>
            <a:endParaRPr kumimoji="0" lang="en-US" altLang="ko-KR" sz="1400" b="1" dirty="0">
              <a:solidFill>
                <a:schemeClr val="tx2"/>
              </a:solidFill>
              <a:latin typeface="굴림" charset="-127"/>
            </a:endParaRPr>
          </a:p>
        </p:txBody>
      </p:sp>
      <p:sp>
        <p:nvSpPr>
          <p:cNvPr id="6" name="직사각형 4"/>
          <p:cNvSpPr>
            <a:spLocks noChangeArrowheads="1"/>
          </p:cNvSpPr>
          <p:nvPr/>
        </p:nvSpPr>
        <p:spPr bwMode="auto">
          <a:xfrm>
            <a:off x="468313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 rtl="0" fontAlgn="base" latinLnBrk="1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kern="1200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  <a:cs typeface="+mn-cs"/>
              </a:rPr>
              <a:t>3</a:t>
            </a:r>
            <a:endParaRPr kumimoji="1" lang="ko-KR" altLang="en-US" sz="1400" kern="1200" dirty="0">
              <a:solidFill>
                <a:prstClr val="white"/>
              </a:solidFill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  <p:pic>
        <p:nvPicPr>
          <p:cNvPr id="7" name="_x126009608" descr="EMB00000e34414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6492" y="2619384"/>
            <a:ext cx="4047322" cy="3000396"/>
          </a:xfrm>
          <a:prstGeom prst="rect">
            <a:avLst/>
          </a:prstGeom>
          <a:noFill/>
        </p:spPr>
      </p:pic>
      <p:pic>
        <p:nvPicPr>
          <p:cNvPr id="8" name="_x126010008" descr="EMB00000e34414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22772" y="2619384"/>
            <a:ext cx="4368456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33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6.3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1: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부분합 작성하기</a:t>
            </a:r>
            <a:endParaRPr kumimoji="0" lang="ko-KR" altLang="en-US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86034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부분합 추가하기</a:t>
            </a:r>
            <a:endParaRPr kumimoji="0" lang="en-US" altLang="ko-KR" b="1" dirty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부분합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대화상자에서 그룹화할 항목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선택과목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),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사용할 함수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평균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),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부분합 계산 항목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언어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수리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외국어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선택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1,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선택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2,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선택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3,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총점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)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등을 설정하고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‘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새로운 값으로 대치’</a:t>
            </a:r>
            <a:r>
              <a:rPr kumimoji="0" lang="ko-KR" altLang="en-US" sz="1600" b="1" dirty="0" err="1" smtClean="0">
                <a:solidFill>
                  <a:schemeClr val="tx2"/>
                </a:solidFill>
                <a:latin typeface="굴림" charset="-127"/>
              </a:rPr>
              <a:t>를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 체크하여 해제한다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</a:t>
            </a:r>
            <a:endParaRPr kumimoji="0" lang="en-US" altLang="ko-KR" sz="1400" b="1" dirty="0">
              <a:solidFill>
                <a:schemeClr val="tx2"/>
              </a:solidFill>
              <a:latin typeface="굴림" charset="-127"/>
            </a:endParaRPr>
          </a:p>
        </p:txBody>
      </p:sp>
      <p:sp>
        <p:nvSpPr>
          <p:cNvPr id="5" name="직사각형 4"/>
          <p:cNvSpPr>
            <a:spLocks noChangeArrowheads="1"/>
          </p:cNvSpPr>
          <p:nvPr/>
        </p:nvSpPr>
        <p:spPr bwMode="auto">
          <a:xfrm>
            <a:off x="468313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 rtl="0" fontAlgn="base" latinLnBrk="1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kern="1200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  <a:cs typeface="+mn-cs"/>
              </a:rPr>
              <a:t>4</a:t>
            </a:r>
            <a:endParaRPr kumimoji="1" lang="ko-KR" altLang="en-US" sz="1400" kern="1200" dirty="0">
              <a:solidFill>
                <a:prstClr val="white"/>
              </a:solidFill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  <p:pic>
        <p:nvPicPr>
          <p:cNvPr id="6" name="_x126009608" descr="EMB00000e34414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141" y="2765436"/>
            <a:ext cx="4047322" cy="3000396"/>
          </a:xfrm>
          <a:prstGeom prst="rect">
            <a:avLst/>
          </a:prstGeom>
          <a:noFill/>
        </p:spPr>
      </p:pic>
      <p:pic>
        <p:nvPicPr>
          <p:cNvPr id="7" name="_x126010008" descr="EMB00000e34414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51545" y="2765436"/>
            <a:ext cx="3973398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57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6.3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1: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부분합 작성하기</a:t>
            </a:r>
            <a:endParaRPr kumimoji="0" lang="ko-KR" altLang="en-US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87058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데이터 요약하기</a:t>
            </a:r>
            <a:endParaRPr kumimoji="0" lang="en-US" altLang="ko-KR" b="1" dirty="0" smtClean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시트의 왼쪽에 있는 윤곽기호 중에서 ‘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3’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을 클릭하여 요약된 상태로 표시한다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여기서 화면에 보이는 셀만 선택하여 복사하려면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홈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편집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그룹에서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찾기 및 선택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]-[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이동 옵션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을 선택한 후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이동 옵션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대화상자에서 ‘화면에 보이는 셀만’을 선택하고 복사하여 </a:t>
            </a:r>
            <a:r>
              <a:rPr kumimoji="0" lang="ko-KR" altLang="en-US" sz="1600" b="1" dirty="0" err="1" smtClean="0">
                <a:solidFill>
                  <a:schemeClr val="tx2"/>
                </a:solidFill>
                <a:latin typeface="굴림" charset="-127"/>
              </a:rPr>
              <a:t>붙여넣기를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 하면 된다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 dirty="0" smtClean="0">
              <a:solidFill>
                <a:schemeClr val="tx2"/>
              </a:solidFill>
              <a:latin typeface="굴림" charset="-127"/>
            </a:endParaRPr>
          </a:p>
        </p:txBody>
      </p:sp>
      <p:sp>
        <p:nvSpPr>
          <p:cNvPr id="5" name="직사각형 4"/>
          <p:cNvSpPr>
            <a:spLocks noChangeArrowheads="1"/>
          </p:cNvSpPr>
          <p:nvPr/>
        </p:nvSpPr>
        <p:spPr bwMode="auto">
          <a:xfrm>
            <a:off x="468313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 rtl="0" fontAlgn="base" latinLnBrk="1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kern="1200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  <a:cs typeface="+mn-cs"/>
              </a:rPr>
              <a:t>5</a:t>
            </a:r>
            <a:endParaRPr kumimoji="1" lang="ko-KR" altLang="en-US" sz="1400" kern="1200" dirty="0">
              <a:solidFill>
                <a:prstClr val="white"/>
              </a:solidFill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  <p:pic>
        <p:nvPicPr>
          <p:cNvPr id="6" name="_x126009608" descr="EMB00000e34414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1445" y="3081349"/>
            <a:ext cx="4500595" cy="2428892"/>
          </a:xfrm>
          <a:prstGeom prst="rect">
            <a:avLst/>
          </a:prstGeom>
          <a:noFill/>
        </p:spPr>
      </p:pic>
      <p:pic>
        <p:nvPicPr>
          <p:cNvPr id="7" name="_x126010008" descr="EMB00000e34414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33476" y="3081349"/>
            <a:ext cx="3418441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70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6.3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2: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동일 워크시트 내에 피벗 테이블 보고서 작성하기</a:t>
            </a:r>
            <a:endParaRPr kumimoji="0" lang="ko-KR" altLang="en-US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88072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준비파일 열기</a:t>
            </a:r>
            <a:endParaRPr kumimoji="0" lang="en-US" altLang="ko-KR" b="1" dirty="0" smtClean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‘실습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10-1.xlsx’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파일을 연다</a:t>
            </a:r>
            <a:endParaRPr kumimoji="0" lang="en-US" altLang="ko-KR" sz="1600" b="1" dirty="0">
              <a:solidFill>
                <a:schemeClr val="tx2"/>
              </a:solidFill>
              <a:latin typeface="굴림" charset="-127"/>
            </a:endParaRPr>
          </a:p>
        </p:txBody>
      </p:sp>
      <p:sp>
        <p:nvSpPr>
          <p:cNvPr id="5" name="직사각형 4"/>
          <p:cNvSpPr>
            <a:spLocks noChangeArrowheads="1"/>
          </p:cNvSpPr>
          <p:nvPr/>
        </p:nvSpPr>
        <p:spPr bwMode="auto">
          <a:xfrm>
            <a:off x="457200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 rtl="0" fontAlgn="base" latinLnBrk="1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kern="1200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  <a:cs typeface="+mn-cs"/>
              </a:rPr>
              <a:t>1</a:t>
            </a:r>
            <a:endParaRPr kumimoji="1" lang="ko-KR" altLang="en-US" sz="1400" kern="1200" dirty="0">
              <a:solidFill>
                <a:prstClr val="white"/>
              </a:solidFill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  <p:pic>
        <p:nvPicPr>
          <p:cNvPr id="6" name="_x125846080" descr="EMB00000e34414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7714" y="1928778"/>
            <a:ext cx="6128572" cy="45438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dirty="0" smtClean="0">
                <a:latin typeface="굴림" charset="-127"/>
              </a:rPr>
              <a:t>피벗 테이블 만들기</a:t>
            </a:r>
            <a:endParaRPr lang="en-US" altLang="ko-KR" sz="1800" b="1" dirty="0" smtClean="0">
              <a:latin typeface="굴림" charset="-127"/>
            </a:endParaRPr>
          </a:p>
          <a:p>
            <a:pPr lvl="1"/>
            <a:r>
              <a:rPr lang="ko-KR" altLang="en-US" sz="1600" b="1" dirty="0" smtClean="0">
                <a:latin typeface="굴림" charset="-127"/>
              </a:rPr>
              <a:t>피벗 테이블을 만들려면 먼저 데이터 내부를 선택하고</a:t>
            </a:r>
            <a:r>
              <a:rPr lang="en-US" altLang="ko-KR" sz="1600" b="1" dirty="0" smtClean="0">
                <a:latin typeface="굴림" charset="-127"/>
              </a:rPr>
              <a:t>[</a:t>
            </a:r>
            <a:r>
              <a:rPr lang="ko-KR" altLang="en-US" sz="1600" b="1" dirty="0" smtClean="0">
                <a:latin typeface="굴림" charset="-127"/>
              </a:rPr>
              <a:t>삽입</a:t>
            </a:r>
            <a:r>
              <a:rPr lang="en-US" altLang="ko-KR" sz="1600" b="1" dirty="0" smtClean="0">
                <a:latin typeface="굴림" charset="-127"/>
              </a:rPr>
              <a:t>] </a:t>
            </a:r>
            <a:r>
              <a:rPr lang="ko-KR" altLang="en-US" sz="1600" b="1" dirty="0" smtClean="0">
                <a:latin typeface="굴림" charset="-127"/>
              </a:rPr>
              <a:t>탭의 </a:t>
            </a:r>
            <a:r>
              <a:rPr lang="en-US" altLang="ko-KR" sz="1600" b="1" dirty="0" smtClean="0">
                <a:latin typeface="굴림" charset="-127"/>
              </a:rPr>
              <a:t>[</a:t>
            </a:r>
            <a:r>
              <a:rPr lang="ko-KR" altLang="en-US" sz="1600" b="1" dirty="0" smtClean="0">
                <a:latin typeface="굴림" charset="-127"/>
              </a:rPr>
              <a:t>표</a:t>
            </a:r>
            <a:r>
              <a:rPr lang="en-US" altLang="ko-KR" sz="1600" b="1" dirty="0" smtClean="0">
                <a:latin typeface="굴림" charset="-127"/>
              </a:rPr>
              <a:t>] </a:t>
            </a:r>
            <a:r>
              <a:rPr lang="ko-KR" altLang="en-US" sz="1600" b="1" dirty="0" smtClean="0">
                <a:latin typeface="굴림" charset="-127"/>
              </a:rPr>
              <a:t>그룹에 있는 피벗 테이블을 선택한 후 </a:t>
            </a:r>
            <a:r>
              <a:rPr lang="en-US" altLang="ko-KR" sz="1600" b="1" dirty="0" smtClean="0">
                <a:latin typeface="굴림" charset="-127"/>
              </a:rPr>
              <a:t>[</a:t>
            </a:r>
            <a:r>
              <a:rPr lang="ko-KR" altLang="en-US" sz="1600" b="1" dirty="0" smtClean="0">
                <a:latin typeface="굴림" charset="-127"/>
              </a:rPr>
              <a:t>피벗 테이블 만들기</a:t>
            </a:r>
            <a:r>
              <a:rPr lang="en-US" altLang="ko-KR" sz="1600" b="1" dirty="0" smtClean="0">
                <a:latin typeface="굴림" charset="-127"/>
              </a:rPr>
              <a:t>] </a:t>
            </a:r>
            <a:r>
              <a:rPr lang="ko-KR" altLang="en-US" sz="1600" b="1" dirty="0" smtClean="0">
                <a:latin typeface="굴림" charset="-127"/>
              </a:rPr>
              <a:t>대화상자에서 데이터의 범위와 테이블 보고서가 나타날 위치를 지정한다</a:t>
            </a:r>
            <a:r>
              <a:rPr lang="en-US" altLang="ko-KR" sz="1600" b="1" dirty="0" smtClean="0">
                <a:latin typeface="굴림" charset="-127"/>
              </a:rPr>
              <a:t>.</a:t>
            </a:r>
            <a:endParaRPr lang="ko-KR" altLang="en-US" sz="1800" b="1" dirty="0" smtClean="0">
              <a:latin typeface="굴림" charset="-127"/>
            </a:endParaRPr>
          </a:p>
        </p:txBody>
      </p:sp>
      <p:sp>
        <p:nvSpPr>
          <p:cNvPr id="91146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6.3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2: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동일 워크시트 내에 피벗 테이블 보고서 작성하기</a:t>
            </a:r>
            <a:endParaRPr kumimoji="0" lang="ko-KR" altLang="en-US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6" name="직사각형 4"/>
          <p:cNvSpPr>
            <a:spLocks noChangeArrowheads="1"/>
          </p:cNvSpPr>
          <p:nvPr/>
        </p:nvSpPr>
        <p:spPr bwMode="auto">
          <a:xfrm>
            <a:off x="457200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 rtl="0" fontAlgn="base" latinLnBrk="1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kern="1200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  <a:cs typeface="+mn-cs"/>
              </a:rPr>
              <a:t>2</a:t>
            </a:r>
            <a:endParaRPr kumimoji="1" lang="ko-KR" altLang="en-US" sz="1400" kern="1200" dirty="0">
              <a:solidFill>
                <a:prstClr val="white"/>
              </a:solidFill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  <p:pic>
        <p:nvPicPr>
          <p:cNvPr id="7" name="_x125845920" descr="EMB00000e34414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657485"/>
            <a:ext cx="4143687" cy="3071834"/>
          </a:xfrm>
          <a:prstGeom prst="rect">
            <a:avLst/>
          </a:prstGeom>
          <a:noFill/>
        </p:spPr>
      </p:pic>
      <p:pic>
        <p:nvPicPr>
          <p:cNvPr id="8" name="_x125846320" descr="EMB00000e3441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19642" y="2657485"/>
            <a:ext cx="4368456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dirty="0" smtClean="0">
                <a:latin typeface="굴림" charset="-127"/>
              </a:rPr>
              <a:t>레이아웃 설정하기</a:t>
            </a:r>
            <a:endParaRPr lang="en-US" altLang="ko-KR" sz="1800" b="1" dirty="0" smtClean="0">
              <a:latin typeface="굴림" charset="-127"/>
            </a:endParaRPr>
          </a:p>
          <a:p>
            <a:pPr lvl="1"/>
            <a:r>
              <a:rPr lang="ko-KR" altLang="en-US" sz="1600" b="1" dirty="0" smtClean="0">
                <a:latin typeface="굴림" charset="-127"/>
              </a:rPr>
              <a:t>새로운 시트가 삽입되고 왼쪽에 피벗 테이블 레이아웃을 설계할 화면과 오른쪽에 피벗 테이블 필드 목록 창이 나타난다</a:t>
            </a:r>
            <a:r>
              <a:rPr lang="en-US" altLang="ko-KR" sz="1600" b="1" dirty="0" smtClean="0">
                <a:latin typeface="굴림" charset="-127"/>
              </a:rPr>
              <a:t>. </a:t>
            </a:r>
            <a:r>
              <a:rPr lang="ko-KR" altLang="en-US" sz="1600" b="1" dirty="0" smtClean="0">
                <a:latin typeface="굴림" charset="-127"/>
              </a:rPr>
              <a:t>피벗 테이블 필드 목록 창에서 ‘성별’은 보고서 필드로</a:t>
            </a:r>
            <a:r>
              <a:rPr lang="en-US" altLang="ko-KR" sz="1600" b="1" dirty="0" smtClean="0">
                <a:latin typeface="굴림" charset="-127"/>
              </a:rPr>
              <a:t>, ‘</a:t>
            </a:r>
            <a:r>
              <a:rPr lang="ko-KR" altLang="en-US" sz="1600" b="1" dirty="0" smtClean="0">
                <a:latin typeface="굴림" charset="-127"/>
              </a:rPr>
              <a:t>부서명’은 행 레이블로</a:t>
            </a:r>
            <a:r>
              <a:rPr lang="en-US" altLang="ko-KR" sz="1600" b="1" dirty="0" smtClean="0">
                <a:latin typeface="굴림" charset="-127"/>
              </a:rPr>
              <a:t>, ‘</a:t>
            </a:r>
            <a:r>
              <a:rPr lang="ko-KR" altLang="en-US" sz="1600" b="1" dirty="0" smtClean="0">
                <a:latin typeface="굴림" charset="-127"/>
              </a:rPr>
              <a:t>기본급’과 ‘</a:t>
            </a:r>
            <a:r>
              <a:rPr lang="ko-KR" altLang="en-US" sz="1600" b="1" dirty="0" err="1" smtClean="0">
                <a:latin typeface="굴림" charset="-127"/>
              </a:rPr>
              <a:t>실수령액</a:t>
            </a:r>
            <a:r>
              <a:rPr lang="ko-KR" altLang="en-US" sz="1600" b="1" dirty="0" smtClean="0">
                <a:latin typeface="굴림" charset="-127"/>
              </a:rPr>
              <a:t>’은 데이터 값으로 드래그한다</a:t>
            </a:r>
            <a:r>
              <a:rPr lang="en-US" altLang="ko-KR" sz="1600" b="1" dirty="0" smtClean="0">
                <a:latin typeface="굴림" charset="-127"/>
              </a:rPr>
              <a:t>. </a:t>
            </a:r>
            <a:endParaRPr lang="ko-KR" altLang="en-US" sz="1800" b="1" dirty="0" smtClean="0">
              <a:latin typeface="굴림" charset="-127"/>
            </a:endParaRPr>
          </a:p>
        </p:txBody>
      </p:sp>
      <p:sp>
        <p:nvSpPr>
          <p:cNvPr id="93188" name="직사각형 4"/>
          <p:cNvSpPr>
            <a:spLocks noChangeArrowheads="1"/>
          </p:cNvSpPr>
          <p:nvPr/>
        </p:nvSpPr>
        <p:spPr bwMode="auto">
          <a:xfrm>
            <a:off x="457200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3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3195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6.3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2: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동일 워크시트 내에 피벗 테이블 보고서 작성하기</a:t>
            </a:r>
            <a:endParaRPr kumimoji="0" lang="ko-KR" altLang="en-US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pic>
        <p:nvPicPr>
          <p:cNvPr id="6" name="_x126009768" descr="EMB00000e34415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55570" y="2800361"/>
            <a:ext cx="3950957" cy="2928958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56098" y="2728923"/>
            <a:ext cx="3929090" cy="2949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dirty="0" smtClean="0">
                <a:latin typeface="굴림" charset="-127"/>
              </a:rPr>
              <a:t>레이아웃 설정하기 </a:t>
            </a:r>
            <a:endParaRPr lang="en-US" altLang="ko-KR" sz="1800" b="1" dirty="0" smtClean="0">
              <a:latin typeface="굴림" charset="-127"/>
            </a:endParaRPr>
          </a:p>
          <a:p>
            <a:pPr lvl="1"/>
            <a:r>
              <a:rPr lang="ko-KR" altLang="en-US" sz="1600" b="1" dirty="0" smtClean="0">
                <a:latin typeface="굴림" charset="-127"/>
              </a:rPr>
              <a:t>그리고 열 레이블에 있는 </a:t>
            </a:r>
            <a:r>
              <a:rPr lang="en-US" altLang="ko-KR" sz="1600" b="1" dirty="0" smtClean="0">
                <a:latin typeface="굴림" charset="-127"/>
              </a:rPr>
              <a:t>[∑</a:t>
            </a:r>
            <a:r>
              <a:rPr lang="ko-KR" altLang="en-US" sz="1600" b="1" dirty="0" smtClean="0">
                <a:latin typeface="굴림" charset="-127"/>
              </a:rPr>
              <a:t>값</a:t>
            </a:r>
            <a:r>
              <a:rPr lang="en-US" altLang="ko-KR" sz="1600" b="1" dirty="0" smtClean="0">
                <a:latin typeface="굴림" charset="-127"/>
              </a:rPr>
              <a:t>] </a:t>
            </a:r>
            <a:r>
              <a:rPr lang="ko-KR" altLang="en-US" sz="1600" b="1" dirty="0" smtClean="0">
                <a:latin typeface="굴림" charset="-127"/>
              </a:rPr>
              <a:t>항목의 확장 버튼을 눌러 행 레이블로 이동을 선택하여 피벗 테이블 레이아웃 설정을 마무리한다</a:t>
            </a:r>
            <a:r>
              <a:rPr lang="en-US" altLang="ko-KR" sz="1600" b="1" dirty="0" smtClean="0">
                <a:latin typeface="굴림" charset="-127"/>
              </a:rPr>
              <a:t>.</a:t>
            </a:r>
          </a:p>
          <a:p>
            <a:endParaRPr lang="en-US" altLang="ko-KR" sz="1800" b="1" dirty="0" smtClean="0">
              <a:latin typeface="굴림" charset="-127"/>
            </a:endParaRPr>
          </a:p>
          <a:p>
            <a:endParaRPr lang="ko-KR" altLang="en-US" sz="1800" b="1" dirty="0" smtClean="0">
              <a:latin typeface="굴림" charset="-127"/>
            </a:endParaRPr>
          </a:p>
          <a:p>
            <a:endParaRPr lang="ko-KR" altLang="en-US" sz="1800" b="1" dirty="0" smtClean="0">
              <a:latin typeface="굴림" charset="-127"/>
            </a:endParaRPr>
          </a:p>
        </p:txBody>
      </p:sp>
      <p:sp>
        <p:nvSpPr>
          <p:cNvPr id="94212" name="직사각형 4"/>
          <p:cNvSpPr>
            <a:spLocks noChangeArrowheads="1"/>
          </p:cNvSpPr>
          <p:nvPr/>
        </p:nvSpPr>
        <p:spPr bwMode="auto">
          <a:xfrm>
            <a:off x="457200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4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4223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6.3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2: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동일 워크시트 내에 피벗 테이블 보고서 작성하기</a:t>
            </a:r>
            <a:endParaRPr kumimoji="0" lang="ko-KR" altLang="en-US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9057" y="2570046"/>
            <a:ext cx="3929090" cy="2940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_x126184648" descr="EMB00000e34415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62461" y="2641484"/>
            <a:ext cx="3854593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dirty="0" smtClean="0">
                <a:latin typeface="굴림" charset="-127"/>
              </a:rPr>
              <a:t>데이터 필드 함수 변경하기</a:t>
            </a:r>
            <a:endParaRPr lang="en-US" altLang="ko-KR" sz="1800" b="1" dirty="0" smtClean="0">
              <a:latin typeface="굴림" charset="-127"/>
            </a:endParaRPr>
          </a:p>
          <a:p>
            <a:pPr lvl="1"/>
            <a:r>
              <a:rPr lang="ko-KR" altLang="en-US" sz="1600" b="1" dirty="0" smtClean="0">
                <a:latin typeface="굴림" charset="-127"/>
              </a:rPr>
              <a:t>피벗 테이블의 데이터 값 중에서 ‘합계 </a:t>
            </a:r>
            <a:r>
              <a:rPr lang="en-US" altLang="ko-KR" sz="1600" b="1" dirty="0" smtClean="0">
                <a:latin typeface="굴림" charset="-127"/>
              </a:rPr>
              <a:t>: </a:t>
            </a:r>
            <a:r>
              <a:rPr lang="ko-KR" altLang="en-US" sz="1600" b="1" dirty="0" smtClean="0">
                <a:latin typeface="굴림" charset="-127"/>
              </a:rPr>
              <a:t>기본급’을 선택하고 </a:t>
            </a:r>
            <a:r>
              <a:rPr lang="en-US" altLang="ko-KR" sz="1600" b="1" dirty="0" smtClean="0">
                <a:latin typeface="굴림" charset="-127"/>
              </a:rPr>
              <a:t>[</a:t>
            </a:r>
            <a:r>
              <a:rPr lang="ko-KR" altLang="en-US" sz="1600" b="1" dirty="0" smtClean="0">
                <a:latin typeface="굴림" charset="-127"/>
              </a:rPr>
              <a:t>피벗 테이블 도구</a:t>
            </a:r>
            <a:r>
              <a:rPr lang="en-US" altLang="ko-KR" sz="1600" b="1" dirty="0" smtClean="0">
                <a:latin typeface="굴림" charset="-127"/>
              </a:rPr>
              <a:t>]-[</a:t>
            </a:r>
            <a:r>
              <a:rPr lang="ko-KR" altLang="en-US" sz="1600" b="1" dirty="0" smtClean="0">
                <a:latin typeface="굴림" charset="-127"/>
              </a:rPr>
              <a:t>옵션</a:t>
            </a:r>
            <a:r>
              <a:rPr lang="en-US" altLang="ko-KR" sz="1600" b="1" dirty="0" smtClean="0">
                <a:latin typeface="굴림" charset="-127"/>
              </a:rPr>
              <a:t>] </a:t>
            </a:r>
            <a:r>
              <a:rPr lang="ko-KR" altLang="en-US" sz="1600" b="1" dirty="0" smtClean="0">
                <a:latin typeface="굴림" charset="-127"/>
              </a:rPr>
              <a:t>탭의 </a:t>
            </a:r>
            <a:r>
              <a:rPr lang="en-US" altLang="ko-KR" sz="1600" b="1" dirty="0" smtClean="0">
                <a:latin typeface="굴림" charset="-127"/>
              </a:rPr>
              <a:t>[</a:t>
            </a:r>
            <a:r>
              <a:rPr lang="ko-KR" altLang="en-US" sz="1600" b="1" dirty="0" smtClean="0">
                <a:latin typeface="굴림" charset="-127"/>
              </a:rPr>
              <a:t>활성 필드</a:t>
            </a:r>
            <a:r>
              <a:rPr lang="en-US" altLang="ko-KR" sz="1600" b="1" dirty="0" smtClean="0">
                <a:latin typeface="굴림" charset="-127"/>
              </a:rPr>
              <a:t>] </a:t>
            </a:r>
            <a:r>
              <a:rPr lang="ko-KR" altLang="en-US" sz="1600" b="1" dirty="0" smtClean="0">
                <a:latin typeface="굴림" charset="-127"/>
              </a:rPr>
              <a:t>그룹에서 필드 설정을 클릭한다</a:t>
            </a:r>
            <a:r>
              <a:rPr lang="en-US" altLang="ko-KR" sz="1600" b="1" dirty="0" smtClean="0">
                <a:latin typeface="굴림" charset="-127"/>
              </a:rPr>
              <a:t>. </a:t>
            </a:r>
            <a:r>
              <a:rPr lang="ko-KR" altLang="en-US" sz="1600" b="1" dirty="0" smtClean="0">
                <a:latin typeface="굴림" charset="-127"/>
              </a:rPr>
              <a:t>그리고 </a:t>
            </a:r>
            <a:r>
              <a:rPr lang="en-US" altLang="ko-KR" sz="1600" b="1" dirty="0" smtClean="0">
                <a:latin typeface="굴림" charset="-127"/>
              </a:rPr>
              <a:t>[</a:t>
            </a:r>
            <a:r>
              <a:rPr lang="ko-KR" altLang="en-US" sz="1600" b="1" dirty="0" smtClean="0">
                <a:latin typeface="굴림" charset="-127"/>
              </a:rPr>
              <a:t>값 필드 설정</a:t>
            </a:r>
            <a:r>
              <a:rPr lang="en-US" altLang="ko-KR" sz="1600" b="1" dirty="0" smtClean="0">
                <a:latin typeface="굴림" charset="-127"/>
              </a:rPr>
              <a:t>] </a:t>
            </a:r>
            <a:r>
              <a:rPr lang="ko-KR" altLang="en-US" sz="1600" b="1" dirty="0" smtClean="0">
                <a:latin typeface="굴림" charset="-127"/>
              </a:rPr>
              <a:t>대화상자에서 사용할 함수</a:t>
            </a:r>
            <a:r>
              <a:rPr lang="en-US" altLang="ko-KR" sz="1600" b="1" dirty="0" smtClean="0">
                <a:latin typeface="굴림" charset="-127"/>
              </a:rPr>
              <a:t>(</a:t>
            </a:r>
            <a:r>
              <a:rPr lang="ko-KR" altLang="en-US" sz="1600" b="1" dirty="0" smtClean="0">
                <a:latin typeface="굴림" charset="-127"/>
              </a:rPr>
              <a:t>평균</a:t>
            </a:r>
            <a:r>
              <a:rPr lang="en-US" altLang="ko-KR" sz="1600" b="1" dirty="0" smtClean="0">
                <a:latin typeface="굴림" charset="-127"/>
              </a:rPr>
              <a:t>)</a:t>
            </a:r>
            <a:r>
              <a:rPr lang="ko-KR" altLang="en-US" sz="1600" b="1" dirty="0" smtClean="0">
                <a:latin typeface="굴림" charset="-127"/>
              </a:rPr>
              <a:t>를 선택하고 </a:t>
            </a:r>
            <a:r>
              <a:rPr lang="en-US" altLang="ko-KR" sz="1600" b="1" dirty="0" smtClean="0">
                <a:latin typeface="굴림" charset="-127"/>
              </a:rPr>
              <a:t>&lt;</a:t>
            </a:r>
            <a:r>
              <a:rPr lang="ko-KR" altLang="en-US" sz="1600" b="1" dirty="0" smtClean="0">
                <a:latin typeface="굴림" charset="-127"/>
              </a:rPr>
              <a:t>확인</a:t>
            </a:r>
            <a:r>
              <a:rPr lang="en-US" altLang="ko-KR" sz="1600" b="1" dirty="0" smtClean="0">
                <a:latin typeface="굴림" charset="-127"/>
              </a:rPr>
              <a:t>&gt;</a:t>
            </a:r>
            <a:r>
              <a:rPr lang="ko-KR" altLang="en-US" sz="1600" b="1" dirty="0" smtClean="0">
                <a:latin typeface="굴림" charset="-127"/>
              </a:rPr>
              <a:t>을 클릭한다</a:t>
            </a:r>
            <a:r>
              <a:rPr lang="en-US" altLang="ko-KR" sz="1600" b="1" dirty="0" smtClean="0">
                <a:latin typeface="굴림" charset="-127"/>
              </a:rPr>
              <a:t>. </a:t>
            </a:r>
            <a:r>
              <a:rPr lang="ko-KR" altLang="en-US" sz="1600" b="1" dirty="0" smtClean="0">
                <a:latin typeface="굴림" charset="-127"/>
              </a:rPr>
              <a:t>활성 필드에 ‘합계 </a:t>
            </a:r>
            <a:r>
              <a:rPr lang="en-US" altLang="ko-KR" sz="1600" b="1" dirty="0" smtClean="0">
                <a:latin typeface="굴림" charset="-127"/>
              </a:rPr>
              <a:t>: </a:t>
            </a:r>
            <a:r>
              <a:rPr lang="ko-KR" altLang="en-US" sz="1600" b="1" dirty="0" smtClean="0">
                <a:latin typeface="굴림" charset="-127"/>
              </a:rPr>
              <a:t>기본급’이 표시되어야 한다</a:t>
            </a:r>
            <a:r>
              <a:rPr lang="en-US" altLang="ko-KR" sz="1600" b="1" dirty="0" smtClean="0">
                <a:latin typeface="굴림" charset="-127"/>
              </a:rPr>
              <a:t>. </a:t>
            </a:r>
            <a:endParaRPr lang="ko-KR" altLang="en-US" sz="1800" b="1" dirty="0" smtClean="0">
              <a:latin typeface="굴림" charset="-127"/>
            </a:endParaRPr>
          </a:p>
        </p:txBody>
      </p:sp>
      <p:sp>
        <p:nvSpPr>
          <p:cNvPr id="95236" name="직사각형 4"/>
          <p:cNvSpPr>
            <a:spLocks noChangeArrowheads="1"/>
          </p:cNvSpPr>
          <p:nvPr/>
        </p:nvSpPr>
        <p:spPr bwMode="auto">
          <a:xfrm>
            <a:off x="457200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5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5247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6.3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2: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동일 워크시트 내에 피벗 테이블 보고서 작성하기</a:t>
            </a:r>
            <a:endParaRPr kumimoji="0" lang="ko-KR" altLang="en-US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596" y="2836874"/>
            <a:ext cx="3949655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_x125747848" descr="EMB00000e34415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29124" y="2908312"/>
            <a:ext cx="3977612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dirty="0" smtClean="0">
                <a:latin typeface="굴림" charset="-127"/>
              </a:rPr>
              <a:t>데이터 필드 서식 설정하기</a:t>
            </a:r>
            <a:endParaRPr lang="en-US" altLang="ko-KR" sz="1800" b="1" dirty="0" smtClean="0">
              <a:latin typeface="굴림" charset="-127"/>
            </a:endParaRPr>
          </a:p>
          <a:p>
            <a:pPr lvl="1"/>
            <a:r>
              <a:rPr lang="ko-KR" altLang="en-US" sz="1600" b="1" dirty="0" smtClean="0">
                <a:latin typeface="굴림" charset="-127"/>
              </a:rPr>
              <a:t>데이터 값</a:t>
            </a:r>
            <a:r>
              <a:rPr lang="en-US" altLang="ko-KR" sz="1600" b="1" dirty="0" smtClean="0">
                <a:latin typeface="굴림" charset="-127"/>
              </a:rPr>
              <a:t>(</a:t>
            </a:r>
            <a:r>
              <a:rPr lang="ko-KR" altLang="en-US" sz="1600" b="1" dirty="0" smtClean="0">
                <a:latin typeface="굴림" charset="-127"/>
              </a:rPr>
              <a:t>평균 </a:t>
            </a:r>
            <a:r>
              <a:rPr lang="en-US" altLang="ko-KR" sz="1600" b="1" dirty="0" smtClean="0">
                <a:latin typeface="굴림" charset="-127"/>
              </a:rPr>
              <a:t>: </a:t>
            </a:r>
            <a:r>
              <a:rPr lang="ko-KR" altLang="en-US" sz="1600" b="1" dirty="0" smtClean="0">
                <a:latin typeface="굴림" charset="-127"/>
              </a:rPr>
              <a:t>기본급</a:t>
            </a:r>
            <a:r>
              <a:rPr lang="en-US" altLang="ko-KR" sz="1600" b="1" dirty="0" smtClean="0">
                <a:latin typeface="굴림" charset="-127"/>
              </a:rPr>
              <a:t>)</a:t>
            </a:r>
            <a:r>
              <a:rPr lang="ko-KR" altLang="en-US" sz="1600" b="1" dirty="0" smtClean="0">
                <a:latin typeface="굴림" charset="-127"/>
              </a:rPr>
              <a:t>을 선택하고 </a:t>
            </a:r>
            <a:r>
              <a:rPr lang="en-US" altLang="ko-KR" sz="1600" b="1" dirty="0" smtClean="0">
                <a:latin typeface="굴림" charset="-127"/>
              </a:rPr>
              <a:t>[</a:t>
            </a:r>
            <a:r>
              <a:rPr lang="ko-KR" altLang="en-US" sz="1600" b="1" dirty="0" smtClean="0">
                <a:latin typeface="굴림" charset="-127"/>
              </a:rPr>
              <a:t>피벗 테이블 도구</a:t>
            </a:r>
            <a:r>
              <a:rPr lang="en-US" altLang="ko-KR" sz="1600" b="1" dirty="0" smtClean="0">
                <a:latin typeface="굴림" charset="-127"/>
              </a:rPr>
              <a:t>]-[</a:t>
            </a:r>
            <a:r>
              <a:rPr lang="ko-KR" altLang="en-US" sz="1600" b="1" dirty="0" smtClean="0">
                <a:latin typeface="굴림" charset="-127"/>
              </a:rPr>
              <a:t>옵션</a:t>
            </a:r>
            <a:r>
              <a:rPr lang="en-US" altLang="ko-KR" sz="1600" b="1" dirty="0" smtClean="0">
                <a:latin typeface="굴림" charset="-127"/>
              </a:rPr>
              <a:t>] </a:t>
            </a:r>
            <a:r>
              <a:rPr lang="ko-KR" altLang="en-US" sz="1600" b="1" dirty="0" smtClean="0">
                <a:latin typeface="굴림" charset="-127"/>
              </a:rPr>
              <a:t>탭의 </a:t>
            </a:r>
            <a:r>
              <a:rPr lang="en-US" altLang="ko-KR" sz="1600" b="1" dirty="0" smtClean="0">
                <a:latin typeface="굴림" charset="-127"/>
              </a:rPr>
              <a:t>[</a:t>
            </a:r>
            <a:r>
              <a:rPr lang="ko-KR" altLang="en-US" sz="1600" b="1" dirty="0" smtClean="0">
                <a:latin typeface="굴림" charset="-127"/>
              </a:rPr>
              <a:t>활성 필드</a:t>
            </a:r>
            <a:r>
              <a:rPr lang="en-US" altLang="ko-KR" sz="1600" b="1" dirty="0" smtClean="0">
                <a:latin typeface="굴림" charset="-127"/>
              </a:rPr>
              <a:t>] </a:t>
            </a:r>
            <a:r>
              <a:rPr lang="ko-KR" altLang="en-US" sz="1600" b="1" dirty="0" smtClean="0">
                <a:latin typeface="굴림" charset="-127"/>
              </a:rPr>
              <a:t>그룹에서 필드 설정을 클릭한다</a:t>
            </a:r>
            <a:r>
              <a:rPr lang="en-US" altLang="ko-KR" sz="1600" b="1" dirty="0" smtClean="0">
                <a:latin typeface="굴림" charset="-127"/>
              </a:rPr>
              <a:t>. [</a:t>
            </a:r>
            <a:r>
              <a:rPr lang="ko-KR" altLang="en-US" sz="1600" b="1" dirty="0" smtClean="0">
                <a:latin typeface="굴림" charset="-127"/>
              </a:rPr>
              <a:t>값 필드 설정</a:t>
            </a:r>
            <a:r>
              <a:rPr lang="en-US" altLang="ko-KR" sz="1600" b="1" dirty="0" smtClean="0">
                <a:latin typeface="굴림" charset="-127"/>
              </a:rPr>
              <a:t>] </a:t>
            </a:r>
            <a:r>
              <a:rPr lang="ko-KR" altLang="en-US" sz="1600" b="1" dirty="0" smtClean="0">
                <a:latin typeface="굴림" charset="-127"/>
              </a:rPr>
              <a:t>대화상자에서 </a:t>
            </a:r>
            <a:r>
              <a:rPr lang="en-US" altLang="ko-KR" sz="1600" b="1" dirty="0" smtClean="0">
                <a:latin typeface="굴림" charset="-127"/>
              </a:rPr>
              <a:t>&lt;</a:t>
            </a:r>
            <a:r>
              <a:rPr lang="ko-KR" altLang="en-US" sz="1600" b="1" dirty="0" smtClean="0">
                <a:latin typeface="굴림" charset="-127"/>
              </a:rPr>
              <a:t>표시 형식</a:t>
            </a:r>
            <a:r>
              <a:rPr lang="en-US" altLang="ko-KR" sz="1600" b="1" dirty="0" smtClean="0">
                <a:latin typeface="굴림" charset="-127"/>
              </a:rPr>
              <a:t>&gt;</a:t>
            </a:r>
            <a:r>
              <a:rPr lang="ko-KR" altLang="en-US" sz="1600" b="1" dirty="0" smtClean="0">
                <a:latin typeface="굴림" charset="-127"/>
              </a:rPr>
              <a:t>을 클릭하고 ‘숫자’를 선택한다</a:t>
            </a:r>
            <a:r>
              <a:rPr lang="en-US" altLang="ko-KR" sz="1600" b="1" dirty="0" smtClean="0">
                <a:latin typeface="굴림" charset="-127"/>
              </a:rPr>
              <a:t>. </a:t>
            </a:r>
            <a:r>
              <a:rPr lang="ko-KR" altLang="en-US" sz="1600" b="1" dirty="0" smtClean="0">
                <a:latin typeface="굴림" charset="-127"/>
              </a:rPr>
              <a:t>그리고 ‘</a:t>
            </a:r>
            <a:r>
              <a:rPr lang="en-US" altLang="ko-KR" sz="1600" b="1" dirty="0" smtClean="0">
                <a:latin typeface="굴림" charset="-127"/>
              </a:rPr>
              <a:t>1000</a:t>
            </a:r>
            <a:r>
              <a:rPr lang="ko-KR" altLang="en-US" sz="1600" b="1" dirty="0" smtClean="0">
                <a:latin typeface="굴림" charset="-127"/>
              </a:rPr>
              <a:t>단위 구분 기호 사용’에 체크하고 </a:t>
            </a:r>
            <a:r>
              <a:rPr lang="en-US" altLang="ko-KR" sz="1600" b="1" dirty="0" smtClean="0">
                <a:latin typeface="굴림" charset="-127"/>
              </a:rPr>
              <a:t>&lt;</a:t>
            </a:r>
            <a:r>
              <a:rPr lang="ko-KR" altLang="en-US" sz="1600" b="1" dirty="0" smtClean="0">
                <a:latin typeface="굴림" charset="-127"/>
              </a:rPr>
              <a:t>확인</a:t>
            </a:r>
            <a:r>
              <a:rPr lang="en-US" altLang="ko-KR" sz="1600" b="1" dirty="0" smtClean="0">
                <a:latin typeface="굴림" charset="-127"/>
              </a:rPr>
              <a:t>&gt;</a:t>
            </a:r>
            <a:r>
              <a:rPr lang="ko-KR" altLang="en-US" sz="1600" b="1" dirty="0" smtClean="0">
                <a:latin typeface="굴림" charset="-127"/>
              </a:rPr>
              <a:t>을 클릭한다</a:t>
            </a:r>
            <a:r>
              <a:rPr lang="en-US" altLang="ko-KR" sz="1600" b="1" dirty="0" smtClean="0">
                <a:latin typeface="굴림" charset="-127"/>
              </a:rPr>
              <a:t>. </a:t>
            </a:r>
            <a:r>
              <a:rPr lang="ko-KR" altLang="en-US" sz="1600" b="1" dirty="0" smtClean="0">
                <a:latin typeface="굴림" charset="-127"/>
              </a:rPr>
              <a:t>또 다른 데이터 필드</a:t>
            </a:r>
            <a:r>
              <a:rPr lang="en-US" altLang="ko-KR" sz="1600" b="1" dirty="0" smtClean="0">
                <a:latin typeface="굴림" charset="-127"/>
              </a:rPr>
              <a:t>(</a:t>
            </a:r>
            <a:r>
              <a:rPr lang="ko-KR" altLang="en-US" sz="1600" b="1" dirty="0" smtClean="0">
                <a:latin typeface="굴림" charset="-127"/>
              </a:rPr>
              <a:t>합계 </a:t>
            </a:r>
            <a:r>
              <a:rPr lang="en-US" altLang="ko-KR" sz="1600" b="1" dirty="0" smtClean="0">
                <a:latin typeface="굴림" charset="-127"/>
              </a:rPr>
              <a:t>: </a:t>
            </a:r>
            <a:r>
              <a:rPr lang="ko-KR" altLang="en-US" sz="1600" b="1" dirty="0" err="1" smtClean="0">
                <a:latin typeface="굴림" charset="-127"/>
              </a:rPr>
              <a:t>실수령액</a:t>
            </a:r>
            <a:r>
              <a:rPr lang="en-US" altLang="ko-KR" sz="1600" b="1" dirty="0" smtClean="0">
                <a:latin typeface="굴림" charset="-127"/>
              </a:rPr>
              <a:t>)</a:t>
            </a:r>
            <a:r>
              <a:rPr lang="ko-KR" altLang="en-US" sz="1600" b="1" dirty="0" smtClean="0">
                <a:latin typeface="굴림" charset="-127"/>
              </a:rPr>
              <a:t>도 동일한 방법으로 표시 형식을 설정한다</a:t>
            </a:r>
            <a:r>
              <a:rPr lang="en-US" altLang="ko-KR" sz="1600" b="1" dirty="0" smtClean="0">
                <a:latin typeface="굴림" charset="-127"/>
              </a:rPr>
              <a:t>.</a:t>
            </a:r>
            <a:endParaRPr lang="ko-KR" altLang="en-US" sz="1800" b="1" dirty="0" smtClean="0">
              <a:latin typeface="굴림" charset="-127"/>
            </a:endParaRPr>
          </a:p>
        </p:txBody>
      </p:sp>
      <p:sp>
        <p:nvSpPr>
          <p:cNvPr id="96260" name="직사각형 4"/>
          <p:cNvSpPr>
            <a:spLocks noChangeArrowheads="1"/>
          </p:cNvSpPr>
          <p:nvPr/>
        </p:nvSpPr>
        <p:spPr bwMode="auto">
          <a:xfrm>
            <a:off x="468313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6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6273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6.3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2: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동일 워크시트 내에 피벗 테이블 보고서 작성하기</a:t>
            </a:r>
            <a:endParaRPr kumimoji="0" lang="ko-KR" altLang="en-US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266" y="3191878"/>
            <a:ext cx="3929090" cy="2902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_x126184648" descr="EMB00000e34415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7232" y="3191878"/>
            <a:ext cx="3878172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5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6.3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부분합과 피벗 테이블</a:t>
            </a:r>
            <a:endParaRPr kumimoji="0" lang="ko-KR" altLang="en-US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63496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부분합</a:t>
            </a:r>
            <a:endParaRPr kumimoji="0" lang="ko-KR" altLang="ko-KR" b="1" dirty="0" smtClean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데이터 목록을 특정한 필드 그룹으로 분류하고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각 그룹별로 계산을 수행하여 그룹별 소계 및 총계를 쉽게 구할 수 있는 기능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부분합에서 사용 가능한 함수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: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합계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개수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평균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최대값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최소값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곱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숫자 개수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표본 표준 편차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표준 편차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표본 분산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분산 등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</a:t>
            </a:r>
            <a:endParaRPr kumimoji="0" lang="en-US" altLang="ko-KR" b="1" dirty="0" smtClean="0">
              <a:latin typeface="굴림" charset="-127"/>
            </a:endParaRPr>
          </a:p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부분합 작성하기</a:t>
            </a:r>
            <a:endParaRPr kumimoji="0" lang="ko-KR" altLang="ko-KR" b="1" dirty="0" smtClean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부분합의 기준이 되는 필드 정렬하기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데이터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윤곽선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그룹에서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부분합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명령 선택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부분합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대화상자에서 그룹화할 항목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사용할 함수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부분합 계산 항목 등 선택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</a:t>
            </a: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5333" y="4013208"/>
            <a:ext cx="6293334" cy="23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60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6.4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조건부 서식과 매크로 작성</a:t>
            </a:r>
            <a:endParaRPr kumimoji="0" lang="en-US" altLang="ko-KR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125961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조건부 서식</a:t>
            </a:r>
            <a:endParaRPr kumimoji="0" lang="en-US" altLang="ko-KR" b="1" dirty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워크시트 내의 셀 중에서 조건을 만족하는 셀에 지정한 서식을 적용하는 기능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특정 조건을 만족하는 셀에 반복적으로 서식을 적용해야 하는 경우에 유용함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 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조건부 서식을 사용하면 특정 조건에 해당하는 셀이나 셀 범위가 강조 표시되고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특수한 값이 강조되고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데이터가 데이터 막대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색조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아이콘 집합 등으로 시각화되므로 원하는 사항을 쉽게 확인할 수 있음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조건부 서식 만들려면 조건을 적용할 셀 범위를 선택한 후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홈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스타일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그룹에서 조건부 서식 확장 버튼을 눌러 나오는 셀 강조 규칙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상위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/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하위 규칙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데이터 막대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색조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아이콘 등을 선택하여 다양한 서식과 조건을 만들 수 있음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 dirty="0">
              <a:solidFill>
                <a:schemeClr val="tx2"/>
              </a:solidFill>
              <a:latin typeface="굴림" charset="-127"/>
            </a:endParaRPr>
          </a:p>
        </p:txBody>
      </p:sp>
      <p:pic>
        <p:nvPicPr>
          <p:cNvPr id="5" name="그림 4" descr="ch06-4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856232" y="3794130"/>
            <a:ext cx="5431536" cy="25127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84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6.4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조건부 서식과 매크로 작성</a:t>
            </a:r>
            <a:endParaRPr kumimoji="0" lang="en-US" altLang="ko-KR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126985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조건부 서식</a:t>
            </a:r>
            <a:endParaRPr kumimoji="0" lang="en-US" altLang="ko-KR" b="1" dirty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셀 강조 규칙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: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조건에 맞는 셀을 강조해서 표시할 수 있음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 dirty="0" smtClean="0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 dirty="0" smtClean="0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 dirty="0" smtClean="0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 dirty="0" smtClean="0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 dirty="0" smtClean="0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 dirty="0" smtClean="0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 dirty="0" smtClean="0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상위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/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하위 규칙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: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지정한 데이터 범위의 셀 값을 기준으로 상위 값 또는 하위 값을 찾아 셀 서식을 지정할 수 있음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</a:t>
            </a:r>
            <a:endParaRPr kumimoji="0" lang="en-US" altLang="ko-KR" sz="1600" b="1" dirty="0">
              <a:solidFill>
                <a:schemeClr val="tx2"/>
              </a:solidFill>
              <a:latin typeface="굴림" charset="-127"/>
            </a:endParaRPr>
          </a:p>
        </p:txBody>
      </p:sp>
      <p:pic>
        <p:nvPicPr>
          <p:cNvPr id="5" name="_x125743592" descr="EMB00000e34415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93358" y="1943094"/>
            <a:ext cx="1033334" cy="1604762"/>
          </a:xfrm>
          <a:prstGeom prst="rect">
            <a:avLst/>
          </a:prstGeom>
          <a:noFill/>
        </p:spPr>
      </p:pic>
      <p:pic>
        <p:nvPicPr>
          <p:cNvPr id="6" name="_x125743992" descr="EMB00000e34415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7600" y="1943094"/>
            <a:ext cx="3280000" cy="1770000"/>
          </a:xfrm>
          <a:prstGeom prst="rect">
            <a:avLst/>
          </a:prstGeom>
          <a:noFill/>
        </p:spPr>
      </p:pic>
      <p:pic>
        <p:nvPicPr>
          <p:cNvPr id="7" name="_x125743592" descr="EMB00000e34415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25138" y="4652535"/>
            <a:ext cx="1022857" cy="1674286"/>
          </a:xfrm>
          <a:prstGeom prst="rect">
            <a:avLst/>
          </a:prstGeom>
          <a:noFill/>
        </p:spPr>
      </p:pic>
      <p:pic>
        <p:nvPicPr>
          <p:cNvPr id="8" name="_x125743992" descr="EMB00000e34415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0571" y="4653066"/>
            <a:ext cx="3280000" cy="177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10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6.4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조건부 서식과 매크로 작성</a:t>
            </a:r>
            <a:endParaRPr kumimoji="0" lang="en-US" altLang="ko-KR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128011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조건부 서식</a:t>
            </a:r>
            <a:endParaRPr kumimoji="0" lang="en-US" altLang="ko-KR" b="1" dirty="0" smtClean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데이터 막대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: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특정 셀 값을 다른 셀과 비교하여 데이터 막대 길이로 표시할 수 있음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 dirty="0" smtClean="0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 dirty="0" smtClean="0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 dirty="0" smtClean="0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 dirty="0" smtClean="0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 dirty="0" smtClean="0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 dirty="0" smtClean="0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 dirty="0" smtClean="0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색조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: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데이터 분포와 변화를 두세 가지 색조를 이용해서 비교할 수 있으며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지정한 범위의 셀 값에 따라 최소값과 최대값의 두 가지 색 또는 최대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중간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최소의 세 가지 색 지정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</a:t>
            </a:r>
            <a:endParaRPr kumimoji="0" lang="en-US" altLang="ko-KR" sz="1600" b="1" dirty="0">
              <a:solidFill>
                <a:schemeClr val="tx2"/>
              </a:solidFill>
              <a:latin typeface="굴림" charset="-127"/>
            </a:endParaRPr>
          </a:p>
        </p:txBody>
      </p:sp>
      <p:pic>
        <p:nvPicPr>
          <p:cNvPr id="6" name="_x125743592" descr="EMB00000e34415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6059" y="1987617"/>
            <a:ext cx="1656660" cy="1285884"/>
          </a:xfrm>
          <a:prstGeom prst="rect">
            <a:avLst/>
          </a:prstGeom>
          <a:noFill/>
        </p:spPr>
      </p:pic>
      <p:pic>
        <p:nvPicPr>
          <p:cNvPr id="7" name="_x125743992" descr="EMB00000e34415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0571" y="1987617"/>
            <a:ext cx="3280000" cy="1770000"/>
          </a:xfrm>
          <a:prstGeom prst="rect">
            <a:avLst/>
          </a:prstGeom>
          <a:noFill/>
        </p:spPr>
      </p:pic>
      <p:pic>
        <p:nvPicPr>
          <p:cNvPr id="8" name="_x126009608" descr="EMB00000e34416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77497" y="4981683"/>
            <a:ext cx="1509402" cy="1000132"/>
          </a:xfrm>
          <a:prstGeom prst="rect">
            <a:avLst/>
          </a:prstGeom>
          <a:noFill/>
        </p:spPr>
      </p:pic>
      <p:pic>
        <p:nvPicPr>
          <p:cNvPr id="9" name="_x126010008" descr="EMB00000e34416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0571" y="4981683"/>
            <a:ext cx="3280000" cy="177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30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조건부 서식</a:t>
            </a:r>
            <a:endParaRPr kumimoji="0" lang="en-US" altLang="ko-KR" b="1" dirty="0" smtClean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아이콘 집합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: </a:t>
            </a:r>
            <a:r>
              <a:rPr kumimoji="0" lang="ko-KR" altLang="en-US" sz="1600" b="1" dirty="0" err="1" smtClean="0">
                <a:solidFill>
                  <a:schemeClr val="tx2"/>
                </a:solidFill>
                <a:latin typeface="굴림" charset="-127"/>
              </a:rPr>
              <a:t>임계값을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3~5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개 정해서 값의 범위에 따라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3~5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개 범주의 아이콘이 셀에 표시되도록 할 수 있음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</a:t>
            </a:r>
            <a:endParaRPr kumimoji="0" lang="en-US" altLang="ko-KR" sz="1600" b="1" dirty="0">
              <a:solidFill>
                <a:schemeClr val="tx2"/>
              </a:solidFill>
              <a:latin typeface="굴림" charset="-127"/>
            </a:endParaRPr>
          </a:p>
        </p:txBody>
      </p:sp>
      <p:sp>
        <p:nvSpPr>
          <p:cNvPr id="129031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6.4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조건부 서식과 매크로 작성</a:t>
            </a:r>
            <a:endParaRPr kumimoji="0" lang="en-US" altLang="ko-KR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pic>
        <p:nvPicPr>
          <p:cNvPr id="4" name="_x126009608" descr="EMB00000e34416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462216"/>
            <a:ext cx="2152906" cy="2214578"/>
          </a:xfrm>
          <a:prstGeom prst="rect">
            <a:avLst/>
          </a:prstGeom>
          <a:noFill/>
        </p:spPr>
      </p:pic>
      <p:pic>
        <p:nvPicPr>
          <p:cNvPr id="5" name="_x126010008" descr="EMB00000e3441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5" y="2462216"/>
            <a:ext cx="4632965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7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수식 조건을 만족하는 셀이 포함되어 있는 행 전체에 셀 서식 적용하기</a:t>
            </a:r>
            <a:endParaRPr kumimoji="0" lang="en-US" altLang="ko-KR" b="1" dirty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데이터 전체를 범위로 지정하고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홈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스타일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그룹에 있는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조건부 서식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]-[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셀 강조 규칙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]-[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기타 규칙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을 선택하여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새 서식 규칙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대화상자에서 규칙을 지정할 수 있음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</a:t>
            </a:r>
            <a:endParaRPr kumimoji="0" lang="en-US" altLang="ko-KR" sz="1600" b="1" dirty="0">
              <a:solidFill>
                <a:schemeClr val="tx2"/>
              </a:solidFill>
              <a:latin typeface="굴림" charset="-127"/>
            </a:endParaRPr>
          </a:p>
        </p:txBody>
      </p:sp>
      <p:sp>
        <p:nvSpPr>
          <p:cNvPr id="130058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6.4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조건부 서식과 매크로 작성</a:t>
            </a:r>
            <a:endParaRPr kumimoji="0" lang="en-US" altLang="ko-KR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pic>
        <p:nvPicPr>
          <p:cNvPr id="5" name="_x126009608" descr="EMB00000e344159"/>
          <p:cNvPicPr>
            <a:picLocks noChangeAspect="1" noChangeArrowheads="1"/>
          </p:cNvPicPr>
          <p:nvPr/>
        </p:nvPicPr>
        <p:blipFill>
          <a:blip r:embed="rId2"/>
          <a:srcRect r="13992" b="31481"/>
          <a:stretch>
            <a:fillRect/>
          </a:stretch>
        </p:blipFill>
        <p:spPr bwMode="auto">
          <a:xfrm>
            <a:off x="642911" y="2443149"/>
            <a:ext cx="4054663" cy="2381851"/>
          </a:xfrm>
          <a:prstGeom prst="rect">
            <a:avLst/>
          </a:prstGeom>
          <a:noFill/>
        </p:spPr>
      </p:pic>
      <p:pic>
        <p:nvPicPr>
          <p:cNvPr id="6" name="_x126010008" descr="EMB00000e34416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2443149"/>
            <a:ext cx="2694095" cy="2279619"/>
          </a:xfrm>
          <a:prstGeom prst="rect">
            <a:avLst/>
          </a:prstGeom>
          <a:noFill/>
        </p:spPr>
      </p:pic>
      <p:pic>
        <p:nvPicPr>
          <p:cNvPr id="7" name="_x125743752" descr="EMB00000e344165"/>
          <p:cNvPicPr>
            <a:picLocks noChangeAspect="1" noChangeArrowheads="1"/>
          </p:cNvPicPr>
          <p:nvPr/>
        </p:nvPicPr>
        <p:blipFill>
          <a:blip r:embed="rId4"/>
          <a:srcRect r="32840" b="48889"/>
          <a:stretch>
            <a:fillRect/>
          </a:stretch>
        </p:blipFill>
        <p:spPr bwMode="auto">
          <a:xfrm>
            <a:off x="642911" y="4962557"/>
            <a:ext cx="3776311" cy="15508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80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6.4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조건부 서식과 매크로 작성</a:t>
            </a:r>
            <a:endParaRPr kumimoji="0" lang="en-US" altLang="ko-KR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131081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조건부 서식 삭제하기</a:t>
            </a:r>
            <a:endParaRPr kumimoji="0" lang="en-US" altLang="ko-KR" b="1" dirty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적용된 셀을 범위로 하고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조건부 서식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]-[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규칙 지우기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]-[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선택한 셀의 규칙 지우기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또는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시트 전체에서 규칙 지우기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선택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</a:t>
            </a:r>
            <a:endParaRPr kumimoji="0" lang="en-US" altLang="ko-KR" sz="1600" b="1" dirty="0">
              <a:solidFill>
                <a:schemeClr val="tx2"/>
              </a:solidFill>
              <a:latin typeface="굴림" charset="-127"/>
            </a:endParaRPr>
          </a:p>
        </p:txBody>
      </p:sp>
      <p:pic>
        <p:nvPicPr>
          <p:cNvPr id="4" name="_x125743752" descr="EMB00000e34416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03792" y="2370123"/>
            <a:ext cx="4336416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05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6.4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조건부 서식과 매크로 작성</a:t>
            </a:r>
            <a:endParaRPr kumimoji="0" lang="en-US" altLang="ko-KR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132106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매크로</a:t>
            </a:r>
            <a:endParaRPr kumimoji="0" lang="en-US" altLang="ko-KR" b="1" dirty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일련의 명령어를 반복하여 자주 사용할 때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개개의 명령어를 일일이 사용하지 않아도 하나의 키 입력으로 원하는 </a:t>
            </a:r>
            <a:r>
              <a:rPr kumimoji="0" lang="ko-KR" altLang="en-US" sz="1600" b="1" dirty="0" err="1" smtClean="0">
                <a:solidFill>
                  <a:schemeClr val="tx2"/>
                </a:solidFill>
                <a:latin typeface="굴림" charset="-127"/>
              </a:rPr>
              <a:t>명령군을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 수행할 수 있도록 한 프로그램 기능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 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엑셀의 매크로는 해당 작업이 필요할 때마다 실행할 수 있도록 일련의 명령과 함수를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Microsoft Visual Basic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모듈로 저장해 놓음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 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매크로를 사용하면 엑셀에서 자주 수행하는 작업을 자동화할 수 있다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 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예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: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셀에 긴 텍스트 문자열을 자주 입력하는 경우에는 텍스트가 줄 바꿈이 되도록 셀 서식을 지정하는 매크로를 만들 수 있음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 dirty="0" smtClean="0">
              <a:solidFill>
                <a:schemeClr val="tx2"/>
              </a:solidFill>
              <a:latin typeface="굴림" charset="-127"/>
            </a:endParaRPr>
          </a:p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매크로 기록</a:t>
            </a:r>
            <a:endParaRPr kumimoji="0" lang="en-US" altLang="ko-KR" b="1" dirty="0" smtClean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매크로 기록을 시작하면 사용자가 일련의 명령을 수행함에 따라 각 단계에 대한 정보가 저장됨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 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저장된 매크로를 실행하면 해당 명령들을 다시 수행할 수 있음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 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매크로를 기록할 때 실수하여 정정하게 되면 그 동작까지도 기록됨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</a:t>
            </a:r>
            <a:endParaRPr kumimoji="0" lang="en-US" altLang="ko-KR" sz="1600" b="1" dirty="0">
              <a:solidFill>
                <a:schemeClr val="tx2"/>
              </a:solidFill>
              <a:latin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70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6.4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3: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조건부 서식 설정하기</a:t>
            </a:r>
            <a:endParaRPr kumimoji="0" lang="ko-KR" altLang="en-US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88072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준비파일 열기</a:t>
            </a:r>
            <a:endParaRPr kumimoji="0" lang="en-US" altLang="ko-KR" b="1" dirty="0" smtClean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‘실습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10-2.xlsx’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파일을 연다</a:t>
            </a:r>
            <a:endParaRPr kumimoji="0" lang="en-US" altLang="ko-KR" sz="1600" b="1" dirty="0">
              <a:solidFill>
                <a:schemeClr val="tx2"/>
              </a:solidFill>
              <a:latin typeface="굴림" charset="-127"/>
            </a:endParaRPr>
          </a:p>
        </p:txBody>
      </p:sp>
      <p:sp>
        <p:nvSpPr>
          <p:cNvPr id="5" name="직사각형 4"/>
          <p:cNvSpPr>
            <a:spLocks noChangeArrowheads="1"/>
          </p:cNvSpPr>
          <p:nvPr/>
        </p:nvSpPr>
        <p:spPr bwMode="auto">
          <a:xfrm>
            <a:off x="457200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 rtl="0" fontAlgn="base" latinLnBrk="1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kern="1200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  <a:cs typeface="+mn-cs"/>
              </a:rPr>
              <a:t>1</a:t>
            </a:r>
            <a:endParaRPr kumimoji="1" lang="ko-KR" altLang="en-US" sz="1400" kern="1200" dirty="0">
              <a:solidFill>
                <a:prstClr val="white"/>
              </a:solidFill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  <p:pic>
        <p:nvPicPr>
          <p:cNvPr id="7" name="_x125743752" descr="EMB00000e34416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6466" y="1931967"/>
            <a:ext cx="5911068" cy="435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dirty="0" smtClean="0">
                <a:latin typeface="굴림" charset="-127"/>
              </a:rPr>
              <a:t>범위 지정 후 조건부 서식 실행하기</a:t>
            </a:r>
            <a:endParaRPr lang="en-US" altLang="ko-KR" sz="1800" b="1" dirty="0" smtClean="0">
              <a:latin typeface="굴림" charset="-127"/>
            </a:endParaRPr>
          </a:p>
          <a:p>
            <a:pPr lvl="1"/>
            <a:r>
              <a:rPr lang="ko-KR" altLang="en-US" sz="1600" b="1" dirty="0" smtClean="0">
                <a:latin typeface="굴림" charset="-127"/>
              </a:rPr>
              <a:t>조건부 서식을 적용할 범위를 선택하고 </a:t>
            </a:r>
            <a:r>
              <a:rPr lang="en-US" altLang="ko-KR" sz="1600" b="1" dirty="0" smtClean="0">
                <a:latin typeface="굴림" charset="-127"/>
              </a:rPr>
              <a:t>[</a:t>
            </a:r>
            <a:r>
              <a:rPr lang="ko-KR" altLang="en-US" sz="1600" b="1" dirty="0" smtClean="0">
                <a:latin typeface="굴림" charset="-127"/>
              </a:rPr>
              <a:t>홈</a:t>
            </a:r>
            <a:r>
              <a:rPr lang="en-US" altLang="ko-KR" sz="1600" b="1" dirty="0" smtClean="0">
                <a:latin typeface="굴림" charset="-127"/>
              </a:rPr>
              <a:t>] </a:t>
            </a:r>
            <a:r>
              <a:rPr lang="ko-KR" altLang="en-US" sz="1600" b="1" dirty="0" smtClean="0">
                <a:latin typeface="굴림" charset="-127"/>
              </a:rPr>
              <a:t>탭의 </a:t>
            </a:r>
            <a:r>
              <a:rPr lang="en-US" altLang="ko-KR" sz="1600" b="1" dirty="0" smtClean="0">
                <a:latin typeface="굴림" charset="-127"/>
              </a:rPr>
              <a:t>[</a:t>
            </a:r>
            <a:r>
              <a:rPr lang="ko-KR" altLang="en-US" sz="1600" b="1" dirty="0" smtClean="0">
                <a:latin typeface="굴림" charset="-127"/>
              </a:rPr>
              <a:t>스타일</a:t>
            </a:r>
            <a:r>
              <a:rPr lang="en-US" altLang="ko-KR" sz="1600" b="1" dirty="0" smtClean="0">
                <a:latin typeface="굴림" charset="-127"/>
              </a:rPr>
              <a:t>] </a:t>
            </a:r>
            <a:r>
              <a:rPr lang="ko-KR" altLang="en-US" sz="1600" b="1" dirty="0" smtClean="0">
                <a:latin typeface="굴림" charset="-127"/>
              </a:rPr>
              <a:t>그룹에서 </a:t>
            </a:r>
            <a:r>
              <a:rPr lang="en-US" altLang="ko-KR" sz="1600" b="1" dirty="0" smtClean="0">
                <a:latin typeface="굴림" charset="-127"/>
              </a:rPr>
              <a:t>[</a:t>
            </a:r>
            <a:r>
              <a:rPr lang="ko-KR" altLang="en-US" sz="1600" b="1" dirty="0" smtClean="0">
                <a:latin typeface="굴림" charset="-127"/>
              </a:rPr>
              <a:t>조건부 서식</a:t>
            </a:r>
            <a:r>
              <a:rPr lang="en-US" altLang="ko-KR" sz="1600" b="1" dirty="0" smtClean="0">
                <a:latin typeface="굴림" charset="-127"/>
              </a:rPr>
              <a:t>]-[</a:t>
            </a:r>
            <a:r>
              <a:rPr lang="ko-KR" altLang="en-US" sz="1600" b="1" dirty="0" smtClean="0">
                <a:latin typeface="굴림" charset="-127"/>
              </a:rPr>
              <a:t>셀 강조 규칙</a:t>
            </a:r>
            <a:r>
              <a:rPr lang="en-US" altLang="ko-KR" sz="1600" b="1" dirty="0" smtClean="0">
                <a:latin typeface="굴림" charset="-127"/>
              </a:rPr>
              <a:t>]-[</a:t>
            </a:r>
            <a:r>
              <a:rPr lang="ko-KR" altLang="en-US" sz="1600" b="1" dirty="0" smtClean="0">
                <a:latin typeface="굴림" charset="-127"/>
              </a:rPr>
              <a:t>기타 규칙</a:t>
            </a:r>
            <a:r>
              <a:rPr lang="en-US" altLang="ko-KR" sz="1600" b="1" dirty="0" smtClean="0">
                <a:latin typeface="굴림" charset="-127"/>
              </a:rPr>
              <a:t>]</a:t>
            </a:r>
            <a:r>
              <a:rPr lang="ko-KR" altLang="en-US" sz="1600" b="1" dirty="0" smtClean="0">
                <a:latin typeface="굴림" charset="-127"/>
              </a:rPr>
              <a:t>을 선택한다</a:t>
            </a:r>
            <a:r>
              <a:rPr lang="en-US" altLang="ko-KR" sz="1600" b="1" dirty="0" smtClean="0">
                <a:latin typeface="굴림" charset="-127"/>
              </a:rPr>
              <a:t>.</a:t>
            </a:r>
            <a:endParaRPr lang="ko-KR" altLang="en-US" sz="1800" b="1" dirty="0" smtClean="0">
              <a:latin typeface="굴림" charset="-127"/>
            </a:endParaRPr>
          </a:p>
        </p:txBody>
      </p:sp>
      <p:sp>
        <p:nvSpPr>
          <p:cNvPr id="91146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6.4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3: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조건부 서식 설정하기</a:t>
            </a:r>
            <a:endParaRPr kumimoji="0" lang="ko-KR" altLang="en-US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6" name="직사각형 4"/>
          <p:cNvSpPr>
            <a:spLocks noChangeArrowheads="1"/>
          </p:cNvSpPr>
          <p:nvPr/>
        </p:nvSpPr>
        <p:spPr bwMode="auto">
          <a:xfrm>
            <a:off x="457200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 rtl="0" fontAlgn="base" latinLnBrk="1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kern="1200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  <a:cs typeface="+mn-cs"/>
              </a:rPr>
              <a:t>2</a:t>
            </a:r>
            <a:endParaRPr kumimoji="1" lang="ko-KR" altLang="en-US" sz="1400" kern="1200" dirty="0">
              <a:solidFill>
                <a:prstClr val="white"/>
              </a:solidFill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  <p:pic>
        <p:nvPicPr>
          <p:cNvPr id="9" name="_x125743752" descr="EMB00000e3440b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4917" y="2297097"/>
            <a:ext cx="4845138" cy="3571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dirty="0" smtClean="0">
                <a:latin typeface="굴림" charset="-127"/>
              </a:rPr>
              <a:t>조건부 서식 설정하기</a:t>
            </a:r>
            <a:endParaRPr lang="en-US" altLang="ko-KR" sz="1800" b="1" dirty="0" smtClean="0">
              <a:latin typeface="굴림" charset="-127"/>
            </a:endParaRPr>
          </a:p>
          <a:p>
            <a:pPr lvl="1"/>
            <a:r>
              <a:rPr lang="en-US" altLang="ko-KR" sz="1600" b="1" dirty="0" smtClean="0">
                <a:latin typeface="굴림" charset="-127"/>
              </a:rPr>
              <a:t>[</a:t>
            </a:r>
            <a:r>
              <a:rPr lang="ko-KR" altLang="en-US" sz="1600" b="1" dirty="0" smtClean="0">
                <a:latin typeface="굴림" charset="-127"/>
              </a:rPr>
              <a:t>새 서식 대화상자</a:t>
            </a:r>
            <a:r>
              <a:rPr lang="en-US" altLang="ko-KR" sz="1600" b="1" dirty="0" smtClean="0">
                <a:latin typeface="굴림" charset="-127"/>
              </a:rPr>
              <a:t>]</a:t>
            </a:r>
            <a:r>
              <a:rPr lang="ko-KR" altLang="en-US" sz="1600" b="1" dirty="0" smtClean="0">
                <a:latin typeface="굴림" charset="-127"/>
              </a:rPr>
              <a:t>에서 다음과 같은 조건의 규칙을 지정한다</a:t>
            </a:r>
            <a:r>
              <a:rPr lang="en-US" altLang="ko-KR" sz="1600" b="1" dirty="0" smtClean="0">
                <a:latin typeface="굴림" charset="-127"/>
              </a:rPr>
              <a:t>.</a:t>
            </a:r>
          </a:p>
          <a:p>
            <a:pPr lvl="1"/>
            <a:r>
              <a:rPr lang="en-US" altLang="ko-KR" sz="1600" b="1" dirty="0" smtClean="0">
                <a:latin typeface="굴림" charset="-127"/>
              </a:rPr>
              <a:t>▶ </a:t>
            </a:r>
            <a:r>
              <a:rPr lang="ko-KR" altLang="en-US" sz="1600" b="1" dirty="0" smtClean="0">
                <a:latin typeface="굴림" charset="-127"/>
              </a:rPr>
              <a:t>타율 </a:t>
            </a:r>
            <a:r>
              <a:rPr lang="en-US" altLang="ko-KR" sz="1600" b="1" dirty="0" smtClean="0">
                <a:latin typeface="굴림" charset="-127"/>
              </a:rPr>
              <a:t>[D4:D12] </a:t>
            </a:r>
            <a:r>
              <a:rPr lang="ko-KR" altLang="en-US" sz="1600" b="1" dirty="0" smtClean="0">
                <a:latin typeface="굴림" charset="-127"/>
              </a:rPr>
              <a:t>영역이 </a:t>
            </a:r>
            <a:r>
              <a:rPr lang="en-US" altLang="ko-KR" sz="1600" b="1" dirty="0" smtClean="0">
                <a:latin typeface="굴림" charset="-127"/>
              </a:rPr>
              <a:t>0.3 </a:t>
            </a:r>
            <a:r>
              <a:rPr lang="ko-KR" altLang="en-US" sz="1600" b="1" dirty="0" smtClean="0">
                <a:latin typeface="굴림" charset="-127"/>
              </a:rPr>
              <a:t>이상이면 해당하는 행 전체의 글꼴 색을 ‘빨강’</a:t>
            </a:r>
            <a:r>
              <a:rPr lang="en-US" altLang="ko-KR" sz="1600" b="1" dirty="0" smtClean="0">
                <a:latin typeface="굴림" charset="-127"/>
              </a:rPr>
              <a:t>, </a:t>
            </a:r>
            <a:r>
              <a:rPr lang="ko-KR" altLang="en-US" sz="1600" b="1" dirty="0" smtClean="0">
                <a:latin typeface="굴림" charset="-127"/>
              </a:rPr>
              <a:t>글꼴 스타일을 ‘굵게’</a:t>
            </a:r>
            <a:r>
              <a:rPr lang="ko-KR" altLang="en-US" sz="1600" b="1" dirty="0" err="1" smtClean="0">
                <a:latin typeface="굴림" charset="-127"/>
              </a:rPr>
              <a:t>로</a:t>
            </a:r>
            <a:r>
              <a:rPr lang="en-US" altLang="ko-KR" sz="1600" b="1" dirty="0" smtClean="0">
                <a:latin typeface="굴림" charset="-127"/>
              </a:rPr>
              <a:t>, 0.2 </a:t>
            </a:r>
            <a:r>
              <a:rPr lang="ko-KR" altLang="en-US" sz="1600" b="1" dirty="0" smtClean="0">
                <a:latin typeface="굴림" charset="-127"/>
              </a:rPr>
              <a:t>미만이면 행 전체의 글꼴 색을 ‘흰색’</a:t>
            </a:r>
            <a:r>
              <a:rPr lang="ko-KR" altLang="en-US" sz="1600" b="1" dirty="0" err="1" smtClean="0">
                <a:latin typeface="굴림" charset="-127"/>
              </a:rPr>
              <a:t>으로</a:t>
            </a:r>
            <a:r>
              <a:rPr lang="ko-KR" altLang="en-US" sz="1600" b="1" dirty="0" smtClean="0">
                <a:latin typeface="굴림" charset="-127"/>
              </a:rPr>
              <a:t> 셀 서식 지정</a:t>
            </a:r>
          </a:p>
        </p:txBody>
      </p:sp>
      <p:sp>
        <p:nvSpPr>
          <p:cNvPr id="93188" name="직사각형 4"/>
          <p:cNvSpPr>
            <a:spLocks noChangeArrowheads="1"/>
          </p:cNvSpPr>
          <p:nvPr/>
        </p:nvSpPr>
        <p:spPr bwMode="auto">
          <a:xfrm>
            <a:off x="457200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3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3195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6.4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3: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조건부 서식 설정하기</a:t>
            </a:r>
            <a:endParaRPr kumimoji="0" lang="ko-KR" altLang="en-US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pic>
        <p:nvPicPr>
          <p:cNvPr id="8" name="_x125743592" descr="EMB00000e34417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111" y="2762260"/>
            <a:ext cx="3876110" cy="2857520"/>
          </a:xfrm>
          <a:prstGeom prst="rect">
            <a:avLst/>
          </a:prstGeom>
          <a:noFill/>
        </p:spPr>
      </p:pic>
      <p:pic>
        <p:nvPicPr>
          <p:cNvPr id="9" name="_x125743992" descr="EMB00000e34417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21639" y="2762260"/>
            <a:ext cx="3876110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6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6.3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부분합과 피벗 테이블</a:t>
            </a:r>
            <a:endParaRPr kumimoji="0" lang="ko-KR" altLang="en-US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68618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부분합 적용 결과</a:t>
            </a:r>
            <a:endParaRPr kumimoji="0" lang="en-US" altLang="ko-KR" b="1" dirty="0" smtClean="0">
              <a:latin typeface="굴림" charset="-127"/>
            </a:endParaRPr>
          </a:p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endParaRPr kumimoji="0" lang="en-US" altLang="ko-KR" b="1" dirty="0" smtClean="0">
              <a:latin typeface="굴림" charset="-127"/>
            </a:endParaRPr>
          </a:p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endParaRPr kumimoji="0" lang="en-US" altLang="ko-KR" b="1" dirty="0" smtClean="0">
              <a:latin typeface="굴림" charset="-127"/>
            </a:endParaRPr>
          </a:p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endParaRPr kumimoji="0" lang="en-US" altLang="ko-KR" b="1" dirty="0" smtClean="0">
              <a:latin typeface="굴림" charset="-127"/>
            </a:endParaRPr>
          </a:p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endParaRPr kumimoji="0" lang="en-US" altLang="ko-KR" b="1" dirty="0" smtClean="0">
              <a:latin typeface="굴림" charset="-127"/>
            </a:endParaRPr>
          </a:p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endParaRPr kumimoji="0" lang="en-US" altLang="ko-KR" b="1" dirty="0" smtClean="0">
              <a:latin typeface="굴림" charset="-127"/>
            </a:endParaRPr>
          </a:p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부분합 추가로 작성하기</a:t>
            </a:r>
            <a:endParaRPr kumimoji="0" lang="en-US" altLang="ko-KR" b="1" dirty="0" smtClean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부분합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대화상자의 ‘새로운 값으로 대치’의 선택 해제 후 부분합 작성</a:t>
            </a:r>
            <a:endParaRPr kumimoji="0" lang="en-US" altLang="ko-KR" sz="1600" b="1" dirty="0">
              <a:solidFill>
                <a:schemeClr val="tx2"/>
              </a:solidFill>
              <a:latin typeface="굴림" charset="-127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23428" y="1493811"/>
            <a:ext cx="3497143" cy="1828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3428" y="4159260"/>
            <a:ext cx="7177143" cy="206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dirty="0" smtClean="0">
                <a:latin typeface="굴림" charset="-127"/>
              </a:rPr>
              <a:t>조건부 서식 설정하기</a:t>
            </a:r>
            <a:endParaRPr lang="en-US" altLang="ko-KR" sz="1800" b="1" dirty="0" smtClean="0">
              <a:latin typeface="굴림" charset="-127"/>
            </a:endParaRPr>
          </a:p>
          <a:p>
            <a:pPr lvl="1"/>
            <a:r>
              <a:rPr lang="en-US" altLang="ko-KR" sz="1600" b="1" dirty="0" smtClean="0">
                <a:latin typeface="굴림" charset="-127"/>
              </a:rPr>
              <a:t>[</a:t>
            </a:r>
            <a:r>
              <a:rPr lang="ko-KR" altLang="en-US" sz="1600" b="1" dirty="0" smtClean="0">
                <a:latin typeface="굴림" charset="-127"/>
              </a:rPr>
              <a:t>새 서식 대화상자</a:t>
            </a:r>
            <a:r>
              <a:rPr lang="en-US" altLang="ko-KR" sz="1600" b="1" dirty="0" smtClean="0">
                <a:latin typeface="굴림" charset="-127"/>
              </a:rPr>
              <a:t>]</a:t>
            </a:r>
            <a:r>
              <a:rPr lang="ko-KR" altLang="en-US" sz="1600" b="1" dirty="0" smtClean="0">
                <a:latin typeface="굴림" charset="-127"/>
              </a:rPr>
              <a:t>에서 다음과 같은 조건의 규칙을 지정한다</a:t>
            </a:r>
            <a:r>
              <a:rPr lang="en-US" altLang="ko-KR" sz="1600" b="1" dirty="0" smtClean="0">
                <a:latin typeface="굴림" charset="-127"/>
              </a:rPr>
              <a:t>.</a:t>
            </a:r>
          </a:p>
          <a:p>
            <a:pPr lvl="1"/>
            <a:r>
              <a:rPr lang="en-US" altLang="ko-KR" sz="1600" b="1" dirty="0" smtClean="0">
                <a:latin typeface="굴림" charset="-127"/>
              </a:rPr>
              <a:t>▶ </a:t>
            </a:r>
            <a:r>
              <a:rPr lang="ko-KR" altLang="en-US" sz="1600" b="1" dirty="0" smtClean="0">
                <a:latin typeface="굴림" charset="-127"/>
              </a:rPr>
              <a:t>타율 </a:t>
            </a:r>
            <a:r>
              <a:rPr lang="en-US" altLang="ko-KR" sz="1600" b="1" dirty="0" smtClean="0">
                <a:latin typeface="굴림" charset="-127"/>
              </a:rPr>
              <a:t>[D4:D12] </a:t>
            </a:r>
            <a:r>
              <a:rPr lang="ko-KR" altLang="en-US" sz="1600" b="1" dirty="0" smtClean="0">
                <a:latin typeface="굴림" charset="-127"/>
              </a:rPr>
              <a:t>영역이 </a:t>
            </a:r>
            <a:r>
              <a:rPr lang="en-US" altLang="ko-KR" sz="1600" b="1" dirty="0" smtClean="0">
                <a:latin typeface="굴림" charset="-127"/>
              </a:rPr>
              <a:t>0.3 </a:t>
            </a:r>
            <a:r>
              <a:rPr lang="ko-KR" altLang="en-US" sz="1600" b="1" dirty="0" smtClean="0">
                <a:latin typeface="굴림" charset="-127"/>
              </a:rPr>
              <a:t>이상이면 해당하는 행 전체의 글꼴 색을 ‘빨강’</a:t>
            </a:r>
            <a:r>
              <a:rPr lang="en-US" altLang="ko-KR" sz="1600" b="1" dirty="0" smtClean="0">
                <a:latin typeface="굴림" charset="-127"/>
              </a:rPr>
              <a:t>, </a:t>
            </a:r>
            <a:r>
              <a:rPr lang="ko-KR" altLang="en-US" sz="1600" b="1" dirty="0" smtClean="0">
                <a:latin typeface="굴림" charset="-127"/>
              </a:rPr>
              <a:t>글꼴 스타일을 ‘굵게’</a:t>
            </a:r>
            <a:r>
              <a:rPr lang="ko-KR" altLang="en-US" sz="1600" b="1" dirty="0" err="1" smtClean="0">
                <a:latin typeface="굴림" charset="-127"/>
              </a:rPr>
              <a:t>로</a:t>
            </a:r>
            <a:r>
              <a:rPr lang="en-US" altLang="ko-KR" sz="1600" b="1" dirty="0" smtClean="0">
                <a:latin typeface="굴림" charset="-127"/>
              </a:rPr>
              <a:t>, 0.2 </a:t>
            </a:r>
            <a:r>
              <a:rPr lang="ko-KR" altLang="en-US" sz="1600" b="1" dirty="0" smtClean="0">
                <a:latin typeface="굴림" charset="-127"/>
              </a:rPr>
              <a:t>미만이면 행 전체의 글꼴 색을 ‘흰색’</a:t>
            </a:r>
            <a:r>
              <a:rPr lang="ko-KR" altLang="en-US" sz="1600" b="1" dirty="0" err="1" smtClean="0">
                <a:latin typeface="굴림" charset="-127"/>
              </a:rPr>
              <a:t>으로</a:t>
            </a:r>
            <a:r>
              <a:rPr lang="ko-KR" altLang="en-US" sz="1600" b="1" dirty="0" smtClean="0">
                <a:latin typeface="굴림" charset="-127"/>
              </a:rPr>
              <a:t> 셀 서식 지정</a:t>
            </a:r>
          </a:p>
          <a:p>
            <a:pPr lvl="1"/>
            <a:r>
              <a:rPr lang="en-US" altLang="ko-KR" sz="1600" b="1" dirty="0" smtClean="0">
                <a:latin typeface="굴림" charset="-127"/>
              </a:rPr>
              <a:t>[</a:t>
            </a:r>
            <a:r>
              <a:rPr lang="ko-KR" altLang="en-US" sz="1600" b="1" dirty="0" smtClean="0">
                <a:latin typeface="굴림" charset="-127"/>
              </a:rPr>
              <a:t>개발 도구</a:t>
            </a:r>
            <a:r>
              <a:rPr lang="en-US" altLang="ko-KR" sz="1600" b="1" dirty="0" smtClean="0">
                <a:latin typeface="굴림" charset="-127"/>
              </a:rPr>
              <a:t>] </a:t>
            </a:r>
            <a:r>
              <a:rPr lang="ko-KR" altLang="en-US" sz="1600" b="1" dirty="0" smtClean="0">
                <a:latin typeface="굴림" charset="-127"/>
              </a:rPr>
              <a:t>탭의 </a:t>
            </a:r>
            <a:r>
              <a:rPr lang="en-US" altLang="ko-KR" sz="1600" b="1" dirty="0" smtClean="0">
                <a:latin typeface="굴림" charset="-127"/>
              </a:rPr>
              <a:t>[</a:t>
            </a:r>
            <a:r>
              <a:rPr lang="ko-KR" altLang="en-US" sz="1600" b="1" dirty="0" smtClean="0">
                <a:latin typeface="굴림" charset="-127"/>
              </a:rPr>
              <a:t>스타일</a:t>
            </a:r>
            <a:r>
              <a:rPr lang="en-US" altLang="ko-KR" sz="1600" b="1" dirty="0" smtClean="0">
                <a:latin typeface="굴림" charset="-127"/>
              </a:rPr>
              <a:t>] </a:t>
            </a:r>
            <a:r>
              <a:rPr lang="ko-KR" altLang="en-US" sz="1600" b="1" dirty="0" smtClean="0">
                <a:latin typeface="굴림" charset="-127"/>
              </a:rPr>
              <a:t>그룹에서 </a:t>
            </a:r>
            <a:r>
              <a:rPr lang="en-US" altLang="ko-KR" sz="1600" b="1" dirty="0" smtClean="0">
                <a:latin typeface="굴림" charset="-127"/>
              </a:rPr>
              <a:t>[</a:t>
            </a:r>
            <a:r>
              <a:rPr lang="ko-KR" altLang="en-US" sz="1600" b="1" dirty="0" smtClean="0">
                <a:latin typeface="굴림" charset="-127"/>
              </a:rPr>
              <a:t>조건부 서식</a:t>
            </a:r>
            <a:r>
              <a:rPr lang="en-US" altLang="ko-KR" sz="1600" b="1" dirty="0" smtClean="0">
                <a:latin typeface="굴림" charset="-127"/>
              </a:rPr>
              <a:t>]-[</a:t>
            </a:r>
            <a:r>
              <a:rPr lang="ko-KR" altLang="en-US" sz="1600" b="1" dirty="0" smtClean="0">
                <a:latin typeface="굴림" charset="-127"/>
              </a:rPr>
              <a:t>규칙관리</a:t>
            </a:r>
            <a:r>
              <a:rPr lang="en-US" altLang="ko-KR" sz="1600" b="1" dirty="0" smtClean="0">
                <a:latin typeface="굴림" charset="-127"/>
              </a:rPr>
              <a:t>]</a:t>
            </a:r>
            <a:r>
              <a:rPr lang="ko-KR" altLang="en-US" sz="1600" b="1" dirty="0" smtClean="0">
                <a:latin typeface="굴림" charset="-127"/>
              </a:rPr>
              <a:t>를 선택하여 조건부 서식 규칙 관리자에서 관리하여 다음과 같이 수식 </a:t>
            </a:r>
            <a:r>
              <a:rPr lang="en-US" altLang="ko-KR" sz="1600" b="1" dirty="0" smtClean="0">
                <a:latin typeface="굴림" charset="-127"/>
              </a:rPr>
              <a:t>2</a:t>
            </a:r>
            <a:r>
              <a:rPr lang="ko-KR" altLang="en-US" sz="1600" b="1" dirty="0" smtClean="0">
                <a:latin typeface="굴림" charset="-127"/>
              </a:rPr>
              <a:t>가지로 관리함</a:t>
            </a:r>
            <a:r>
              <a:rPr lang="en-US" altLang="ko-KR" sz="1600" b="1" dirty="0" smtClean="0">
                <a:latin typeface="굴림" charset="-127"/>
              </a:rPr>
              <a:t>.</a:t>
            </a:r>
          </a:p>
          <a:p>
            <a:pPr lvl="1"/>
            <a:r>
              <a:rPr lang="ko-KR" altLang="en-US" sz="1600" b="1" dirty="0" smtClean="0">
                <a:latin typeface="굴림" charset="-127"/>
              </a:rPr>
              <a:t>수식 </a:t>
            </a:r>
            <a:r>
              <a:rPr lang="en-US" altLang="ko-KR" sz="1600" b="1" dirty="0" smtClean="0">
                <a:latin typeface="굴림" charset="-127"/>
              </a:rPr>
              <a:t>1: ‘</a:t>
            </a:r>
            <a:r>
              <a:rPr lang="ko-KR" altLang="en-US" sz="1600" b="1" dirty="0" smtClean="0">
                <a:latin typeface="굴림" charset="-127"/>
              </a:rPr>
              <a:t>타율 </a:t>
            </a:r>
            <a:r>
              <a:rPr lang="en-US" altLang="ko-KR" sz="1600" b="1" dirty="0" smtClean="0">
                <a:latin typeface="굴림" charset="-127"/>
              </a:rPr>
              <a:t>0.3 </a:t>
            </a:r>
            <a:r>
              <a:rPr lang="ko-KR" altLang="en-US" sz="1600" b="1" dirty="0" smtClean="0">
                <a:latin typeface="굴림" charset="-127"/>
              </a:rPr>
              <a:t>이상’ </a:t>
            </a:r>
            <a:r>
              <a:rPr lang="en-US" altLang="ko-KR" sz="1600" b="1" dirty="0" smtClean="0">
                <a:latin typeface="굴림" charset="-127"/>
              </a:rPr>
              <a:t>--&gt; ‘=$D4&gt;=0.3’ </a:t>
            </a:r>
          </a:p>
          <a:p>
            <a:pPr lvl="1"/>
            <a:r>
              <a:rPr lang="ko-KR" altLang="en-US" sz="1600" b="1" dirty="0" smtClean="0">
                <a:latin typeface="굴림" charset="-127"/>
              </a:rPr>
              <a:t>수식 </a:t>
            </a:r>
            <a:r>
              <a:rPr lang="en-US" altLang="ko-KR" sz="1600" b="1" dirty="0" smtClean="0">
                <a:latin typeface="굴림" charset="-127"/>
              </a:rPr>
              <a:t>2 : ‘</a:t>
            </a:r>
            <a:r>
              <a:rPr lang="ko-KR" altLang="en-US" sz="1600" b="1" dirty="0" smtClean="0">
                <a:latin typeface="굴림" charset="-127"/>
              </a:rPr>
              <a:t>타율 </a:t>
            </a:r>
            <a:r>
              <a:rPr lang="en-US" altLang="ko-KR" sz="1600" b="1" dirty="0" smtClean="0">
                <a:latin typeface="굴림" charset="-127"/>
              </a:rPr>
              <a:t>0.2</a:t>
            </a:r>
            <a:r>
              <a:rPr lang="ko-KR" altLang="en-US" sz="1600" b="1" dirty="0" smtClean="0">
                <a:latin typeface="굴림" charset="-127"/>
              </a:rPr>
              <a:t>미만’ </a:t>
            </a:r>
            <a:r>
              <a:rPr lang="en-US" altLang="ko-KR" sz="1600" b="1" dirty="0" smtClean="0">
                <a:latin typeface="굴림" charset="-127"/>
              </a:rPr>
              <a:t>--&gt; ‘=$D4&lt;0.2’</a:t>
            </a:r>
          </a:p>
          <a:p>
            <a:endParaRPr lang="en-US" altLang="ko-KR" sz="1800" b="1" dirty="0" smtClean="0">
              <a:latin typeface="굴림" charset="-127"/>
            </a:endParaRPr>
          </a:p>
          <a:p>
            <a:endParaRPr lang="ko-KR" altLang="en-US" sz="1800" b="1" dirty="0" smtClean="0">
              <a:latin typeface="굴림" charset="-127"/>
            </a:endParaRPr>
          </a:p>
          <a:p>
            <a:endParaRPr lang="ko-KR" altLang="en-US" sz="1800" b="1" dirty="0" smtClean="0">
              <a:latin typeface="굴림" charset="-127"/>
            </a:endParaRPr>
          </a:p>
        </p:txBody>
      </p:sp>
      <p:sp>
        <p:nvSpPr>
          <p:cNvPr id="94212" name="직사각형 4"/>
          <p:cNvSpPr>
            <a:spLocks noChangeArrowheads="1"/>
          </p:cNvSpPr>
          <p:nvPr/>
        </p:nvSpPr>
        <p:spPr bwMode="auto">
          <a:xfrm>
            <a:off x="457200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4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4223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6.4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3: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조건부 서식 설정하기</a:t>
            </a:r>
            <a:endParaRPr kumimoji="0" lang="ko-KR" altLang="en-US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pic>
        <p:nvPicPr>
          <p:cNvPr id="7" name="_x125747848" descr="EMB00000e34417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100" y="3868755"/>
            <a:ext cx="3832036" cy="1714512"/>
          </a:xfrm>
          <a:prstGeom prst="rect">
            <a:avLst/>
          </a:prstGeom>
          <a:noFill/>
        </p:spPr>
      </p:pic>
      <p:pic>
        <p:nvPicPr>
          <p:cNvPr id="10" name="_x125743752" descr="EMB00000e344172"/>
          <p:cNvPicPr>
            <a:picLocks noChangeAspect="1" noChangeArrowheads="1"/>
          </p:cNvPicPr>
          <p:nvPr/>
        </p:nvPicPr>
        <p:blipFill>
          <a:blip r:embed="rId3"/>
          <a:srcRect r="25543" b="46341"/>
          <a:stretch>
            <a:fillRect/>
          </a:stretch>
        </p:blipFill>
        <p:spPr bwMode="auto">
          <a:xfrm>
            <a:off x="4648002" y="3868755"/>
            <a:ext cx="4071966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endParaRPr lang="ko-KR" altLang="en-US" sz="1800" b="1" dirty="0" smtClean="0">
              <a:latin typeface="굴림" charset="-127"/>
            </a:endParaRPr>
          </a:p>
        </p:txBody>
      </p:sp>
      <p:sp>
        <p:nvSpPr>
          <p:cNvPr id="95247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6.4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3: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조건부 서식 설정하기</a:t>
            </a:r>
            <a:endParaRPr kumimoji="0" lang="ko-KR" altLang="en-US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pic>
        <p:nvPicPr>
          <p:cNvPr id="9" name="_x126184648" descr="EMB00000e34417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4194" y="1530324"/>
            <a:ext cx="8434286" cy="4517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Bookman Old Style" pitchFamily="18" charset="0"/>
              </a:rPr>
              <a:t>※ </a:t>
            </a:r>
            <a:r>
              <a:rPr lang="ko-KR" altLang="en-US" dirty="0" smtClean="0">
                <a:latin typeface="Bookman Old Style" pitchFamily="18" charset="0"/>
              </a:rPr>
              <a:t>학점계산기 프로그램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학점계산기를 작성해 봄으로써</a:t>
            </a:r>
            <a:r>
              <a:rPr lang="en-US" altLang="ko-KR" dirty="0" smtClean="0"/>
              <a:t> </a:t>
            </a:r>
            <a:r>
              <a:rPr lang="ko-KR" altLang="en-US" dirty="0" smtClean="0"/>
              <a:t>자신의 학점을 계산 할 수 있고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또한 엑셀을 이용하여 작성하므로 엑셀에 대한 기본적인 기능 및 고급기능을 사용 할 수 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학점계산기 프로그램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학점계산기 프로그램은 개인의 성적을 입력 받아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학점을 자동으로 계산할 수 있는 프로그램이다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기본적인 입력사항으로</a:t>
            </a:r>
            <a:r>
              <a:rPr lang="en-US" altLang="ko-KR" dirty="0" smtClean="0"/>
              <a:t> </a:t>
            </a:r>
            <a:r>
              <a:rPr lang="ko-KR" altLang="en-US" dirty="0" smtClean="0">
                <a:solidFill>
                  <a:srgbClr val="FF0000"/>
                </a:solidFill>
              </a:rPr>
              <a:t>과목명</a:t>
            </a:r>
            <a:r>
              <a:rPr lang="en-US" altLang="ko-KR" dirty="0" smtClean="0">
                <a:solidFill>
                  <a:srgbClr val="FF0000"/>
                </a:solidFill>
              </a:rPr>
              <a:t>, </a:t>
            </a:r>
            <a:r>
              <a:rPr lang="ko-KR" altLang="en-US" dirty="0" err="1" smtClean="0">
                <a:solidFill>
                  <a:srgbClr val="FF0000"/>
                </a:solidFill>
              </a:rPr>
              <a:t>과목별시수</a:t>
            </a:r>
            <a:r>
              <a:rPr lang="en-US" altLang="ko-KR" dirty="0" smtClean="0">
                <a:solidFill>
                  <a:srgbClr val="FF0000"/>
                </a:solidFill>
              </a:rPr>
              <a:t>, </a:t>
            </a:r>
            <a:r>
              <a:rPr lang="ko-KR" altLang="en-US" dirty="0" smtClean="0">
                <a:solidFill>
                  <a:srgbClr val="FF0000"/>
                </a:solidFill>
              </a:rPr>
              <a:t>평점</a:t>
            </a:r>
            <a:r>
              <a:rPr lang="en-US" altLang="ko-KR" dirty="0" smtClean="0">
                <a:solidFill>
                  <a:srgbClr val="FF0000"/>
                </a:solidFill>
              </a:rPr>
              <a:t>, </a:t>
            </a:r>
            <a:r>
              <a:rPr lang="ko-KR" altLang="en-US" dirty="0" smtClean="0">
                <a:solidFill>
                  <a:srgbClr val="FF0000"/>
                </a:solidFill>
              </a:rPr>
              <a:t>전체 신청학점</a:t>
            </a:r>
            <a:r>
              <a:rPr lang="ko-KR" altLang="en-US" dirty="0" smtClean="0"/>
              <a:t>을 입력하고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추가적인 사항을 입력한다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엑셀의 기본적은 연산</a:t>
            </a:r>
            <a:r>
              <a:rPr lang="en-US" altLang="ko-KR" dirty="0" smtClean="0"/>
              <a:t>(+, -, *, /)</a:t>
            </a:r>
            <a:r>
              <a:rPr lang="ko-KR" altLang="en-US" dirty="0" smtClean="0"/>
              <a:t>이외에 몇 가지 함수를 추가 할 수 있다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최종적인 결과는 이번 학기의 평점을 표시 한다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43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6.3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부분합과 피벗 테이블</a:t>
            </a:r>
            <a:endParaRPr kumimoji="0" lang="ko-KR" altLang="en-US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69644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윤곽 기호 사용하기</a:t>
            </a:r>
            <a:endParaRPr kumimoji="0" lang="en-US" altLang="ko-KR" b="1" dirty="0" smtClean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부분합을 작성한 후 워크시트의 왼쪽에 부분합 데이터 목록을 보면 자동으로 윤곽 기호가 표시됨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부분합 데이터 목록의 하위 수준을 숨기거나 표시함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 </a:t>
            </a:r>
          </a:p>
          <a:p>
            <a:pPr marL="1004888" lvl="2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1 :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전체 결과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총계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)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만 표시</a:t>
            </a:r>
          </a:p>
          <a:p>
            <a:pPr marL="1004888" lvl="2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2 :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그룹화한 부문별 소계만 표시</a:t>
            </a:r>
          </a:p>
          <a:p>
            <a:pPr marL="1004888" lvl="2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3 :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전체 데이터 표시</a:t>
            </a:r>
            <a:endParaRPr kumimoji="0" lang="en-US" altLang="ko-KR" b="1" dirty="0" smtClean="0">
              <a:latin typeface="굴림" charset="-127"/>
            </a:endParaRPr>
          </a:p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윤곽 기호를 사용하여 부분합의 전체 결과와 소계만 표시하기</a:t>
            </a:r>
            <a:endParaRPr kumimoji="0" lang="en-US" altLang="ko-KR" b="1" dirty="0" smtClean="0">
              <a:latin typeface="굴림" charset="-127"/>
            </a:endParaRPr>
          </a:p>
        </p:txBody>
      </p:sp>
      <p:pic>
        <p:nvPicPr>
          <p:cNvPr id="7" name="_x125747848" descr="EMB00000e3441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5780" y="2491911"/>
            <a:ext cx="651428" cy="214314"/>
          </a:xfrm>
          <a:prstGeom prst="rect">
            <a:avLst/>
          </a:prstGeom>
          <a:noFill/>
        </p:spPr>
      </p:pic>
      <p:pic>
        <p:nvPicPr>
          <p:cNvPr id="8" name="_x125747688" descr="EMB00000e34413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9518" y="4135462"/>
            <a:ext cx="4103484" cy="2214578"/>
          </a:xfrm>
          <a:prstGeom prst="rect">
            <a:avLst/>
          </a:prstGeom>
          <a:noFill/>
        </p:spPr>
      </p:pic>
      <p:pic>
        <p:nvPicPr>
          <p:cNvPr id="9" name="_x125748088" descr="EMB00000e34413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24360" y="4135462"/>
            <a:ext cx="4105842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6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6.3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부분합과 피벗 테이블</a:t>
            </a:r>
            <a:endParaRPr kumimoji="0" lang="ko-KR" altLang="en-US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70667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부분합 제거하기</a:t>
            </a:r>
            <a:endParaRPr kumimoji="0" lang="en-US" altLang="ko-KR" b="1" dirty="0" smtClean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부분합이 표시된 데이터 목록 범위 지정하기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데이터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윤곽선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그룹에서 부분합 명령을 선택한 후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부분합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대화상자에서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&lt;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모두 제거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&gt;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클릭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</a:t>
            </a:r>
            <a:endParaRPr kumimoji="0" lang="en-US" altLang="ko-KR" sz="1200" b="1" dirty="0">
              <a:solidFill>
                <a:schemeClr val="tx2"/>
              </a:solidFill>
              <a:latin typeface="굴림" charset="-127"/>
            </a:endParaRPr>
          </a:p>
        </p:txBody>
      </p:sp>
      <p:pic>
        <p:nvPicPr>
          <p:cNvPr id="5" name="그림 4" descr="ch06-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566" y="2662227"/>
            <a:ext cx="6690117" cy="36102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1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6.3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부분합과 피벗 테이블</a:t>
            </a:r>
            <a:endParaRPr kumimoji="0" lang="ko-KR" altLang="en-US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71692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부분합이나 그룹으로 지정한 데이터는 하위 수준 숨기기를 선택해서 셀 그룹을 축소한 경우 화면에 보이는 데이터를 복사하여 붙여 넣으면 숨겨진 데이터도 함께 붙여짐</a:t>
            </a:r>
            <a:endParaRPr kumimoji="0" lang="en-US" altLang="ko-KR" b="1" dirty="0" smtClean="0">
              <a:latin typeface="굴림" charset="-127"/>
            </a:endParaRPr>
          </a:p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화면에 보이는 데이터만 범위로 지정하기</a:t>
            </a:r>
            <a:endParaRPr kumimoji="0" lang="en-US" altLang="ko-KR" b="1" dirty="0" smtClean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홈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편집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그룹에서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찾기 및 선택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의 확장 버튼을 눌러 이동 옵션 선택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이동 옵션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대화상자에서 ‘화면에 보이는 셀만’을 선택하고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&lt;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확인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&gt;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버튼을 누르기</a:t>
            </a:r>
            <a:endParaRPr kumimoji="0" lang="en-US" altLang="ko-KR" sz="1400" b="1" dirty="0">
              <a:solidFill>
                <a:schemeClr val="tx2"/>
              </a:solidFill>
              <a:latin typeface="굴림" charset="-127"/>
            </a:endParaRPr>
          </a:p>
        </p:txBody>
      </p:sp>
      <p:pic>
        <p:nvPicPr>
          <p:cNvPr id="6" name="_x126009608" descr="EMB00000e3441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332176"/>
            <a:ext cx="5150600" cy="1928826"/>
          </a:xfrm>
          <a:prstGeom prst="rect">
            <a:avLst/>
          </a:prstGeom>
          <a:noFill/>
        </p:spPr>
      </p:pic>
      <p:pic>
        <p:nvPicPr>
          <p:cNvPr id="7" name="_x126010008" descr="EMB00000e3441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3332176"/>
            <a:ext cx="3026117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7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6.3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부분합과 피벗 테이블</a:t>
            </a:r>
            <a:endParaRPr kumimoji="0" lang="ko-KR" altLang="en-US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72718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피벗 테이블</a:t>
            </a:r>
            <a:endParaRPr kumimoji="0" lang="en-US" altLang="ko-KR" b="1" dirty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데이터 목록의 여러 필드에 대한 그룹별 소계를 구하고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많은 양의 데이터를 한눈에 파악할 수 있도록 요약 분석해 놓은 것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피벗 테이블은 원본 데이터 목록의 행이나 열의 위치를 변경해서 다양한 형태로 표시할 수 있고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필드의 구성을 변경하거나 특정 필드를 그룹화하여 데이터를 집계할 수 있음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피벗 테이블의 데이터는 원본 데이터가 변경되어도 자동으로 바뀌지 않기 때문에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피벗 테이블 도구의 새로 고침이나 피벗 테이블 옵션을 선택해야 함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피벗 테이블을 작성하기 전에 원본 데이터에 대해서 확인할 사항</a:t>
            </a:r>
            <a:endParaRPr kumimoji="0" lang="en-US" altLang="ko-KR" sz="1600" b="1" dirty="0" smtClean="0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첫 행에는 각 열의 머리글이 있어야 한다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. 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피벗 테이블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/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피벗 차트 마법사는 이 열 머리글을 필드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데이터 그룹화에 사용하는 용어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)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의 이름으로 사용하며 이 이름을 피벗 테이블 레이아웃 영역에 끌어서 놓을 수 있다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. 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보고서에 사용되는 데이터 범위에는 빈 행이나 열이 있어서는 안 된다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. 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예를 들어 하나의 데이터 블록을 다른 데이터 블록과 구분하는 데 사용한 빈 행은 제거되어야 한다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. 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각 열은 한 종류의 데이터만 포함한다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. 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예를 들어 텍스트와 숫자 값은 각각 다른 열에 들어있어야 한다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. 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피벗 테이블 보고서에서 부분합과 총합계는 자동으로 만들어진다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. </a:t>
            </a:r>
            <a:r>
              <a:rPr kumimoji="0" lang="ko-KR" altLang="en-US" sz="1400" b="1" dirty="0" smtClean="0">
                <a:solidFill>
                  <a:schemeClr val="tx2"/>
                </a:solidFill>
                <a:latin typeface="굴림" charset="-127"/>
              </a:rPr>
              <a:t>따라서 원본 데이터에 데이터 메뉴의 부분합 명령으로 만든 자동 부분합과 총합계가 있다면 보고서를 만들기 전에 해당 명령을 사용하여 제거한다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굴림" charset="-127"/>
              </a:rPr>
              <a:t>. </a:t>
            </a:r>
            <a:endParaRPr kumimoji="0" lang="en-US" altLang="ko-KR" sz="1600" b="1" dirty="0">
              <a:solidFill>
                <a:schemeClr val="tx2"/>
              </a:solidFill>
              <a:latin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9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 smtClean="0">
                <a:solidFill>
                  <a:schemeClr val="tx2"/>
                </a:solidFill>
                <a:latin typeface="Bookman Old Style" pitchFamily="18" charset="0"/>
              </a:rPr>
              <a:t>6.3 </a:t>
            </a:r>
            <a:r>
              <a:rPr kumimoji="0" lang="ko-KR" altLang="en-US" sz="2800" dirty="0" smtClean="0">
                <a:solidFill>
                  <a:schemeClr val="tx2"/>
                </a:solidFill>
                <a:latin typeface="Bookman Old Style" pitchFamily="18" charset="0"/>
              </a:rPr>
              <a:t>부분합과 피벗 테이블</a:t>
            </a:r>
            <a:endParaRPr kumimoji="0" lang="ko-KR" altLang="en-US" sz="2800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73740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 smtClean="0">
                <a:latin typeface="굴림" charset="-127"/>
              </a:rPr>
              <a:t>피벗 테이블 만들기</a:t>
            </a:r>
            <a:endParaRPr kumimoji="0" lang="en-US" altLang="ko-KR" b="1" dirty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1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단계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: 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삽입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표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그룹에 있는 피벗 테이블을 선택하고 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피벗 테이블 만들기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대화상자에서 데이터의 범위와 테이블 보고서가 나타날 위치를 지정하기</a:t>
            </a:r>
            <a:endParaRPr kumimoji="0" lang="en-US" altLang="ko-KR" sz="1400" b="1" dirty="0">
              <a:solidFill>
                <a:schemeClr val="tx2"/>
              </a:solidFill>
              <a:latin typeface="굴림" charset="-127"/>
            </a:endParaRPr>
          </a:p>
        </p:txBody>
      </p:sp>
      <p:pic>
        <p:nvPicPr>
          <p:cNvPr id="5" name="_x125747688" descr="EMB00000e3441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7222" y="2479662"/>
            <a:ext cx="4143687" cy="3071834"/>
          </a:xfrm>
          <a:prstGeom prst="rect">
            <a:avLst/>
          </a:prstGeom>
          <a:noFill/>
        </p:spPr>
      </p:pic>
      <p:pic>
        <p:nvPicPr>
          <p:cNvPr id="6" name="_x125748088" descr="EMB00000e34413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2065" y="2479662"/>
            <a:ext cx="4102417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rigin">
  <a:themeElements>
    <a:clrScheme name="1_Origin 1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FFFFFF"/>
      </a:accent3>
      <a:accent4>
        <a:srgbClr val="000000"/>
      </a:accent4>
      <a:accent5>
        <a:srgbClr val="BCBFCE"/>
      </a:accent5>
      <a:accent6>
        <a:srgbClr val="90A6BA"/>
      </a:accent6>
      <a:hlink>
        <a:srgbClr val="B292CA"/>
      </a:hlink>
      <a:folHlink>
        <a:srgbClr val="6B5680"/>
      </a:folHlink>
    </a:clrScheme>
    <a:fontScheme name="1_Origin">
      <a:majorFont>
        <a:latin typeface="Bookman Old Style"/>
        <a:ea typeface="굴림"/>
        <a:cs typeface=""/>
      </a:majorFont>
      <a:minorFont>
        <a:latin typeface="Gill Sans MT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lnDef>
  </a:objectDefaults>
  <a:extraClrSchemeLst>
    <a:extraClrScheme>
      <a:clrScheme name="1_Origin 1">
        <a:dk1>
          <a:srgbClr val="000000"/>
        </a:dk1>
        <a:lt1>
          <a:srgbClr val="FFFFFF"/>
        </a:lt1>
        <a:dk2>
          <a:srgbClr val="464653"/>
        </a:dk2>
        <a:lt2>
          <a:srgbClr val="DDE9EC"/>
        </a:lt2>
        <a:accent1>
          <a:srgbClr val="727CA3"/>
        </a:accent1>
        <a:accent2>
          <a:srgbClr val="9FB8CD"/>
        </a:accent2>
        <a:accent3>
          <a:srgbClr val="FFFFFF"/>
        </a:accent3>
        <a:accent4>
          <a:srgbClr val="000000"/>
        </a:accent4>
        <a:accent5>
          <a:srgbClr val="BCBFCE"/>
        </a:accent5>
        <a:accent6>
          <a:srgbClr val="90A6BA"/>
        </a:accent6>
        <a:hlink>
          <a:srgbClr val="B292CA"/>
        </a:hlink>
        <a:folHlink>
          <a:srgbClr val="6B56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pre_iai</Template>
  <TotalTime>1121</TotalTime>
  <Words>2667</Words>
  <Application>Microsoft Office PowerPoint</Application>
  <PresentationFormat>화면 슬라이드 쇼(4:3)</PresentationFormat>
  <Paragraphs>256</Paragraphs>
  <Slides>42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42</vt:i4>
      </vt:variant>
    </vt:vector>
  </HeadingPairs>
  <TitlesOfParts>
    <vt:vector size="43" baseType="lpstr">
      <vt:lpstr>1_Origin</vt:lpstr>
      <vt:lpstr>정보처리일반I  엑셀 2007 활용(2) 부분합, 피벗 테이블</vt:lpstr>
      <vt:lpstr>Chapter06 엑셀 2007 활용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슬라이드 37</vt:lpstr>
      <vt:lpstr>슬라이드 38</vt:lpstr>
      <vt:lpstr>슬라이드 39</vt:lpstr>
      <vt:lpstr>슬라이드 40</vt:lpstr>
      <vt:lpstr>슬라이드 41</vt:lpstr>
      <vt:lpstr>※ 학점계산기 프로그램</vt:lpstr>
    </vt:vector>
  </TitlesOfParts>
  <Company>Dongseo Univ.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 Resolution (Fast and Robust Multiframe Super Resolution)</dc:title>
  <dc:creator>Choi Nam Seok</dc:creator>
  <cp:lastModifiedBy>choi</cp:lastModifiedBy>
  <cp:revision>143</cp:revision>
  <dcterms:created xsi:type="dcterms:W3CDTF">2009-02-27T07:09:50Z</dcterms:created>
  <dcterms:modified xsi:type="dcterms:W3CDTF">2009-05-17T16:25:51Z</dcterms:modified>
</cp:coreProperties>
</file>