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70"/>
  </p:notesMasterIdLst>
  <p:sldIdLst>
    <p:sldId id="256" r:id="rId2"/>
    <p:sldId id="515" r:id="rId3"/>
    <p:sldId id="300" r:id="rId4"/>
    <p:sldId id="516" r:id="rId5"/>
    <p:sldId id="518" r:id="rId6"/>
    <p:sldId id="519" r:id="rId7"/>
    <p:sldId id="520" r:id="rId8"/>
    <p:sldId id="521" r:id="rId9"/>
    <p:sldId id="522" r:id="rId10"/>
    <p:sldId id="523" r:id="rId11"/>
    <p:sldId id="524" r:id="rId12"/>
    <p:sldId id="525" r:id="rId13"/>
    <p:sldId id="526" r:id="rId14"/>
    <p:sldId id="527" r:id="rId15"/>
    <p:sldId id="528" r:id="rId16"/>
    <p:sldId id="529" r:id="rId17"/>
    <p:sldId id="530" r:id="rId18"/>
    <p:sldId id="531" r:id="rId19"/>
    <p:sldId id="532" r:id="rId20"/>
    <p:sldId id="533" r:id="rId21"/>
    <p:sldId id="534" r:id="rId22"/>
    <p:sldId id="535" r:id="rId23"/>
    <p:sldId id="536" r:id="rId24"/>
    <p:sldId id="537" r:id="rId25"/>
    <p:sldId id="538" r:id="rId26"/>
    <p:sldId id="539" r:id="rId27"/>
    <p:sldId id="540" r:id="rId28"/>
    <p:sldId id="541" r:id="rId29"/>
    <p:sldId id="542" r:id="rId30"/>
    <p:sldId id="543" r:id="rId31"/>
    <p:sldId id="544" r:id="rId32"/>
    <p:sldId id="545" r:id="rId33"/>
    <p:sldId id="546" r:id="rId34"/>
    <p:sldId id="547" r:id="rId35"/>
    <p:sldId id="548" r:id="rId36"/>
    <p:sldId id="549" r:id="rId37"/>
    <p:sldId id="550" r:id="rId38"/>
    <p:sldId id="551" r:id="rId39"/>
    <p:sldId id="552" r:id="rId40"/>
    <p:sldId id="553" r:id="rId41"/>
    <p:sldId id="554" r:id="rId42"/>
    <p:sldId id="555" r:id="rId43"/>
    <p:sldId id="556" r:id="rId44"/>
    <p:sldId id="557" r:id="rId45"/>
    <p:sldId id="558" r:id="rId46"/>
    <p:sldId id="559" r:id="rId47"/>
    <p:sldId id="560" r:id="rId48"/>
    <p:sldId id="561" r:id="rId49"/>
    <p:sldId id="562" r:id="rId50"/>
    <p:sldId id="563" r:id="rId51"/>
    <p:sldId id="564" r:id="rId52"/>
    <p:sldId id="565" r:id="rId53"/>
    <p:sldId id="566" r:id="rId54"/>
    <p:sldId id="567" r:id="rId55"/>
    <p:sldId id="568" r:id="rId56"/>
    <p:sldId id="569" r:id="rId57"/>
    <p:sldId id="570" r:id="rId58"/>
    <p:sldId id="571" r:id="rId59"/>
    <p:sldId id="572" r:id="rId60"/>
    <p:sldId id="573" r:id="rId61"/>
    <p:sldId id="574" r:id="rId62"/>
    <p:sldId id="575" r:id="rId63"/>
    <p:sldId id="576" r:id="rId64"/>
    <p:sldId id="577" r:id="rId65"/>
    <p:sldId id="578" r:id="rId66"/>
    <p:sldId id="579" r:id="rId67"/>
    <p:sldId id="580" r:id="rId68"/>
    <p:sldId id="581" r:id="rId69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8787" autoAdjust="0"/>
    <p:restoredTop sz="94501" autoAdjust="0"/>
  </p:normalViewPr>
  <p:slideViewPr>
    <p:cSldViewPr snapToObjects="1">
      <p:cViewPr varScale="1">
        <p:scale>
          <a:sx n="66" d="100"/>
          <a:sy n="66" d="100"/>
        </p:scale>
        <p:origin x="-930" y="-102"/>
      </p:cViewPr>
      <p:guideLst>
        <p:guide orient="horz" pos="2160"/>
        <p:guide orient="horz" pos="1548"/>
        <p:guide pos="2880"/>
        <p:guide pos="295"/>
        <p:guide pos="54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E2B8C0A-A135-4D9B-A111-3B3F26DC64C9}" type="datetimeFigureOut">
              <a:rPr lang="ko-KR" altLang="en-US"/>
              <a:pPr>
                <a:defRPr/>
              </a:pPr>
              <a:t>2009-05-25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  <a:endParaRPr lang="ko-KR" altLang="en-US" noProof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9732FD5-E986-4146-965C-2B1F5FDFED6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732FD5-E986-4146-965C-2B1F5FDFED67}" type="slidenum">
              <a:rPr lang="ko-KR" altLang="en-US" smtClean="0"/>
              <a:pPr>
                <a:defRPr/>
              </a:pPr>
              <a:t>39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904875" y="2819400"/>
            <a:ext cx="7315200" cy="210820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906463" y="5048250"/>
            <a:ext cx="7315200" cy="895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/>
          <p:nvPr/>
        </p:nvSpPr>
        <p:spPr>
          <a:xfrm>
            <a:off x="904875" y="2819400"/>
            <a:ext cx="228600" cy="21082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/>
          <p:nvPr/>
        </p:nvSpPr>
        <p:spPr>
          <a:xfrm>
            <a:off x="906463" y="5048250"/>
            <a:ext cx="228600" cy="895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187450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ko-KR" sz="900" dirty="0">
                <a:solidFill>
                  <a:schemeClr val="tx2"/>
                </a:solidFill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  2009, 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</a:rPr>
              <a:t>Choi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, 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</a:rPr>
              <a:t>Dongseo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 Univ.,  E-mail : sugi@dit.dongseo.ac.kr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187450" y="3068638"/>
            <a:ext cx="6985000" cy="1655762"/>
          </a:xfrm>
        </p:spPr>
        <p:txBody>
          <a:bodyPr anchor="t" anchorCtr="1"/>
          <a:lstStyle>
            <a:lvl1pPr>
              <a:defRPr sz="20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71650" y="5084763"/>
            <a:ext cx="6400800" cy="817562"/>
          </a:xfrm>
        </p:spPr>
        <p:txBody>
          <a:bodyPr/>
          <a:lstStyle>
            <a:lvl1pPr marL="0" indent="0" algn="r">
              <a:buFont typeface="Wingdings 3" pitchFamily="18" charset="2"/>
              <a:buNone/>
              <a:defRPr sz="1400" b="1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r>
              <a:rPr lang="ko-KR" altLang="en-US"/>
              <a:t>마스터 부제목 스타일 편집</a:t>
            </a:r>
          </a:p>
        </p:txBody>
      </p:sp>
    </p:spTree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69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69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 b="1"/>
            </a:lvl1pPr>
            <a:lvl2pPr>
              <a:defRPr sz="1600" b="1"/>
            </a:lvl2pPr>
            <a:lvl3pPr>
              <a:defRPr sz="1400" b="1"/>
            </a:lvl3pPr>
            <a:lvl4pPr>
              <a:defRPr sz="1200" b="1"/>
            </a:lvl4pPr>
            <a:lvl5pPr>
              <a:defRPr sz="1000" b="1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4103" name="Slide Number Placeholder 4"/>
          <p:cNvSpPr txBox="1">
            <a:spLocks noGrp="1"/>
          </p:cNvSpPr>
          <p:nvPr/>
        </p:nvSpPr>
        <p:spPr bwMode="auto">
          <a:xfrm>
            <a:off x="612775" y="6356350"/>
            <a:ext cx="1371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>
              <a:defRPr/>
            </a:pPr>
            <a:fld id="{5FE1D0B2-AD21-4FE0-933A-ED318E796C2D}" type="slidenum">
              <a:rPr kumimoji="0" lang="en-US" altLang="ko-KR" sz="900">
                <a:solidFill>
                  <a:schemeClr val="tx2"/>
                </a:solidFill>
                <a:latin typeface="Gill Sans MT" pitchFamily="34" charset="0"/>
              </a:rPr>
              <a:pPr latinLnBrk="0">
                <a:defRPr/>
              </a:pPr>
              <a:t>‹#›</a:t>
            </a:fld>
            <a:endParaRPr kumimoji="0" lang="en-US" altLang="ko-KR" sz="900">
              <a:solidFill>
                <a:schemeClr val="tx2"/>
              </a:solidFill>
              <a:latin typeface="Gill Sans MT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187450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ko-KR" sz="900">
                <a:solidFill>
                  <a:schemeClr val="tx2"/>
                </a:solidFill>
              </a:rPr>
              <a:t>Institute of Ambient Intelligence</a:t>
            </a:r>
            <a:r>
              <a:rPr lang="en-US" altLang="ko-KR" sz="900">
                <a:solidFill>
                  <a:schemeClr val="tx2"/>
                </a:solidFill>
                <a:latin typeface="Verdana" pitchFamily="34" charset="0"/>
              </a:rPr>
              <a:t>  2009,  Choi, Namseok,  Dongseo Univ.,  E-mail : sugi@dit.dongseo.ac.kr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100">
          <a:solidFill>
            <a:schemeClr val="tx2"/>
          </a:solidFill>
          <a:latin typeface="+mn-lt"/>
          <a:ea typeface="+mn-ea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400">
          <a:solidFill>
            <a:schemeClr val="tx1"/>
          </a:solidFill>
          <a:latin typeface="+mn-lt"/>
          <a:ea typeface="+mn-ea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  <a:ea typeface="+mn-ea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5pPr>
      <a:lvl6pPr marL="18288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6pPr>
      <a:lvl7pPr marL="22860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7pPr>
      <a:lvl8pPr marL="27432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8pPr>
      <a:lvl9pPr marL="32004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kowon.dongseo.ac.kr/~d8003150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ko-KR" altLang="en-US" sz="3600" b="1" dirty="0" smtClean="0"/>
              <a:t>정보처리일반</a:t>
            </a:r>
            <a:r>
              <a:rPr lang="en-US" altLang="ko-KR" sz="3600" dirty="0" smtClean="0"/>
              <a:t>I</a:t>
            </a:r>
            <a:br>
              <a:rPr lang="en-US" altLang="ko-KR" sz="3600" dirty="0" smtClean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sz="2400" dirty="0" smtClean="0"/>
              <a:t>파워포인트 </a:t>
            </a:r>
            <a:r>
              <a:rPr lang="en-US" altLang="ko-KR" sz="2400" dirty="0" smtClean="0"/>
              <a:t>2007 </a:t>
            </a:r>
            <a:r>
              <a:rPr lang="ko-KR" altLang="en-US" sz="2400" dirty="0" smtClean="0"/>
              <a:t>기초</a:t>
            </a: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>(</a:t>
            </a:r>
            <a:r>
              <a:rPr lang="ko-KR" altLang="en-US" sz="2400" dirty="0" smtClean="0"/>
              <a:t>텍스트 슬라이드 만들기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표와 차트 삽입</a:t>
            </a:r>
            <a:r>
              <a:rPr lang="en-US" altLang="ko-KR" sz="2400" dirty="0" smtClean="0"/>
              <a:t>)</a:t>
            </a:r>
            <a:endParaRPr lang="en-US" altLang="ko-KR" sz="360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ko-KR" sz="1200" dirty="0" smtClean="0"/>
              <a:t>2008. 05. 25</a:t>
            </a:r>
          </a:p>
          <a:p>
            <a:pPr eaLnBrk="1" hangingPunct="1"/>
            <a:r>
              <a:rPr lang="en-US" altLang="ko-KR" sz="1200" dirty="0" err="1" smtClean="0"/>
              <a:t>Namseok</a:t>
            </a:r>
            <a:r>
              <a:rPr lang="en-US" altLang="ko-KR" sz="1200" dirty="0" smtClean="0"/>
              <a:t> </a:t>
            </a:r>
            <a:r>
              <a:rPr lang="en-US" altLang="ko-KR" sz="1200" dirty="0" err="1" smtClean="0"/>
              <a:t>Choi</a:t>
            </a:r>
            <a:endParaRPr lang="en-US" altLang="ko-KR" sz="1200" dirty="0" smtClean="0"/>
          </a:p>
          <a:p>
            <a:pPr eaLnBrk="1" hangingPunct="1"/>
            <a:r>
              <a:rPr lang="en-US" altLang="ko-KR" sz="1200" dirty="0" smtClean="0">
                <a:hlinkClick r:id="rId2"/>
              </a:rPr>
              <a:t>http://kowon.dongseo.ac.kr/~d8003150</a:t>
            </a:r>
            <a:endParaRPr lang="en-US" altLang="ko-KR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7.1 </a:t>
            </a:r>
            <a:r>
              <a:rPr lang="ko-KR" altLang="en-US" dirty="0" smtClean="0"/>
              <a:t>파워포인트 개요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파워포인트 특징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① 디자인 서식 파일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파워포인트 자체 서식 파일 및 마이크로소프트 오피스 온라인 사이트</a:t>
            </a:r>
            <a:r>
              <a:rPr lang="en-US" altLang="ko-KR" dirty="0" smtClean="0"/>
              <a:t>(http://office.microsoft.com/)</a:t>
            </a:r>
            <a:r>
              <a:rPr lang="ko-KR" altLang="en-US" dirty="0" smtClean="0"/>
              <a:t>에서 추가로 다자인 서식 파일을 다운로드 받을 수 있음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② </a:t>
            </a:r>
            <a:r>
              <a:rPr lang="ko-KR" altLang="en-US" dirty="0" smtClean="0"/>
              <a:t>멀티미디어 편집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파워포인트에는 개체 삽입 기능이 있어서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그림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동영상</a:t>
            </a:r>
            <a:r>
              <a:rPr lang="en-US" altLang="ko-KR" dirty="0" smtClean="0"/>
              <a:t>, </a:t>
            </a:r>
            <a:r>
              <a:rPr lang="ko-KR" altLang="en-US" dirty="0" smtClean="0"/>
              <a:t>소리</a:t>
            </a:r>
            <a:r>
              <a:rPr lang="en-US" altLang="ko-KR" dirty="0" smtClean="0"/>
              <a:t>, </a:t>
            </a:r>
            <a:r>
              <a:rPr lang="ko-KR" altLang="en-US" dirty="0" smtClean="0"/>
              <a:t>플래시 파일 등의 멀티미디어 정보 및 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차트</a:t>
            </a:r>
            <a:r>
              <a:rPr lang="en-US" altLang="ko-KR" dirty="0" smtClean="0"/>
              <a:t>, </a:t>
            </a:r>
            <a:r>
              <a:rPr lang="ko-KR" altLang="en-US" dirty="0" smtClean="0"/>
              <a:t>다이어그램 등도 삽입할 수 있음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_x126783088" descr="EMB00000af42376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70806" y="3235341"/>
            <a:ext cx="3856082" cy="2786082"/>
          </a:xfrm>
          <a:prstGeom prst="rect">
            <a:avLst/>
          </a:prstGeom>
          <a:noFill/>
        </p:spPr>
      </p:pic>
      <p:pic>
        <p:nvPicPr>
          <p:cNvPr id="5" name="_x126796392" descr="EMB00000af42377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99896" y="3235341"/>
            <a:ext cx="3856084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7.1 </a:t>
            </a:r>
            <a:r>
              <a:rPr lang="ko-KR" altLang="en-US" dirty="0" smtClean="0"/>
              <a:t>파워포인트 개요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파워포인트 특징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③ 슬라이드 쇼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사용자 지정 애니메이션을 통하여 슬라이드 내의 개체에 대한 경로 애니메이션 효과를 쉽게 지정할 수 있으며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또한 슬라이드간의 다양한 화면 전환 효과를 지정할 수 있음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_x37935288" descr="EMB00000af42378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393141" y="2589201"/>
            <a:ext cx="4357718" cy="34861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7.2 </a:t>
            </a:r>
            <a:r>
              <a:rPr lang="ko-KR" altLang="en-US" dirty="0" smtClean="0"/>
              <a:t>파워포인트 기본 사용법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파워포인트 </a:t>
            </a:r>
            <a:r>
              <a:rPr lang="en-US" altLang="ko-KR" dirty="0" smtClean="0"/>
              <a:t>2007 </a:t>
            </a:r>
            <a:r>
              <a:rPr lang="ko-KR" altLang="en-US" dirty="0" smtClean="0"/>
              <a:t>실행</a:t>
            </a:r>
            <a:endParaRPr lang="en-US" altLang="ko-KR" dirty="0" smtClean="0"/>
          </a:p>
          <a:p>
            <a:pPr lvl="1"/>
            <a:r>
              <a:rPr lang="ko-KR" altLang="en-US" dirty="0" smtClean="0">
                <a:solidFill>
                  <a:srgbClr val="C00000"/>
                </a:solidFill>
              </a:rPr>
              <a:t>방법</a:t>
            </a:r>
            <a:r>
              <a:rPr lang="en-US" altLang="ko-KR" dirty="0" smtClean="0">
                <a:solidFill>
                  <a:srgbClr val="C00000"/>
                </a:solidFill>
              </a:rPr>
              <a:t>1</a:t>
            </a:r>
            <a:r>
              <a:rPr lang="en-US" altLang="ko-KR" dirty="0" smtClean="0"/>
              <a:t> : [</a:t>
            </a:r>
            <a:r>
              <a:rPr lang="ko-KR" altLang="en-US" dirty="0" smtClean="0"/>
              <a:t>시작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모든 프로그램</a:t>
            </a:r>
            <a:r>
              <a:rPr lang="en-US" altLang="ko-KR" dirty="0" smtClean="0"/>
              <a:t>]-[Microsoft Office] </a:t>
            </a:r>
            <a:r>
              <a:rPr lang="ko-KR" altLang="en-US" dirty="0" smtClean="0"/>
              <a:t>메뉴의 </a:t>
            </a:r>
            <a:r>
              <a:rPr lang="en-US" altLang="ko-KR" dirty="0" smtClean="0"/>
              <a:t>[Microsoft Office PowerPoint 2007] </a:t>
            </a:r>
            <a:r>
              <a:rPr lang="ko-KR" altLang="en-US" dirty="0" smtClean="0"/>
              <a:t>클릭</a:t>
            </a:r>
          </a:p>
          <a:p>
            <a:pPr lvl="1"/>
            <a:r>
              <a:rPr lang="ko-KR" altLang="en-US" dirty="0" smtClean="0">
                <a:solidFill>
                  <a:srgbClr val="C00000"/>
                </a:solidFill>
              </a:rPr>
              <a:t>방법</a:t>
            </a:r>
            <a:r>
              <a:rPr lang="en-US" altLang="ko-KR" dirty="0" smtClean="0">
                <a:solidFill>
                  <a:srgbClr val="C00000"/>
                </a:solidFill>
              </a:rPr>
              <a:t>2</a:t>
            </a:r>
            <a:r>
              <a:rPr lang="en-US" altLang="ko-KR" dirty="0" smtClean="0"/>
              <a:t> : </a:t>
            </a:r>
            <a:r>
              <a:rPr lang="ko-KR" altLang="en-US" dirty="0" smtClean="0"/>
              <a:t>바탕 화면의 ‘</a:t>
            </a:r>
            <a:r>
              <a:rPr lang="en-US" altLang="ko-KR" dirty="0" smtClean="0"/>
              <a:t>Microsoft Office PowerPoint 2007’ </a:t>
            </a:r>
            <a:r>
              <a:rPr lang="ko-KR" altLang="en-US" dirty="0" smtClean="0"/>
              <a:t>아이콘 더블클릭</a:t>
            </a:r>
          </a:p>
          <a:p>
            <a:pPr lvl="1"/>
            <a:r>
              <a:rPr lang="ko-KR" altLang="en-US" dirty="0" smtClean="0">
                <a:solidFill>
                  <a:srgbClr val="C00000"/>
                </a:solidFill>
              </a:rPr>
              <a:t>방법</a:t>
            </a:r>
            <a:r>
              <a:rPr lang="en-US" altLang="ko-KR" dirty="0" smtClean="0">
                <a:solidFill>
                  <a:srgbClr val="C00000"/>
                </a:solidFill>
              </a:rPr>
              <a:t>3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확장자가 *</a:t>
            </a:r>
            <a:r>
              <a:rPr lang="en-US" altLang="ko-KR" dirty="0" smtClean="0"/>
              <a:t>.</a:t>
            </a:r>
            <a:r>
              <a:rPr lang="en-US" altLang="ko-KR" dirty="0" err="1" smtClean="0"/>
              <a:t>pptx</a:t>
            </a:r>
            <a:r>
              <a:rPr lang="ko-KR" altLang="en-US" dirty="0" smtClean="0"/>
              <a:t>인 파워포인트 파일 더블클릭</a:t>
            </a:r>
          </a:p>
          <a:p>
            <a:endParaRPr lang="ko-KR" altLang="en-US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761" y="2941453"/>
            <a:ext cx="6910477" cy="3299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7.2 </a:t>
            </a:r>
            <a:r>
              <a:rPr lang="ko-KR" altLang="en-US" dirty="0" smtClean="0"/>
              <a:t>파워포인트 기본 사용법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파워포인트 </a:t>
            </a:r>
            <a:r>
              <a:rPr lang="en-US" altLang="ko-KR" dirty="0" smtClean="0"/>
              <a:t>2007 </a:t>
            </a:r>
            <a:r>
              <a:rPr lang="ko-KR" altLang="en-US" dirty="0" smtClean="0"/>
              <a:t>종료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파워포인트 </a:t>
            </a:r>
            <a:r>
              <a:rPr lang="en-US" altLang="ko-KR" dirty="0" smtClean="0"/>
              <a:t>2007 </a:t>
            </a:r>
            <a:r>
              <a:rPr lang="ko-KR" altLang="en-US" dirty="0" smtClean="0"/>
              <a:t>종료하기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오피스 버튼 클릭 후 </a:t>
            </a:r>
            <a:r>
              <a:rPr lang="en-US" altLang="ko-KR" dirty="0" smtClean="0"/>
              <a:t>&lt;</a:t>
            </a:r>
            <a:r>
              <a:rPr lang="en-US" altLang="ko-KR" dirty="0" err="1" smtClean="0"/>
              <a:t>Powerpoint</a:t>
            </a:r>
            <a:r>
              <a:rPr lang="en-US" altLang="ko-KR" dirty="0" smtClean="0"/>
              <a:t> </a:t>
            </a:r>
            <a:r>
              <a:rPr lang="ko-KR" altLang="en-US" dirty="0" smtClean="0"/>
              <a:t>끝내기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클릭</a:t>
            </a:r>
          </a:p>
          <a:p>
            <a:pPr lvl="1"/>
            <a:r>
              <a:rPr lang="ko-KR" altLang="en-US" dirty="0" smtClean="0"/>
              <a:t>파워포인트 </a:t>
            </a:r>
            <a:r>
              <a:rPr lang="en-US" altLang="ko-KR" dirty="0" smtClean="0"/>
              <a:t>2007 </a:t>
            </a:r>
            <a:r>
              <a:rPr lang="ko-KR" altLang="en-US" dirty="0" smtClean="0"/>
              <a:t>문서 닫기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오피스 버튼 클릭 후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닫기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클릭</a:t>
            </a:r>
          </a:p>
          <a:p>
            <a:pPr lvl="1"/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3232" y="2584459"/>
            <a:ext cx="8232456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7.2 </a:t>
            </a:r>
            <a:r>
              <a:rPr lang="ko-KR" altLang="en-US" dirty="0" smtClean="0"/>
              <a:t>파워포인트 기본 사용법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2007 Microsoft Office system</a:t>
            </a:r>
            <a:r>
              <a:rPr lang="ko-KR" altLang="en-US" dirty="0" smtClean="0"/>
              <a:t>의 새 파일 형식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Microsoft Office </a:t>
            </a:r>
            <a:r>
              <a:rPr lang="ko-KR" altLang="en-US" dirty="0" smtClean="0"/>
              <a:t>개방형 </a:t>
            </a:r>
            <a:r>
              <a:rPr lang="en-US" altLang="ko-KR" dirty="0" smtClean="0"/>
              <a:t>XML </a:t>
            </a:r>
            <a:r>
              <a:rPr lang="ko-KR" altLang="en-US" dirty="0" smtClean="0"/>
              <a:t>형식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워드 </a:t>
            </a:r>
            <a:r>
              <a:rPr lang="en-US" altLang="ko-KR" dirty="0" smtClean="0"/>
              <a:t>2007, </a:t>
            </a:r>
            <a:r>
              <a:rPr lang="ko-KR" altLang="en-US" dirty="0" smtClean="0"/>
              <a:t>엑셀 </a:t>
            </a:r>
            <a:r>
              <a:rPr lang="en-US" altLang="ko-KR" dirty="0" smtClean="0"/>
              <a:t>2007 </a:t>
            </a:r>
            <a:r>
              <a:rPr lang="ko-KR" altLang="en-US" dirty="0" smtClean="0"/>
              <a:t>및 파워포인트 </a:t>
            </a:r>
            <a:r>
              <a:rPr lang="en-US" altLang="ko-KR" dirty="0" smtClean="0"/>
              <a:t>2007</a:t>
            </a:r>
            <a:r>
              <a:rPr lang="ko-KR" altLang="en-US" dirty="0" smtClean="0"/>
              <a:t>에 적용됨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기본적으로 </a:t>
            </a:r>
            <a:r>
              <a:rPr lang="en-US" altLang="ko-KR" dirty="0" smtClean="0"/>
              <a:t>2007 Office </a:t>
            </a:r>
            <a:r>
              <a:rPr lang="ko-KR" altLang="en-US" dirty="0" smtClean="0"/>
              <a:t>버전에서 만드는 문서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워크시트 및 프레젠테이션은 이전에 사용했던 익숙한 파일 확장명에 </a:t>
            </a:r>
            <a:r>
              <a:rPr lang="en-US" altLang="ko-KR" dirty="0" smtClean="0"/>
              <a:t>‘x’</a:t>
            </a:r>
            <a:r>
              <a:rPr lang="ko-KR" altLang="en-US" dirty="0" smtClean="0"/>
              <a:t>또는 </a:t>
            </a:r>
            <a:r>
              <a:rPr lang="en-US" altLang="ko-KR" dirty="0" smtClean="0"/>
              <a:t>‘m’</a:t>
            </a:r>
            <a:r>
              <a:rPr lang="ko-KR" altLang="en-US" dirty="0" smtClean="0"/>
              <a:t>이 추가된 새 확장명을 사용하는 </a:t>
            </a:r>
            <a:r>
              <a:rPr lang="en-US" altLang="ko-KR" dirty="0" smtClean="0"/>
              <a:t>XML </a:t>
            </a:r>
            <a:r>
              <a:rPr lang="ko-KR" altLang="en-US" dirty="0" smtClean="0"/>
              <a:t>형식으로 저장됨</a:t>
            </a:r>
            <a:endParaRPr lang="en-US" altLang="ko-KR" dirty="0" smtClean="0"/>
          </a:p>
          <a:p>
            <a:pPr lvl="2"/>
            <a:r>
              <a:rPr lang="en-US" altLang="ko-KR" dirty="0" smtClean="0"/>
              <a:t>‘x’</a:t>
            </a:r>
            <a:r>
              <a:rPr lang="ko-KR" altLang="en-US" dirty="0" smtClean="0"/>
              <a:t>는 매크로가 포함되지 않은 </a:t>
            </a:r>
            <a:r>
              <a:rPr lang="en-US" altLang="ko-KR" dirty="0" smtClean="0"/>
              <a:t>XML </a:t>
            </a:r>
            <a:r>
              <a:rPr lang="ko-KR" altLang="en-US" dirty="0" smtClean="0"/>
              <a:t>파일</a:t>
            </a:r>
            <a:endParaRPr lang="en-US" altLang="ko-KR" dirty="0" smtClean="0"/>
          </a:p>
          <a:p>
            <a:pPr lvl="2"/>
            <a:r>
              <a:rPr lang="en-US" altLang="ko-KR" dirty="0" smtClean="0"/>
              <a:t>‘m’</a:t>
            </a:r>
            <a:r>
              <a:rPr lang="ko-KR" altLang="en-US" dirty="0" smtClean="0"/>
              <a:t>은 매크로가 포함된 </a:t>
            </a:r>
            <a:r>
              <a:rPr lang="en-US" altLang="ko-KR" dirty="0" smtClean="0"/>
              <a:t>XML </a:t>
            </a:r>
            <a:r>
              <a:rPr lang="ko-KR" altLang="en-US" dirty="0" smtClean="0"/>
              <a:t>파일</a:t>
            </a:r>
            <a:endParaRPr lang="en-US" altLang="ko-KR" dirty="0" smtClean="0"/>
          </a:p>
          <a:p>
            <a:r>
              <a:rPr lang="ko-KR" altLang="en-US" dirty="0" smtClean="0"/>
              <a:t>파워포인트 </a:t>
            </a:r>
            <a:r>
              <a:rPr lang="en-US" altLang="ko-KR" dirty="0" smtClean="0"/>
              <a:t>2007</a:t>
            </a:r>
            <a:r>
              <a:rPr lang="ko-KR" altLang="en-US" dirty="0" smtClean="0"/>
              <a:t>의 기본 파일 확장명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0333" y="4030501"/>
            <a:ext cx="7083334" cy="22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7.2 </a:t>
            </a:r>
            <a:r>
              <a:rPr lang="ko-KR" altLang="en-US" dirty="0" smtClean="0"/>
              <a:t>파워포인트 기본 사용법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파워포인트 화면 구성</a:t>
            </a:r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9" y="1597296"/>
            <a:ext cx="6357982" cy="4702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786578" y="1168667"/>
            <a:ext cx="2214578" cy="54938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smtClean="0">
                <a:solidFill>
                  <a:srgbClr val="FF0000"/>
                </a:solidFill>
                <a:latin typeface="MS Mincho"/>
              </a:rPr>
              <a:t>➊</a:t>
            </a:r>
            <a:r>
              <a:rPr lang="ko-KR" altLang="en-US" sz="1500" smtClean="0"/>
              <a:t> </a:t>
            </a:r>
            <a:r>
              <a:rPr lang="ko-KR" altLang="en-US" sz="1500" dirty="0" smtClean="0"/>
              <a:t>오피스 버튼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600" smtClean="0">
                <a:solidFill>
                  <a:srgbClr val="FF0000"/>
                </a:solidFill>
                <a:latin typeface="MS Mincho"/>
              </a:rPr>
              <a:t>➋</a:t>
            </a:r>
            <a:r>
              <a:rPr lang="en-US" altLang="ko-KR" sz="1500" smtClean="0"/>
              <a:t> </a:t>
            </a:r>
            <a:r>
              <a:rPr lang="ko-KR" altLang="en-US" sz="1500" dirty="0" smtClean="0"/>
              <a:t>빠른 실행 도구모음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600" smtClean="0">
                <a:solidFill>
                  <a:srgbClr val="FF0000"/>
                </a:solidFill>
                <a:latin typeface="MS Mincho"/>
              </a:rPr>
              <a:t>➌</a:t>
            </a:r>
            <a:r>
              <a:rPr lang="en-US" altLang="ko-KR" sz="1500" smtClean="0"/>
              <a:t> </a:t>
            </a:r>
            <a:r>
              <a:rPr lang="ko-KR" altLang="en-US" sz="1500" dirty="0" smtClean="0"/>
              <a:t>빠른 실행 도구모음   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en-US" altLang="ko-KR" sz="1500" dirty="0" smtClean="0"/>
              <a:t>    </a:t>
            </a:r>
            <a:r>
              <a:rPr lang="ko-KR" altLang="en-US" sz="1500" dirty="0" smtClean="0"/>
              <a:t>사용자 정의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600" smtClean="0">
                <a:solidFill>
                  <a:srgbClr val="FF0000"/>
                </a:solidFill>
                <a:latin typeface="MS Mincho"/>
              </a:rPr>
              <a:t>➍</a:t>
            </a:r>
            <a:r>
              <a:rPr lang="en-US" altLang="ko-KR" sz="1500" smtClean="0"/>
              <a:t> </a:t>
            </a:r>
            <a:r>
              <a:rPr lang="ko-KR" altLang="en-US" sz="1500" dirty="0" smtClean="0"/>
              <a:t>리본메뉴</a:t>
            </a:r>
            <a:r>
              <a:rPr lang="en-US" altLang="ko-KR" sz="1500" dirty="0" smtClean="0"/>
              <a:t>-</a:t>
            </a:r>
            <a:r>
              <a:rPr lang="ko-KR" altLang="en-US" sz="1500" dirty="0" smtClean="0"/>
              <a:t>기본 탭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600" smtClean="0">
                <a:solidFill>
                  <a:srgbClr val="FF0000"/>
                </a:solidFill>
                <a:latin typeface="MS Mincho"/>
              </a:rPr>
              <a:t>➎</a:t>
            </a:r>
            <a:r>
              <a:rPr lang="en-US" altLang="ko-KR" sz="1500" smtClean="0"/>
              <a:t> </a:t>
            </a:r>
            <a:r>
              <a:rPr lang="ko-KR" altLang="en-US" sz="1500" dirty="0" smtClean="0"/>
              <a:t>리본메뉴</a:t>
            </a:r>
            <a:r>
              <a:rPr lang="en-US" altLang="ko-KR" sz="1500" dirty="0" smtClean="0"/>
              <a:t>-</a:t>
            </a:r>
            <a:r>
              <a:rPr lang="ko-KR" altLang="en-US" sz="1500" dirty="0" smtClean="0"/>
              <a:t>정황 탭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600" smtClean="0">
                <a:solidFill>
                  <a:srgbClr val="FF0000"/>
                </a:solidFill>
                <a:latin typeface="MS Mincho"/>
              </a:rPr>
              <a:t>➏</a:t>
            </a:r>
            <a:r>
              <a:rPr lang="en-US" altLang="ko-KR" sz="1500" smtClean="0"/>
              <a:t> </a:t>
            </a:r>
            <a:r>
              <a:rPr lang="ko-KR" altLang="en-US" sz="1500" dirty="0" smtClean="0"/>
              <a:t>명령 그룹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600" smtClean="0">
                <a:solidFill>
                  <a:srgbClr val="FF0000"/>
                </a:solidFill>
                <a:latin typeface="MS Mincho"/>
              </a:rPr>
              <a:t>➐</a:t>
            </a:r>
            <a:r>
              <a:rPr lang="ko-KR" altLang="en-US" sz="1500" smtClean="0"/>
              <a:t> </a:t>
            </a:r>
            <a:r>
              <a:rPr lang="ko-KR" altLang="en-US" sz="1500" dirty="0" smtClean="0"/>
              <a:t>슬라이드 및 개요 탭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600" smtClean="0">
                <a:solidFill>
                  <a:srgbClr val="FF0000"/>
                </a:solidFill>
                <a:latin typeface="MS Mincho"/>
              </a:rPr>
              <a:t>➑</a:t>
            </a:r>
            <a:r>
              <a:rPr lang="en-US" altLang="ko-KR" sz="1500" smtClean="0"/>
              <a:t> </a:t>
            </a:r>
            <a:r>
              <a:rPr lang="ko-KR" altLang="en-US" sz="1500" dirty="0" smtClean="0"/>
              <a:t>슬라이드 창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600" smtClean="0">
                <a:solidFill>
                  <a:srgbClr val="FF0000"/>
                </a:solidFill>
                <a:latin typeface="MS Mincho"/>
              </a:rPr>
              <a:t>➒</a:t>
            </a:r>
            <a:r>
              <a:rPr lang="en-US" altLang="ko-KR" sz="1500" smtClean="0"/>
              <a:t> </a:t>
            </a:r>
            <a:r>
              <a:rPr lang="ko-KR" altLang="en-US" sz="1500" dirty="0" smtClean="0"/>
              <a:t>상태표시줄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600" smtClean="0">
                <a:solidFill>
                  <a:srgbClr val="FF0000"/>
                </a:solidFill>
                <a:latin typeface="MS Mincho"/>
              </a:rPr>
              <a:t>➓</a:t>
            </a:r>
            <a:r>
              <a:rPr lang="en-US" altLang="ko-KR" sz="1500" smtClean="0"/>
              <a:t> </a:t>
            </a:r>
            <a:r>
              <a:rPr lang="ko-KR" altLang="en-US" sz="1500" dirty="0" smtClean="0"/>
              <a:t>슬라이드 노트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500" dirty="0" smtClean="0"/>
              <a:t>⑪</a:t>
            </a:r>
            <a:r>
              <a:rPr lang="en-US" altLang="ko-KR" sz="1500" dirty="0" smtClean="0"/>
              <a:t> </a:t>
            </a:r>
            <a:r>
              <a:rPr lang="ko-KR" altLang="en-US" sz="1500" dirty="0" smtClean="0"/>
              <a:t>화면보기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500" dirty="0" smtClean="0"/>
              <a:t>⑫</a:t>
            </a:r>
            <a:r>
              <a:rPr lang="en-US" altLang="ko-KR" sz="1500" dirty="0" smtClean="0"/>
              <a:t> </a:t>
            </a:r>
            <a:r>
              <a:rPr lang="ko-KR" altLang="en-US" sz="1500" dirty="0" smtClean="0"/>
              <a:t>슬라이드 확대</a:t>
            </a:r>
            <a:r>
              <a:rPr lang="en-US" altLang="ko-KR" sz="1500" dirty="0" smtClean="0"/>
              <a:t>/</a:t>
            </a:r>
            <a:r>
              <a:rPr lang="ko-KR" altLang="en-US" sz="1500" dirty="0" smtClean="0"/>
              <a:t>축소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500" dirty="0" smtClean="0"/>
              <a:t>⑬</a:t>
            </a:r>
            <a:r>
              <a:rPr lang="en-US" altLang="ko-KR" sz="1500" dirty="0" smtClean="0"/>
              <a:t> </a:t>
            </a:r>
            <a:r>
              <a:rPr lang="ko-KR" altLang="en-US" sz="1500" dirty="0" smtClean="0"/>
              <a:t>창 크기 맞춤도구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500" dirty="0" smtClean="0"/>
              <a:t>⑭ 이전</a:t>
            </a:r>
            <a:r>
              <a:rPr lang="en-US" altLang="ko-KR" sz="1500" dirty="0" smtClean="0"/>
              <a:t>/</a:t>
            </a:r>
            <a:r>
              <a:rPr lang="ko-KR" altLang="en-US" sz="1500" dirty="0" smtClean="0"/>
              <a:t>다음 슬라이드</a:t>
            </a:r>
            <a:endParaRPr lang="en-US" altLang="ko-KR" sz="1500" dirty="0" smtClean="0"/>
          </a:p>
        </p:txBody>
      </p:sp>
      <p:pic>
        <p:nvPicPr>
          <p:cNvPr id="6" name="_x127026264" descr="EMB00000c4840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6383641"/>
            <a:ext cx="785818" cy="295016"/>
          </a:xfrm>
          <a:prstGeom prst="rect">
            <a:avLst/>
          </a:prstGeom>
          <a:noFill/>
        </p:spPr>
      </p:pic>
      <p:grpSp>
        <p:nvGrpSpPr>
          <p:cNvPr id="7" name="그룹 6"/>
          <p:cNvGrpSpPr/>
          <p:nvPr/>
        </p:nvGrpSpPr>
        <p:grpSpPr>
          <a:xfrm>
            <a:off x="6758003" y="5259683"/>
            <a:ext cx="428628" cy="285752"/>
            <a:chOff x="6967554" y="4938723"/>
            <a:chExt cx="428628" cy="285752"/>
          </a:xfrm>
        </p:grpSpPr>
        <p:sp>
          <p:nvSpPr>
            <p:cNvPr id="8" name="타원 7"/>
            <p:cNvSpPr/>
            <p:nvPr/>
          </p:nvSpPr>
          <p:spPr>
            <a:xfrm>
              <a:off x="7096143" y="5000636"/>
              <a:ext cx="180000" cy="180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6967554" y="4938723"/>
              <a:ext cx="428628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smtClean="0">
                  <a:latin typeface="HY견고딕" pitchFamily="18" charset="-127"/>
                  <a:ea typeface="HY견고딕" pitchFamily="18" charset="-127"/>
                </a:rPr>
                <a:t>11</a:t>
              </a:r>
              <a:endParaRPr lang="ko-KR" altLang="en-US" sz="1000"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6753240" y="5597823"/>
            <a:ext cx="428628" cy="285752"/>
            <a:chOff x="6967554" y="4938723"/>
            <a:chExt cx="428628" cy="285752"/>
          </a:xfrm>
        </p:grpSpPr>
        <p:sp>
          <p:nvSpPr>
            <p:cNvPr id="11" name="타원 10"/>
            <p:cNvSpPr/>
            <p:nvPr/>
          </p:nvSpPr>
          <p:spPr>
            <a:xfrm>
              <a:off x="7096143" y="5000636"/>
              <a:ext cx="180000" cy="180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6967554" y="4938723"/>
              <a:ext cx="428628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smtClean="0">
                  <a:latin typeface="HY견고딕" pitchFamily="18" charset="-127"/>
                  <a:ea typeface="HY견고딕" pitchFamily="18" charset="-127"/>
                </a:rPr>
                <a:t>12</a:t>
              </a:r>
              <a:endParaRPr lang="ko-KR" altLang="en-US" sz="1000"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6758003" y="5945488"/>
            <a:ext cx="428628" cy="285752"/>
            <a:chOff x="6967554" y="4938723"/>
            <a:chExt cx="428628" cy="285752"/>
          </a:xfrm>
        </p:grpSpPr>
        <p:sp>
          <p:nvSpPr>
            <p:cNvPr id="14" name="타원 13"/>
            <p:cNvSpPr/>
            <p:nvPr/>
          </p:nvSpPr>
          <p:spPr>
            <a:xfrm>
              <a:off x="7096143" y="5000636"/>
              <a:ext cx="180000" cy="180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6967554" y="4938723"/>
              <a:ext cx="428628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smtClean="0">
                  <a:latin typeface="HY견고딕" pitchFamily="18" charset="-127"/>
                  <a:ea typeface="HY견고딕" pitchFamily="18" charset="-127"/>
                </a:rPr>
                <a:t>13</a:t>
              </a:r>
              <a:endParaRPr lang="ko-KR" altLang="en-US" sz="1000"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6753240" y="6293153"/>
            <a:ext cx="428628" cy="285752"/>
            <a:chOff x="6967554" y="4938723"/>
            <a:chExt cx="428628" cy="285752"/>
          </a:xfrm>
        </p:grpSpPr>
        <p:sp>
          <p:nvSpPr>
            <p:cNvPr id="17" name="타원 16"/>
            <p:cNvSpPr/>
            <p:nvPr/>
          </p:nvSpPr>
          <p:spPr>
            <a:xfrm>
              <a:off x="7096143" y="5000636"/>
              <a:ext cx="180000" cy="180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6967554" y="4938723"/>
              <a:ext cx="428628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smtClean="0">
                  <a:latin typeface="HY견고딕" pitchFamily="18" charset="-127"/>
                  <a:ea typeface="HY견고딕" pitchFamily="18" charset="-127"/>
                </a:rPr>
                <a:t>14</a:t>
              </a:r>
              <a:endParaRPr lang="ko-KR" altLang="en-US" sz="1000"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7.2 </a:t>
            </a:r>
            <a:r>
              <a:rPr lang="ko-KR" altLang="en-US" dirty="0" smtClean="0"/>
              <a:t>파워포인트 기본 사용법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새 프레젠테이션 만들기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파워포인트 </a:t>
            </a:r>
            <a:r>
              <a:rPr lang="en-US" altLang="ko-KR" dirty="0" smtClean="0"/>
              <a:t>2007</a:t>
            </a:r>
            <a:r>
              <a:rPr lang="ko-KR" altLang="en-US" dirty="0" smtClean="0"/>
              <a:t>이 실행되면 새로운 프레젠테이션 파일이 생성됨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프레젠테이션 파일 작업 중인 상태에서 새로운 프레젠테이션 파일을 만들려면 오피스 버튼을 클릭하고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새로 만들기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선택함</a:t>
            </a:r>
            <a:r>
              <a:rPr lang="en-US" altLang="ko-KR" dirty="0" smtClean="0"/>
              <a:t>.</a:t>
            </a:r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_x127244536" descr="EMB00000c484036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56958" y="2837418"/>
            <a:ext cx="3954956" cy="2857520"/>
          </a:xfrm>
          <a:prstGeom prst="rect">
            <a:avLst/>
          </a:prstGeom>
          <a:noFill/>
        </p:spPr>
      </p:pic>
      <p:pic>
        <p:nvPicPr>
          <p:cNvPr id="5" name="그림 4" descr="ch07-08(2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628924" y="2837418"/>
            <a:ext cx="4000528" cy="289190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7.2 </a:t>
            </a:r>
            <a:r>
              <a:rPr lang="ko-KR" altLang="en-US" dirty="0" smtClean="0"/>
              <a:t>파워포인트 기본 사용법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[</a:t>
            </a:r>
            <a:r>
              <a:rPr lang="ko-KR" altLang="en-US" dirty="0" smtClean="0"/>
              <a:t>새 프레젠테이션</a:t>
            </a:r>
            <a:r>
              <a:rPr lang="en-US" altLang="ko-KR" dirty="0" smtClean="0"/>
              <a:t>]</a:t>
            </a:r>
            <a:r>
              <a:rPr lang="ko-KR" altLang="en-US" dirty="0" smtClean="0"/>
              <a:t> 대화상자에서 프레젠테이션 만들기</a:t>
            </a:r>
            <a:endParaRPr lang="en-US" altLang="ko-KR" dirty="0" smtClean="0"/>
          </a:p>
          <a:p>
            <a:pPr marL="363538" lvl="1" indent="-101600"/>
            <a:r>
              <a:rPr lang="ko-KR" altLang="en-US" dirty="0" smtClean="0"/>
              <a:t>새 프레젠테이션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설치된 서식 파일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설치된 테마 등을 이용하여 프레젠테이션 생성</a:t>
            </a:r>
            <a:endParaRPr lang="en-US" altLang="ko-KR" dirty="0" smtClean="0"/>
          </a:p>
          <a:p>
            <a:pPr marL="361950" lvl="1" indent="-95250"/>
            <a:r>
              <a:rPr lang="en-US" altLang="ko-KR" dirty="0" smtClean="0"/>
              <a:t>‘</a:t>
            </a:r>
            <a:r>
              <a:rPr lang="ko-KR" altLang="en-US" dirty="0" smtClean="0"/>
              <a:t>새 프레젠테이션’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흰색 바탕에 기본 서식이 있는 새 프레젠테이션 생성</a:t>
            </a:r>
            <a:endParaRPr lang="en-US" altLang="ko-KR" dirty="0" smtClean="0"/>
          </a:p>
          <a:p>
            <a:pPr marL="361950" lvl="1" indent="-95250"/>
            <a:r>
              <a:rPr lang="en-US" altLang="ko-KR" dirty="0" smtClean="0"/>
              <a:t>‘</a:t>
            </a:r>
            <a:r>
              <a:rPr lang="ko-KR" altLang="en-US" dirty="0" smtClean="0"/>
              <a:t>설치된 서식 파일’</a:t>
            </a:r>
            <a:r>
              <a:rPr lang="en-US" altLang="ko-KR" dirty="0" smtClean="0"/>
              <a:t>,</a:t>
            </a:r>
            <a:r>
              <a:rPr lang="ko-KR" altLang="en-US" dirty="0" smtClean="0"/>
              <a:t> ‘설치된 테마’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전문가 수준의 배경 디자인 및 글꼴 서식 등이 적용된 프레젠테이션 생성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26889160" descr="EMB00000c48403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66752" y="2808279"/>
            <a:ext cx="3281152" cy="1849077"/>
          </a:xfrm>
          <a:prstGeom prst="rect">
            <a:avLst/>
          </a:prstGeom>
          <a:noFill/>
        </p:spPr>
      </p:pic>
      <p:pic>
        <p:nvPicPr>
          <p:cNvPr id="5" name="_x127013480" descr="EMB00000c48403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81530" y="2808279"/>
            <a:ext cx="3303099" cy="1865538"/>
          </a:xfrm>
          <a:prstGeom prst="rect">
            <a:avLst/>
          </a:prstGeom>
          <a:noFill/>
        </p:spPr>
      </p:pic>
      <p:pic>
        <p:nvPicPr>
          <p:cNvPr id="6" name="_x127018632" descr="EMB00000c48403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066752" y="4776606"/>
            <a:ext cx="3303099" cy="18655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7.2 </a:t>
            </a:r>
            <a:r>
              <a:rPr lang="ko-KR" altLang="en-US" dirty="0" smtClean="0"/>
              <a:t>파워포인트 기본 사용법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기존 프레젠테이션을 이용해  새 프레젠테이션 만들기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‘내 서식 파일’</a:t>
            </a:r>
            <a:r>
              <a:rPr lang="en-US" altLang="ko-KR" dirty="0" smtClean="0"/>
              <a:t>,</a:t>
            </a:r>
            <a:r>
              <a:rPr lang="ko-KR" altLang="en-US" dirty="0" smtClean="0"/>
              <a:t> ‘기존 파일에서 새로 만들기’ 등을 이용하여 이미 프레젠테이션으로부터 새로운 프레젠테이션 생성함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38458400" descr="EMB00000c4840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84" y="2735253"/>
            <a:ext cx="4190210" cy="2571768"/>
          </a:xfrm>
          <a:prstGeom prst="rect">
            <a:avLst/>
          </a:prstGeom>
          <a:noFill/>
        </p:spPr>
      </p:pic>
      <p:pic>
        <p:nvPicPr>
          <p:cNvPr id="5" name="_x126888776" descr="EMB00000c48403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22577" y="2735253"/>
            <a:ext cx="4048153" cy="2571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7.2 </a:t>
            </a:r>
            <a:r>
              <a:rPr lang="ko-KR" altLang="en-US" dirty="0" smtClean="0"/>
              <a:t>파워포인트 기본 사용법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서식 파일 이용하여 새 프레젠테이션 만들기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온라인 웹사이트에서 제공하는 다양한 서식 파일을 이용하여 새 프레젠테이션 생성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새 프레젠테이션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‘</a:t>
            </a:r>
            <a:r>
              <a:rPr lang="en-US" altLang="ko-KR" dirty="0" smtClean="0"/>
              <a:t>Microsoft Office Online'</a:t>
            </a:r>
            <a:r>
              <a:rPr lang="ko-KR" altLang="en-US" dirty="0" smtClean="0"/>
              <a:t>에 속하는 항목 선택함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4" name="_x127244456" descr="EMB00000c48402d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59267" y="2297097"/>
            <a:ext cx="3330534" cy="2507502"/>
          </a:xfrm>
          <a:prstGeom prst="rect">
            <a:avLst/>
          </a:prstGeom>
          <a:noFill/>
        </p:spPr>
      </p:pic>
      <p:pic>
        <p:nvPicPr>
          <p:cNvPr id="5" name="_x126888776" descr="EMB00000c48402e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31179" y="2297097"/>
            <a:ext cx="3220796" cy="2441660"/>
          </a:xfrm>
          <a:prstGeom prst="rect">
            <a:avLst/>
          </a:prstGeom>
          <a:noFill/>
        </p:spPr>
      </p:pic>
      <p:pic>
        <p:nvPicPr>
          <p:cNvPr id="6" name="_x127241360" descr="EMB00000c48402c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845350" y="4092553"/>
            <a:ext cx="3220796" cy="2441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Bookman Old Style" pitchFamily="18" charset="0"/>
              </a:rPr>
              <a:t>※ </a:t>
            </a:r>
            <a:r>
              <a:rPr lang="ko-KR" altLang="en-US" dirty="0" smtClean="0">
                <a:latin typeface="Bookman Old Style" pitchFamily="18" charset="0"/>
              </a:rPr>
              <a:t>학점계산기 프로그램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학점계산기를 작성해 봄으로써</a:t>
            </a:r>
            <a:r>
              <a:rPr lang="en-US" altLang="ko-KR" dirty="0" smtClean="0"/>
              <a:t> </a:t>
            </a:r>
            <a:r>
              <a:rPr lang="ko-KR" altLang="en-US" dirty="0" smtClean="0"/>
              <a:t>자신의 학점을 계산 할 수 있고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또한 엑셀을 이용하여 작성하므로 엑셀에 대한 기본적인 기능 및 고급기능을 사용 할 수 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학점계산기 프로그램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학점계산기 프로그램은 개인의 성적을 입력 받아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학점을 자동으로 계산할 수 있는 프로그램이다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기본적인 입력사항으로</a:t>
            </a:r>
            <a:r>
              <a:rPr lang="en-US" altLang="ko-KR" dirty="0" smtClean="0"/>
              <a:t> </a:t>
            </a:r>
            <a:r>
              <a:rPr lang="ko-KR" altLang="en-US" dirty="0" smtClean="0">
                <a:solidFill>
                  <a:srgbClr val="FF0000"/>
                </a:solidFill>
              </a:rPr>
              <a:t>과목명</a:t>
            </a:r>
            <a:r>
              <a:rPr lang="en-US" altLang="ko-KR" dirty="0" smtClean="0">
                <a:solidFill>
                  <a:srgbClr val="FF0000"/>
                </a:solidFill>
              </a:rPr>
              <a:t>, </a:t>
            </a:r>
            <a:r>
              <a:rPr lang="ko-KR" altLang="en-US" dirty="0" err="1" smtClean="0">
                <a:solidFill>
                  <a:srgbClr val="FF0000"/>
                </a:solidFill>
              </a:rPr>
              <a:t>과목별시수</a:t>
            </a:r>
            <a:r>
              <a:rPr lang="en-US" altLang="ko-KR" dirty="0" smtClean="0">
                <a:solidFill>
                  <a:srgbClr val="FF0000"/>
                </a:solidFill>
              </a:rPr>
              <a:t>, </a:t>
            </a:r>
            <a:r>
              <a:rPr lang="ko-KR" altLang="en-US" dirty="0" smtClean="0">
                <a:solidFill>
                  <a:srgbClr val="FF0000"/>
                </a:solidFill>
              </a:rPr>
              <a:t>평점</a:t>
            </a:r>
            <a:r>
              <a:rPr lang="en-US" altLang="ko-KR" dirty="0" smtClean="0">
                <a:solidFill>
                  <a:srgbClr val="FF0000"/>
                </a:solidFill>
              </a:rPr>
              <a:t>, </a:t>
            </a:r>
            <a:r>
              <a:rPr lang="ko-KR" altLang="en-US" dirty="0" smtClean="0">
                <a:solidFill>
                  <a:srgbClr val="FF0000"/>
                </a:solidFill>
              </a:rPr>
              <a:t>전체 신청학점</a:t>
            </a:r>
            <a:r>
              <a:rPr lang="ko-KR" altLang="en-US" dirty="0" smtClean="0"/>
              <a:t>을 입력하고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추가적인 사항을 입력한다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엑셀의 기본적은 연산</a:t>
            </a:r>
            <a:r>
              <a:rPr lang="en-US" altLang="ko-KR" dirty="0" smtClean="0"/>
              <a:t>(+, -, *, /)</a:t>
            </a:r>
            <a:r>
              <a:rPr lang="ko-KR" altLang="en-US" dirty="0" smtClean="0"/>
              <a:t>이외에 몇 가지 함수를 추가 할 수 있다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최종적인 결과는 이번 학기의 평점을 표시 한다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7.2 </a:t>
            </a:r>
            <a:r>
              <a:rPr lang="ko-KR" altLang="en-US" dirty="0" smtClean="0"/>
              <a:t>파워포인트 기본 사용법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빠른 실행도구 모음에 ‘새로 만들기’ 추가하여 새 프레젠테이션 간편하게 생성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26888776" descr="EMB00000c48402f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67935" y="1924049"/>
            <a:ext cx="3859867" cy="2928958"/>
          </a:xfrm>
          <a:prstGeom prst="rect">
            <a:avLst/>
          </a:prstGeom>
          <a:noFill/>
        </p:spPr>
      </p:pic>
      <p:pic>
        <p:nvPicPr>
          <p:cNvPr id="5" name="_x127026264" descr="EMB00000c484030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97025" y="1924049"/>
            <a:ext cx="3859867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7.2 </a:t>
            </a:r>
            <a:r>
              <a:rPr lang="ko-KR" altLang="en-US" dirty="0" smtClean="0"/>
              <a:t>파워포인트 기본 사용법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파워포인트 </a:t>
            </a:r>
            <a:r>
              <a:rPr lang="en-US" altLang="ko-KR" dirty="0" smtClean="0"/>
              <a:t>2007</a:t>
            </a:r>
            <a:r>
              <a:rPr lang="ko-KR" altLang="en-US" dirty="0" smtClean="0"/>
              <a:t>에서는 내용 구성 마법사를 사용할 수 없고</a:t>
            </a:r>
            <a:r>
              <a:rPr lang="en-US" altLang="ko-KR" dirty="0" smtClean="0"/>
              <a:t>,</a:t>
            </a:r>
            <a:r>
              <a:rPr lang="ko-KR" altLang="en-US" dirty="0" smtClean="0"/>
              <a:t> 서식 파일을 사용하여 프레젠테이션을 쉽고 빠르게 생성함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파워포인트 </a:t>
            </a:r>
            <a:r>
              <a:rPr lang="en-US" altLang="ko-KR" dirty="0" smtClean="0"/>
              <a:t>2007 </a:t>
            </a:r>
            <a:r>
              <a:rPr lang="ko-KR" altLang="en-US" dirty="0" smtClean="0"/>
              <a:t>서식 파일에는 내용 구성 마법사에 포함되어 있는 대부분의 테마 및 레이아웃을 비롯하여 다양한 테마와 레이아웃이 포함되어 있음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서식 파일의 텍스트 및 디자인을 수정하거나 회사 로고를 추가하거나 자신만의 이미지를 추가하거나 서식 파일에서 텍스트 또는 다른 </a:t>
            </a:r>
            <a:r>
              <a:rPr lang="ko-KR" altLang="en-US" dirty="0" err="1" smtClean="0"/>
              <a:t>컨텐츠</a:t>
            </a:r>
            <a:r>
              <a:rPr lang="ko-KR" altLang="en-US" dirty="0" smtClean="0"/>
              <a:t> 삭제할 수 있음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7.2 </a:t>
            </a:r>
            <a:r>
              <a:rPr lang="ko-KR" altLang="en-US" dirty="0" smtClean="0"/>
              <a:t>파워포인트 기본 사용법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프레젠테이션 저장하기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오피스 버튼을 클릭하고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다른 이름으로 저장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가리킨 후 다음 중 하나를 클릭함</a:t>
            </a:r>
            <a:r>
              <a:rPr lang="en-US" altLang="ko-KR" dirty="0" smtClean="0"/>
              <a:t>.</a:t>
            </a:r>
          </a:p>
          <a:p>
            <a:pPr lvl="2"/>
            <a:r>
              <a:rPr lang="ko-KR" altLang="en-US" dirty="0" smtClean="0"/>
              <a:t>파워포인트 </a:t>
            </a:r>
            <a:r>
              <a:rPr lang="en-US" altLang="ko-KR" dirty="0" smtClean="0"/>
              <a:t>2007</a:t>
            </a:r>
            <a:r>
              <a:rPr lang="ko-KR" altLang="en-US" dirty="0" smtClean="0"/>
              <a:t>에서만 열 수 있는 프레젠테이션의 경우 </a:t>
            </a:r>
            <a:r>
              <a:rPr lang="en-US" altLang="ko-KR" dirty="0" smtClean="0"/>
              <a:t>[PowerPoint </a:t>
            </a:r>
            <a:r>
              <a:rPr lang="ko-KR" altLang="en-US" dirty="0" smtClean="0"/>
              <a:t>프레젠테이션</a:t>
            </a:r>
            <a:r>
              <a:rPr lang="en-US" altLang="ko-KR" dirty="0" smtClean="0"/>
              <a:t>]</a:t>
            </a:r>
            <a:r>
              <a:rPr lang="ko-KR" altLang="en-US" dirty="0" smtClean="0"/>
              <a:t> 클릭</a:t>
            </a:r>
            <a:r>
              <a:rPr lang="en-US" altLang="ko-KR" dirty="0" smtClean="0"/>
              <a:t>. </a:t>
            </a:r>
          </a:p>
          <a:p>
            <a:pPr lvl="2"/>
            <a:r>
              <a:rPr lang="ko-KR" altLang="en-US" dirty="0" smtClean="0"/>
              <a:t>파워포인트 </a:t>
            </a:r>
            <a:r>
              <a:rPr lang="en-US" altLang="ko-KR" dirty="0" smtClean="0"/>
              <a:t>2007</a:t>
            </a:r>
            <a:r>
              <a:rPr lang="ko-KR" altLang="en-US" dirty="0" smtClean="0"/>
              <a:t>이나 그 이전 버전의 파워포인트에서 열 수 있는 프레젠테이션의 경우 </a:t>
            </a:r>
            <a:r>
              <a:rPr lang="en-US" altLang="ko-KR" dirty="0" smtClean="0"/>
              <a:t>[PowerPoint 97-2003 </a:t>
            </a:r>
            <a:r>
              <a:rPr lang="ko-KR" altLang="en-US" dirty="0" smtClean="0"/>
              <a:t>프레젠테이션</a:t>
            </a:r>
            <a:r>
              <a:rPr lang="en-US" altLang="ko-KR" dirty="0" smtClean="0"/>
              <a:t>]</a:t>
            </a:r>
            <a:r>
              <a:rPr lang="ko-KR" altLang="en-US" dirty="0" smtClean="0"/>
              <a:t> 클릭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 옵션을 선택하면 파워포인트 </a:t>
            </a:r>
            <a:r>
              <a:rPr lang="en-US" altLang="ko-KR" dirty="0" smtClean="0"/>
              <a:t>2007</a:t>
            </a:r>
            <a:r>
              <a:rPr lang="ko-KR" altLang="en-US" dirty="0" smtClean="0"/>
              <a:t>의 새로운 기능을 사용할 수 없음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그리고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다른 이름으로 저장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 상자의 저장 위치 목록에서 프레젠테이션을 저장할 폴더나 다른 위치를 선택하고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프레젠테이션의 이름을 입력하거나 기본 파일 이름을 그대로 유지한 다음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저장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 클릭함</a:t>
            </a:r>
            <a:r>
              <a:rPr lang="en-US" altLang="ko-KR" dirty="0" smtClean="0"/>
              <a:t>.</a:t>
            </a:r>
          </a:p>
          <a:p>
            <a:pPr lvl="1"/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_x159477272" descr="EMB0000153463f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94214" y="3756114"/>
            <a:ext cx="3758815" cy="2849517"/>
          </a:xfrm>
          <a:prstGeom prst="rect">
            <a:avLst/>
          </a:prstGeom>
          <a:noFill/>
        </p:spPr>
      </p:pic>
      <p:pic>
        <p:nvPicPr>
          <p:cNvPr id="5" name="_x159477672" descr="EMB0000153463f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37616" y="3756114"/>
            <a:ext cx="3704762" cy="23523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7.2 </a:t>
            </a:r>
            <a:r>
              <a:rPr lang="ko-KR" altLang="en-US" dirty="0" smtClean="0"/>
              <a:t>파워포인트 기본 사용법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파워포인트 </a:t>
            </a:r>
            <a:r>
              <a:rPr lang="en-US" altLang="ko-KR" dirty="0" smtClean="0"/>
              <a:t>2007</a:t>
            </a:r>
            <a:r>
              <a:rPr lang="ko-KR" altLang="en-US" dirty="0" smtClean="0"/>
              <a:t>에서 작업한 파일을 열고 오피스 버튼을 클릭한 다음 </a:t>
            </a:r>
            <a:r>
              <a:rPr lang="en-US" altLang="ko-KR" dirty="0" smtClean="0"/>
              <a:t>[</a:t>
            </a:r>
            <a:r>
              <a:rPr lang="ko-KR" altLang="en-US" dirty="0" smtClean="0"/>
              <a:t>다른 이름으로 저장</a:t>
            </a:r>
            <a:r>
              <a:rPr lang="en-US" altLang="ko-KR" dirty="0" smtClean="0"/>
              <a:t>]</a:t>
            </a:r>
            <a:r>
              <a:rPr lang="ko-KR" altLang="en-US" dirty="0" smtClean="0"/>
              <a:t> 클릭</a:t>
            </a:r>
            <a:r>
              <a:rPr lang="en-US" altLang="ko-KR" dirty="0" smtClean="0"/>
              <a:t>. </a:t>
            </a:r>
            <a:r>
              <a:rPr lang="ko-KR" altLang="en-US" dirty="0" smtClean="0"/>
              <a:t>파일 형식 목록은 ‘</a:t>
            </a:r>
            <a:r>
              <a:rPr lang="en-US" altLang="ko-KR" dirty="0" smtClean="0"/>
              <a:t>PowerPoint 97-2003 </a:t>
            </a:r>
            <a:r>
              <a:rPr lang="ko-KR" altLang="en-US" dirty="0" smtClean="0"/>
              <a:t>프레젠테이션 </a:t>
            </a:r>
            <a:r>
              <a:rPr lang="en-US" altLang="ko-KR" dirty="0" smtClean="0"/>
              <a:t>(*.ppt)’</a:t>
            </a:r>
            <a:r>
              <a:rPr lang="ko-KR" altLang="en-US" dirty="0" smtClean="0"/>
              <a:t> 선택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호환성 검사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그림 3" descr="ch07-호환성검사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757" y="4589931"/>
            <a:ext cx="2400300" cy="1868805"/>
          </a:xfrm>
          <a:prstGeom prst="rect">
            <a:avLst/>
          </a:prstGeom>
        </p:spPr>
      </p:pic>
      <p:pic>
        <p:nvPicPr>
          <p:cNvPr id="5" name="그림 4" descr="ch07-2003저장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868757" y="2187562"/>
            <a:ext cx="2248814" cy="2000098"/>
          </a:xfrm>
          <a:prstGeom prst="rect">
            <a:avLst/>
          </a:prstGeom>
        </p:spPr>
      </p:pic>
      <p:pic>
        <p:nvPicPr>
          <p:cNvPr id="6" name="그림 5" descr="ch07-2003저장(2)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3496438" y="2187562"/>
            <a:ext cx="2974238" cy="197419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7.2 </a:t>
            </a:r>
            <a:r>
              <a:rPr lang="ko-KR" altLang="en-US" dirty="0" smtClean="0"/>
              <a:t>파워포인트 기본 사용법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파워포인트 </a:t>
            </a:r>
            <a:r>
              <a:rPr lang="en-US" altLang="ko-KR" dirty="0" smtClean="0"/>
              <a:t>2003</a:t>
            </a:r>
            <a:r>
              <a:rPr lang="ko-KR" altLang="en-US" dirty="0" smtClean="0"/>
              <a:t>에서 파워포인트 </a:t>
            </a:r>
            <a:r>
              <a:rPr lang="en-US" altLang="ko-KR" dirty="0" smtClean="0"/>
              <a:t>2007 </a:t>
            </a:r>
            <a:r>
              <a:rPr lang="ko-KR" altLang="en-US" dirty="0" smtClean="0"/>
              <a:t>프레젠테이션 파일</a:t>
            </a:r>
            <a:r>
              <a:rPr lang="en-US" altLang="ko-KR" dirty="0" smtClean="0"/>
              <a:t>(*.pptx)</a:t>
            </a:r>
            <a:r>
              <a:rPr lang="ko-KR" altLang="en-US" dirty="0" smtClean="0"/>
              <a:t> 열기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오피스 웹 사이트</a:t>
            </a:r>
            <a:r>
              <a:rPr lang="en-US" altLang="ko-KR" dirty="0" smtClean="0"/>
              <a:t>(http://office.microsoft.com/ko-kr/default.aspx)</a:t>
            </a:r>
            <a:r>
              <a:rPr lang="ko-KR" altLang="en-US" dirty="0" smtClean="0"/>
              <a:t>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다운로드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탭을 누른 후</a:t>
            </a:r>
            <a:r>
              <a:rPr lang="en-US" altLang="ko-KR" dirty="0" smtClean="0"/>
              <a:t>, </a:t>
            </a:r>
          </a:p>
          <a:p>
            <a:pPr lvl="1"/>
            <a:r>
              <a:rPr lang="ko-KR" altLang="en-US" dirty="0" smtClean="0"/>
              <a:t>왼쪽 메뉴에서 </a:t>
            </a:r>
            <a:r>
              <a:rPr lang="en-US" altLang="ko-KR" dirty="0" smtClean="0"/>
              <a:t>[2007 Office system-2007 Microsoft Office System]-[</a:t>
            </a:r>
            <a:r>
              <a:rPr lang="ko-KR" altLang="en-US" dirty="0" smtClean="0"/>
              <a:t>변환기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 순서대로 클릭하고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‘</a:t>
            </a:r>
            <a:r>
              <a:rPr lang="en-US" altLang="ko-KR" dirty="0" smtClean="0"/>
              <a:t>Word, Excel </a:t>
            </a:r>
            <a:r>
              <a:rPr lang="ko-KR" altLang="en-US" dirty="0" smtClean="0"/>
              <a:t>및 </a:t>
            </a:r>
            <a:r>
              <a:rPr lang="en-US" altLang="ko-KR" dirty="0" smtClean="0"/>
              <a:t>PowerPoint 2007 </a:t>
            </a:r>
            <a:r>
              <a:rPr lang="ko-KR" altLang="en-US" dirty="0" smtClean="0"/>
              <a:t>파일 형식용 </a:t>
            </a:r>
            <a:r>
              <a:rPr lang="en-US" altLang="ko-KR" dirty="0" smtClean="0"/>
              <a:t>Microsoft Office </a:t>
            </a:r>
            <a:r>
              <a:rPr lang="ko-KR" altLang="en-US" dirty="0" smtClean="0"/>
              <a:t>호환 기능 팩’을 </a:t>
            </a:r>
            <a:r>
              <a:rPr lang="ko-KR" altLang="en-US" dirty="0" err="1" smtClean="0"/>
              <a:t>다운로드하여</a:t>
            </a:r>
            <a:r>
              <a:rPr lang="ko-KR" altLang="en-US" dirty="0" smtClean="0"/>
              <a:t> 설치함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그림 3" descr="ch07-변환기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26332" y="3282948"/>
            <a:ext cx="4071966" cy="2962164"/>
          </a:xfrm>
          <a:prstGeom prst="rect">
            <a:avLst/>
          </a:prstGeom>
        </p:spPr>
      </p:pic>
      <p:pic>
        <p:nvPicPr>
          <p:cNvPr id="5" name="그림 4" descr="ch07-변환기(2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641173" y="3282948"/>
            <a:ext cx="4026319" cy="292895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7.2 </a:t>
            </a:r>
            <a:r>
              <a:rPr lang="ko-KR" altLang="en-US" dirty="0" smtClean="0"/>
              <a:t>파워포인트 기본 사용법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파워포인트의 화면 보기 종류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기본 보기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여러 슬라이드 보기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슬라이드 쇼 보기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슬라이드 노트 보기</a:t>
            </a:r>
          </a:p>
          <a:p>
            <a:r>
              <a:rPr lang="ko-KR" altLang="en-US" dirty="0" smtClean="0"/>
              <a:t>기본 보기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왼쪽에 개요 및 슬라이드 창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가운데 슬라이드 창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아래쪽에는 슬라이드 노트 창을 표시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개요 및 슬라이드 창에서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개요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탭을 선택하면 각 슬라이드의 제목 상자와 텍스트 상자에 입력한 내용이 표시되고</a:t>
            </a:r>
            <a:r>
              <a:rPr lang="en-US" altLang="ko-KR" dirty="0" smtClean="0"/>
              <a:t>, [</a:t>
            </a:r>
            <a:r>
              <a:rPr lang="ko-KR" altLang="en-US" dirty="0" smtClean="0"/>
              <a:t>슬라이드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탭을 선택하면 각 슬라이드를 작은 그림으로 표시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왼쪽 슬라이드 목록에서 보고 싶은 슬라이드를 선택하면 슬라이드가 가운데 창에 나타남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pPr lvl="1"/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6999" y="3585412"/>
            <a:ext cx="7450001" cy="275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7.2 </a:t>
            </a:r>
            <a:r>
              <a:rPr lang="ko-KR" altLang="en-US" dirty="0" smtClean="0"/>
              <a:t>파워포인트 기본 사용법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여러 슬라이드 보기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슬라이드를 축소된 그림 형태로 한 화면에 펼쳐 보여주기 때문에 전체 슬라이드를 한꺼번에 살펴보기에 적합함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상태 표시줄에서 확대</a:t>
            </a:r>
            <a:r>
              <a:rPr lang="en-US" altLang="ko-KR" dirty="0" smtClean="0"/>
              <a:t>/</a:t>
            </a:r>
            <a:r>
              <a:rPr lang="ko-KR" altLang="en-US" dirty="0" smtClean="0"/>
              <a:t>축소 배율을 조정하면 한 화면에 표시되는 슬라이드 개수가 조정됨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이 상태에서 특정 슬라이드를 </a:t>
            </a:r>
            <a:r>
              <a:rPr lang="ko-KR" altLang="en-US" dirty="0" err="1" smtClean="0"/>
              <a:t>더블클릭하면</a:t>
            </a:r>
            <a:r>
              <a:rPr lang="ko-KR" altLang="en-US" dirty="0" smtClean="0"/>
              <a:t> 해당 슬라이드가 기본 보기 상태로 바뀜</a:t>
            </a:r>
            <a:r>
              <a:rPr lang="en-US" altLang="ko-KR" dirty="0" smtClean="0"/>
              <a:t>.</a:t>
            </a:r>
          </a:p>
          <a:p>
            <a:pPr lvl="1"/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364046"/>
            <a:ext cx="8001056" cy="2912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7.2 </a:t>
            </a:r>
            <a:r>
              <a:rPr lang="ko-KR" altLang="en-US" dirty="0" smtClean="0"/>
              <a:t>파워포인트 기본 사용법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슬라이드 복사하기</a:t>
            </a:r>
          </a:p>
          <a:p>
            <a:pPr lvl="1">
              <a:lnSpc>
                <a:spcPct val="120000"/>
              </a:lnSpc>
            </a:pPr>
            <a:r>
              <a:rPr lang="ko-KR" altLang="en-US" dirty="0" smtClean="0"/>
              <a:t>기본 보기 상태의 슬라이드 탭이나 여러 슬라이드 보기 상태에서 복사할 슬라이드를 선택하고 마우스 오른쪽 버튼을 눌러 복사를 선택</a:t>
            </a:r>
            <a:r>
              <a:rPr lang="en-US" altLang="ko-KR" dirty="0" smtClean="0"/>
              <a:t>, </a:t>
            </a:r>
            <a:r>
              <a:rPr lang="ko-KR" altLang="en-US" dirty="0" smtClean="0"/>
              <a:t>붙여 놓고 싶은 위치에 마우스 포인터를 위치시키고 </a:t>
            </a:r>
            <a:r>
              <a:rPr lang="ko-KR" altLang="en-US" dirty="0" err="1" smtClean="0"/>
              <a:t>바로가기</a:t>
            </a:r>
            <a:r>
              <a:rPr lang="ko-KR" altLang="en-US" dirty="0" smtClean="0"/>
              <a:t> 메뉴에서 </a:t>
            </a:r>
            <a:r>
              <a:rPr lang="ko-KR" altLang="en-US" dirty="0" err="1" smtClean="0"/>
              <a:t>붙여넣기를</a:t>
            </a:r>
            <a:r>
              <a:rPr lang="ko-KR" altLang="en-US" dirty="0" smtClean="0"/>
              <a:t> 선택함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이때 복사할 슬라이드가 여러 개인 경우는 </a:t>
            </a:r>
            <a:r>
              <a:rPr lang="en-US" altLang="ko-KR" dirty="0" smtClean="0"/>
              <a:t>&lt;Ctrl&gt; </a:t>
            </a:r>
            <a:r>
              <a:rPr lang="ko-KR" altLang="en-US" dirty="0" smtClean="0"/>
              <a:t>키나 </a:t>
            </a:r>
            <a:r>
              <a:rPr lang="en-US" altLang="ko-KR" dirty="0" smtClean="0"/>
              <a:t>&lt;Shift&gt; </a:t>
            </a:r>
            <a:r>
              <a:rPr lang="ko-KR" altLang="en-US" dirty="0" smtClean="0"/>
              <a:t>키를 함께 누르고 선택함</a:t>
            </a:r>
            <a:r>
              <a:rPr lang="en-US" altLang="ko-KR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슬라이드 이동하기</a:t>
            </a:r>
          </a:p>
          <a:p>
            <a:pPr lvl="1">
              <a:lnSpc>
                <a:spcPct val="120000"/>
              </a:lnSpc>
            </a:pPr>
            <a:r>
              <a:rPr lang="ko-KR" altLang="en-US" dirty="0" smtClean="0"/>
              <a:t>여러 슬라이드 보기 상태에서는 순서를 바꿀 슬라이드를 클릭한 후 옮겨놓을 위치까지 드래그하여 놓으면 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이때 마우스 버튼을 누르고 있는 드래그 상태에서 슬라이드 간에 경계선이 생기는데 이곳이 슬라이드가 옮겨질 곳임</a:t>
            </a:r>
            <a:r>
              <a:rPr lang="en-US" altLang="ko-KR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슬라이드 삭제하기</a:t>
            </a:r>
          </a:p>
          <a:p>
            <a:pPr lvl="1">
              <a:lnSpc>
                <a:spcPct val="120000"/>
              </a:lnSpc>
            </a:pPr>
            <a:r>
              <a:rPr lang="ko-KR" altLang="en-US" dirty="0" smtClean="0"/>
              <a:t>여러 슬라이드 보기 상태에서는 해당 슬라이드를 선택한 후 </a:t>
            </a:r>
            <a:r>
              <a:rPr lang="en-US" altLang="ko-KR" dirty="0" smtClean="0"/>
              <a:t>&lt;Delete&gt; </a:t>
            </a:r>
            <a:r>
              <a:rPr lang="ko-KR" altLang="en-US" dirty="0" smtClean="0"/>
              <a:t>키를 누르면 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기본 보기 상태에서는 슬라이드 탭에서 해당 슬라이드를 선택한 후 </a:t>
            </a:r>
            <a:r>
              <a:rPr lang="en-US" altLang="ko-KR" dirty="0" smtClean="0"/>
              <a:t>&lt;Delete&gt; </a:t>
            </a:r>
            <a:r>
              <a:rPr lang="ko-KR" altLang="en-US" dirty="0" smtClean="0"/>
              <a:t>키를 누름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7.2 </a:t>
            </a:r>
            <a:r>
              <a:rPr lang="ko-KR" altLang="en-US" dirty="0" smtClean="0"/>
              <a:t>파워포인트 기본 사용법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슬라이드 쇼 보기와 마치기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슬라이드 쇼 보기는 실제 프레젠테이션처럼 전체 화면으로 표시되며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청중이 보는 것과 동일한 프레젠테이션을 보게 되고 그래픽</a:t>
            </a:r>
            <a:r>
              <a:rPr lang="en-US" altLang="ko-KR" dirty="0" smtClean="0"/>
              <a:t>, </a:t>
            </a:r>
            <a:r>
              <a:rPr lang="ko-KR" altLang="en-US" dirty="0" smtClean="0"/>
              <a:t>타이밍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동영상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애니메이션 효과 및 전환 효과가 실제 프레젠테이션에서 어떻게 보이는지 확인할 수 있음</a:t>
            </a:r>
            <a:r>
              <a:rPr lang="en-US" altLang="ko-KR" dirty="0" smtClean="0"/>
              <a:t>. </a:t>
            </a:r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보기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프레젠테이션 보기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슬라이드 쇼</a:t>
            </a:r>
            <a:r>
              <a:rPr lang="en-US" altLang="ko-KR" dirty="0" smtClean="0"/>
              <a:t>] </a:t>
            </a:r>
            <a:r>
              <a:rPr lang="ko-KR" altLang="en-US" dirty="0" smtClean="0"/>
              <a:t>명령을 선택하거나 </a:t>
            </a:r>
            <a:r>
              <a:rPr lang="en-US" altLang="ko-KR" dirty="0" smtClean="0"/>
              <a:t>&lt;F5&gt; </a:t>
            </a:r>
            <a:r>
              <a:rPr lang="ko-KR" altLang="en-US" dirty="0" smtClean="0"/>
              <a:t>키를 입력하면 첫 번째 슬라이드부터 차례로 보여줌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상태 표시줄의 화면보기 중 </a:t>
            </a:r>
            <a:r>
              <a:rPr lang="en-US" altLang="ko-KR" dirty="0" smtClean="0"/>
              <a:t>'</a:t>
            </a:r>
            <a:r>
              <a:rPr lang="ko-KR" altLang="en-US" dirty="0" smtClean="0"/>
              <a:t>슬라이드 쇼</a:t>
            </a:r>
            <a:r>
              <a:rPr lang="en-US" altLang="ko-KR" dirty="0" smtClean="0"/>
              <a:t>' </a:t>
            </a:r>
            <a:r>
              <a:rPr lang="ko-KR" altLang="en-US" dirty="0" smtClean="0"/>
              <a:t>버튼</a:t>
            </a:r>
            <a:r>
              <a:rPr lang="en-US" altLang="ko-KR" dirty="0" smtClean="0"/>
              <a:t>    </a:t>
            </a:r>
            <a:r>
              <a:rPr lang="ko-KR" altLang="en-US" dirty="0" smtClean="0"/>
              <a:t>을 클릭하면 선택한 슬라이드부터 슬라이드 쇼가 시작됨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슬라이드 쇼는 슬라이드를 끝까지 모두 보면 쇼가 자동으로 끝나지만</a:t>
            </a:r>
            <a:r>
              <a:rPr lang="en-US" altLang="ko-KR" dirty="0" smtClean="0"/>
              <a:t>, &lt;Esc&gt; </a:t>
            </a:r>
            <a:r>
              <a:rPr lang="ko-KR" altLang="en-US" dirty="0" smtClean="0"/>
              <a:t>키를 누르거나 슬라이드 쇼 화면에서 마우스 오른쪽 버튼을 클릭한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쇼 마침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선택하면 슬라이드 쇼를 중지시킬 수 있음</a:t>
            </a:r>
            <a:r>
              <a:rPr lang="en-US" altLang="ko-KR" dirty="0" smtClean="0"/>
              <a:t>.</a:t>
            </a:r>
          </a:p>
          <a:p>
            <a:pPr lvl="1"/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_x159477432" descr="EMB0000153463fd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636984" y="4232286"/>
            <a:ext cx="2679425" cy="2144454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91078" y="4232286"/>
            <a:ext cx="3170667" cy="2115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7.2 </a:t>
            </a:r>
            <a:r>
              <a:rPr lang="ko-KR" altLang="en-US" dirty="0" smtClean="0"/>
              <a:t>파워포인트 기본 사용법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슬라이드 노트 보기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슬라이드 노트를 이용해 슬라이드마다 발표할 내용을 따로 저장해 둘 수 있음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기본 보기에서도 슬라이드 편집 창 아래에 슬라이드 노트를 작성할 수 있고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전체 페이지 형식으로 노트를 보고 작업하려면 </a:t>
            </a:r>
            <a:r>
              <a:rPr lang="en-US" altLang="ko-KR" dirty="0" smtClean="0"/>
              <a:t>[</a:t>
            </a:r>
            <a:r>
              <a:rPr lang="ko-KR" altLang="en-US" dirty="0" smtClean="0"/>
              <a:t>보기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프레젠테이션 보기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슬라이드 노트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클릭함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4543" y="2875781"/>
            <a:ext cx="8104330" cy="2926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Chapter07 </a:t>
            </a:r>
            <a:r>
              <a:rPr lang="ko-KR" altLang="en-US" dirty="0" smtClean="0"/>
              <a:t>파워포인트 </a:t>
            </a:r>
            <a:r>
              <a:rPr lang="en-US" altLang="ko-KR" dirty="0" smtClean="0"/>
              <a:t>2007 </a:t>
            </a:r>
            <a:r>
              <a:rPr lang="ko-KR" altLang="en-US" dirty="0" smtClean="0"/>
              <a:t>기초</a:t>
            </a:r>
          </a:p>
        </p:txBody>
      </p:sp>
      <p:sp>
        <p:nvSpPr>
          <p:cNvPr id="4099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굴림" charset="-127"/>
              </a:rPr>
              <a:t>1. </a:t>
            </a:r>
            <a:r>
              <a:rPr lang="ko-KR" altLang="en-US" dirty="0" smtClean="0">
                <a:latin typeface="굴림" charset="-127"/>
              </a:rPr>
              <a:t>파워포인트 개요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프레젠테이션이란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효과적인 프레젠테이션 만들기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파워포인트로 작성할 수 있는 </a:t>
            </a:r>
            <a:r>
              <a:rPr lang="ko-KR" altLang="en-US" dirty="0" smtClean="0">
                <a:latin typeface="굴림" charset="-127"/>
              </a:rPr>
              <a:t>문서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파워포인트의 특징차트의 </a:t>
            </a:r>
            <a:r>
              <a:rPr lang="ko-KR" altLang="en-US" dirty="0" smtClean="0">
                <a:latin typeface="굴림" charset="-127"/>
              </a:rPr>
              <a:t>구성요소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endParaRPr lang="en-US" altLang="ko-KR" dirty="0" smtClean="0">
              <a:latin typeface="굴림" charset="-127"/>
            </a:endParaRPr>
          </a:p>
          <a:p>
            <a:pPr eaLnBrk="1" hangingPunct="1"/>
            <a:r>
              <a:rPr lang="en-US" altLang="ko-KR" dirty="0" smtClean="0">
                <a:latin typeface="굴림" charset="-127"/>
              </a:rPr>
              <a:t>2. </a:t>
            </a:r>
            <a:r>
              <a:rPr lang="ko-KR" altLang="en-US" dirty="0" smtClean="0">
                <a:latin typeface="굴림" charset="-127"/>
              </a:rPr>
              <a:t>파워포인트 기본 사용법</a:t>
            </a:r>
            <a:r>
              <a:rPr lang="en-US" altLang="ko-KR" dirty="0" smtClean="0">
                <a:latin typeface="굴림" charset="-127"/>
              </a:rPr>
              <a:t>	</a:t>
            </a: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파워포인트 </a:t>
            </a:r>
            <a:r>
              <a:rPr lang="en-US" altLang="ko-KR" dirty="0" smtClean="0">
                <a:latin typeface="굴림" charset="-127"/>
              </a:rPr>
              <a:t>2007</a:t>
            </a:r>
            <a:r>
              <a:rPr lang="ko-KR" altLang="en-US" dirty="0" smtClean="0">
                <a:latin typeface="굴림" charset="-127"/>
              </a:rPr>
              <a:t>의 실행과 종료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파워포인트 화면 구성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새 프레젠테이션 만들기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프레젠테이션 저장하기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파워포인트의 다양한 화면 보기</a:t>
            </a:r>
            <a:endParaRPr lang="en-US" altLang="ko-KR" dirty="0" smtClean="0">
              <a:latin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7.2 </a:t>
            </a:r>
            <a:r>
              <a:rPr lang="ko-KR" altLang="en-US" dirty="0" smtClean="0"/>
              <a:t>파워포인트 기본 사용법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슬라이드 쇼 보기 화면으로 전환할 때 </a:t>
            </a:r>
            <a:r>
              <a:rPr lang="en-US" altLang="ko-KR" dirty="0" smtClean="0"/>
              <a:t>&lt;Ctrl&gt; </a:t>
            </a:r>
            <a:r>
              <a:rPr lang="ko-KR" altLang="en-US" dirty="0" smtClean="0"/>
              <a:t>키를 누르고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보기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프레젠테이션 보기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슬라이드 쇼</a:t>
            </a:r>
            <a:r>
              <a:rPr lang="en-US" altLang="ko-KR" dirty="0" smtClean="0"/>
              <a:t>] </a:t>
            </a:r>
            <a:r>
              <a:rPr lang="ko-KR" altLang="en-US" dirty="0" smtClean="0"/>
              <a:t>명령을 선택하거나 상태 표시줄의 슬라이드 쇼’ 버튼     을 클릭하면 작은 창이 나타나면서 슬라이드 쇼가 시작됨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_x159750608" descr="EMB00001534640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414016" y="2786292"/>
            <a:ext cx="4315968" cy="33430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7.2 </a:t>
            </a:r>
            <a:r>
              <a:rPr lang="ko-KR" altLang="en-US" dirty="0" smtClean="0"/>
              <a:t>파워포인트 기본 사용법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웹 사이트</a:t>
            </a:r>
            <a:r>
              <a:rPr lang="en-US" altLang="ko-KR" dirty="0" smtClean="0"/>
              <a:t>(http://office.microsoft.com/ko-kr/default.aspx)</a:t>
            </a:r>
            <a:r>
              <a:rPr lang="ko-KR" altLang="en-US" dirty="0" smtClean="0"/>
              <a:t>에서 ‘파워포인트 </a:t>
            </a:r>
            <a:r>
              <a:rPr lang="en-US" altLang="ko-KR" dirty="0" smtClean="0"/>
              <a:t>2007 </a:t>
            </a:r>
            <a:r>
              <a:rPr lang="ko-KR" altLang="en-US" dirty="0" err="1" smtClean="0"/>
              <a:t>뷰어</a:t>
            </a:r>
            <a:r>
              <a:rPr lang="ko-KR" altLang="en-US" dirty="0" smtClean="0"/>
              <a:t>’</a:t>
            </a:r>
            <a:r>
              <a:rPr lang="ko-KR" altLang="en-US" dirty="0" err="1" smtClean="0"/>
              <a:t>를</a:t>
            </a:r>
            <a:r>
              <a:rPr lang="ko-KR" altLang="en-US" dirty="0" smtClean="0"/>
              <a:t> 다운로드 받아 설치하면 프레젠테이션 파일을 볼 수 있음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_x159477272" descr="EMB00001534640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2604" y="2397130"/>
            <a:ext cx="3926206" cy="2857520"/>
          </a:xfrm>
          <a:prstGeom prst="rect">
            <a:avLst/>
          </a:prstGeom>
          <a:noFill/>
        </p:spPr>
      </p:pic>
      <p:pic>
        <p:nvPicPr>
          <p:cNvPr id="5" name="_x159477672" descr="EMB00001534640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4570" y="2397130"/>
            <a:ext cx="3926206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7.3 </a:t>
            </a:r>
            <a:r>
              <a:rPr lang="ko-KR" altLang="en-US" dirty="0" smtClean="0"/>
              <a:t>텍스트 슬라이드 바꾸기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제목 슬라이드 만들기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파워포인트를 실행하면 기본적으로 제목 슬라이드가 나타남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‘제목’ 텍스트 상자와 ‘부제목’ 텍스트 상자로 구성됨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59477272" descr="EMB00001534640a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40380" y="2436819"/>
            <a:ext cx="4152704" cy="3000396"/>
          </a:xfrm>
          <a:prstGeom prst="rect">
            <a:avLst/>
          </a:prstGeom>
          <a:noFill/>
        </p:spPr>
      </p:pic>
      <p:pic>
        <p:nvPicPr>
          <p:cNvPr id="5" name="_x159477672" descr="EMB00001534640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26660" y="2436819"/>
            <a:ext cx="4152706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7.3 </a:t>
            </a:r>
            <a:r>
              <a:rPr lang="ko-KR" altLang="en-US" dirty="0" smtClean="0"/>
              <a:t>텍스트 슬라이드 바꾸기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슬라이드 추가하기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방법</a:t>
            </a:r>
            <a:r>
              <a:rPr lang="en-US" altLang="ko-KR" dirty="0" smtClean="0"/>
              <a:t>1] 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슬라이드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새 슬라이드</a:t>
            </a:r>
            <a:r>
              <a:rPr lang="en-US" altLang="ko-KR" dirty="0" smtClean="0"/>
              <a:t>] </a:t>
            </a:r>
            <a:r>
              <a:rPr lang="ko-KR" altLang="en-US" dirty="0" smtClean="0"/>
              <a:t>클릭</a:t>
            </a:r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방법</a:t>
            </a:r>
            <a:r>
              <a:rPr lang="en-US" altLang="ko-KR" dirty="0" smtClean="0"/>
              <a:t>2] </a:t>
            </a:r>
            <a:r>
              <a:rPr lang="ko-KR" altLang="en-US" dirty="0" smtClean="0"/>
              <a:t>슬라이드 탭에서 마우스 오른쪽 버튼 클릭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새 슬라이드</a:t>
            </a:r>
            <a:r>
              <a:rPr lang="en-US" altLang="ko-KR" dirty="0" smtClean="0"/>
              <a:t>] </a:t>
            </a:r>
            <a:r>
              <a:rPr lang="ko-KR" altLang="en-US" dirty="0" smtClean="0"/>
              <a:t>클릭</a:t>
            </a:r>
          </a:p>
          <a:p>
            <a:endParaRPr lang="ko-KR" altLang="en-US" dirty="0"/>
          </a:p>
        </p:txBody>
      </p:sp>
      <p:pic>
        <p:nvPicPr>
          <p:cNvPr id="4" name="그림 3" descr="ch07-18(1)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83432" y="2443149"/>
            <a:ext cx="4103966" cy="2966674"/>
          </a:xfrm>
          <a:prstGeom prst="rect">
            <a:avLst/>
          </a:prstGeom>
        </p:spPr>
      </p:pic>
      <p:pic>
        <p:nvPicPr>
          <p:cNvPr id="5" name="그림 4" descr="ch07-18(2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624360" y="2443149"/>
            <a:ext cx="4143404" cy="29951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7.3 </a:t>
            </a:r>
            <a:r>
              <a:rPr lang="ko-KR" altLang="en-US" dirty="0" smtClean="0"/>
              <a:t>텍스트 슬라이드 바꾸기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슬라이드 추가하기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방법</a:t>
            </a:r>
            <a:r>
              <a:rPr lang="en-US" altLang="ko-KR" dirty="0" smtClean="0"/>
              <a:t>3] </a:t>
            </a:r>
            <a:r>
              <a:rPr lang="ko-KR" altLang="en-US" dirty="0" smtClean="0"/>
              <a:t>키보드의 </a:t>
            </a:r>
            <a:r>
              <a:rPr lang="en-US" altLang="ko-KR" dirty="0" smtClean="0"/>
              <a:t>&lt;Ctrl&gt;+ M&gt; </a:t>
            </a:r>
            <a:r>
              <a:rPr lang="ko-KR" altLang="en-US" dirty="0" smtClean="0"/>
              <a:t>키를 누름</a:t>
            </a:r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방법</a:t>
            </a:r>
            <a:r>
              <a:rPr lang="en-US" altLang="ko-KR" dirty="0" smtClean="0"/>
              <a:t>4] </a:t>
            </a:r>
            <a:r>
              <a:rPr lang="ko-KR" altLang="en-US" dirty="0" smtClean="0"/>
              <a:t>슬라이드 탭에서 마지막 슬라이드를 선택한 후 </a:t>
            </a:r>
            <a:r>
              <a:rPr lang="en-US" altLang="ko-KR" dirty="0" smtClean="0"/>
              <a:t>&lt;Enter&gt; </a:t>
            </a:r>
            <a:r>
              <a:rPr lang="ko-KR" altLang="en-US" dirty="0" smtClean="0"/>
              <a:t>키를 누름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0600" y="2457450"/>
            <a:ext cx="8072494" cy="292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7.3 </a:t>
            </a:r>
            <a:r>
              <a:rPr lang="ko-KR" altLang="en-US" dirty="0" smtClean="0"/>
              <a:t>텍스트 슬라이드 바꾸기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슬라이드 레이아웃 바꾸기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슬라이드 레이아웃  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슬라이드에 표시될 내용의 위치와 서식을 정의한 것으로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슬라이드의 개체와 텍스트를 정렬할 수 있음</a:t>
            </a:r>
            <a:r>
              <a:rPr lang="en-US" altLang="ko-KR" dirty="0" smtClean="0"/>
              <a:t>. </a:t>
            </a:r>
          </a:p>
          <a:p>
            <a:pPr lvl="2"/>
            <a:r>
              <a:rPr lang="ko-KR" altLang="en-US" dirty="0" smtClean="0"/>
              <a:t>추가된 슬라이드에 적용된 슬라이드 레이아웃은 필요에 따라 원하는 형태로 바꿀 수 있음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슬라이드 탭에서 해당 슬라이드를 선택한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슬라이드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 있는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레이아웃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클릭하고 ‘</a:t>
            </a:r>
            <a:r>
              <a:rPr lang="en-US" altLang="ko-KR" dirty="0" smtClean="0"/>
              <a:t>Office </a:t>
            </a:r>
            <a:r>
              <a:rPr lang="ko-KR" altLang="en-US" dirty="0" smtClean="0"/>
              <a:t>테마 갤러리’에서 원하는 레이아웃 선택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74" y="3291926"/>
            <a:ext cx="4286280" cy="3036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_x159477432" descr="EMB00001534641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27792" y="3348850"/>
            <a:ext cx="4053830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7.3 </a:t>
            </a:r>
            <a:r>
              <a:rPr lang="ko-KR" altLang="en-US" dirty="0" smtClean="0"/>
              <a:t>텍스트 슬라이드 바꾸기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슬라이드를 추가할 때 원하는 형태의 레이아웃을 지정하려면 </a:t>
            </a:r>
            <a:r>
              <a:rPr lang="en-US" altLang="ko-KR" dirty="0" smtClean="0"/>
              <a:t>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슬라이드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새 슬라이드</a:t>
            </a:r>
            <a:r>
              <a:rPr lang="en-US" altLang="ko-KR" dirty="0" smtClean="0"/>
              <a:t>] </a:t>
            </a:r>
            <a:r>
              <a:rPr lang="ko-KR" altLang="en-US" dirty="0" smtClean="0"/>
              <a:t>확장 버튼을 클릭하면 됨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_x159477432" descr="EMB0000153464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48463" y="2457450"/>
            <a:ext cx="4647074" cy="335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7.3 </a:t>
            </a:r>
            <a:r>
              <a:rPr lang="ko-KR" altLang="en-US" dirty="0" smtClean="0"/>
              <a:t>텍스트 슬라이드 바꾸기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슬라이드에 텍스트 입력하기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① 개체 틀에 입력하기</a:t>
            </a:r>
          </a:p>
          <a:p>
            <a:pPr lvl="1"/>
            <a:r>
              <a:rPr lang="ko-KR" altLang="en-US" dirty="0" smtClean="0"/>
              <a:t>② 텍스트 상자를 이용해 입력하기</a:t>
            </a:r>
          </a:p>
          <a:p>
            <a:pPr lvl="1"/>
            <a:r>
              <a:rPr lang="ko-KR" altLang="en-US" dirty="0" smtClean="0"/>
              <a:t>③ 도형에 텍스트 삽입하기</a:t>
            </a:r>
          </a:p>
          <a:p>
            <a:r>
              <a:rPr lang="ko-KR" altLang="en-US" dirty="0" smtClean="0"/>
              <a:t>개체 틀에 텍스트 입력하기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개체 틀 내부를 클릭하여 개체 틀 주변이 점선으로 변했을 때 텍스트를 입력함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5936" y="3429000"/>
            <a:ext cx="8072494" cy="2940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7.3 </a:t>
            </a:r>
            <a:r>
              <a:rPr lang="ko-KR" altLang="en-US" dirty="0" smtClean="0"/>
              <a:t>텍스트 슬라이드 바꾸기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텍스트 상자를 이용해 입력하기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삽입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텍스트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텍스트 상자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가로 텍스트 상자</a:t>
            </a:r>
            <a:r>
              <a:rPr lang="en-US" altLang="ko-KR" dirty="0" smtClean="0"/>
              <a:t>/</a:t>
            </a:r>
            <a:r>
              <a:rPr lang="ko-KR" altLang="en-US" dirty="0" smtClean="0"/>
              <a:t>세로 텍스트 상자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선택하고 텍스트를 삽입할 위치에 적당한 크기로 드래그하여 텍스트 상자를 만든 후</a:t>
            </a:r>
            <a:r>
              <a:rPr lang="en-US" altLang="ko-KR" dirty="0" smtClean="0"/>
              <a:t>, </a:t>
            </a:r>
            <a:r>
              <a:rPr lang="ko-KR" altLang="en-US" dirty="0" smtClean="0"/>
              <a:t>텍스트 상자 내부에 텍스트를 입력함</a:t>
            </a:r>
            <a:r>
              <a:rPr lang="en-US" altLang="ko-KR" dirty="0" smtClean="0"/>
              <a:t>.</a:t>
            </a:r>
          </a:p>
          <a:p>
            <a:pPr lvl="1"/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_x126990128" descr="EMB00000f8016fc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44474" y="2457450"/>
            <a:ext cx="3954956" cy="2857520"/>
          </a:xfrm>
          <a:prstGeom prst="rect">
            <a:avLst/>
          </a:prstGeom>
          <a:noFill/>
        </p:spPr>
      </p:pic>
      <p:pic>
        <p:nvPicPr>
          <p:cNvPr id="5" name="_x126778048" descr="EMB00000f8016fd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16440" y="2457450"/>
            <a:ext cx="3954958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7.3 </a:t>
            </a:r>
            <a:r>
              <a:rPr lang="ko-KR" altLang="en-US" dirty="0" smtClean="0"/>
              <a:t>텍스트 슬라이드 바꾸기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도형에 텍스트 삽입하기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원이나 사각형과 같은 기본적인 도형뿐 아니라 화살표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순서도</a:t>
            </a:r>
            <a:r>
              <a:rPr lang="en-US" altLang="ko-KR" dirty="0" smtClean="0"/>
              <a:t>, </a:t>
            </a:r>
            <a:r>
              <a:rPr lang="ko-KR" altLang="en-US" dirty="0" smtClean="0"/>
              <a:t>현수막 등 다양한 도형에서 도형 내부를 클릭하고 텍스트를 입력함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도형을 선택한 상태에서 마우스 오른쪽 버튼을 눌러 </a:t>
            </a:r>
            <a:r>
              <a:rPr lang="en-US" altLang="ko-KR" dirty="0" smtClean="0"/>
              <a:t>[</a:t>
            </a:r>
            <a:r>
              <a:rPr lang="ko-KR" altLang="en-US" dirty="0" smtClean="0"/>
              <a:t>텍스트 편집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선택하여 해당 도형에 텍스트를 입력할 수 있음</a:t>
            </a:r>
            <a:r>
              <a:rPr lang="en-US" altLang="ko-KR" dirty="0" smtClean="0"/>
              <a:t>.</a:t>
            </a:r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_x126778048" descr="EMB00000f8016fe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71718" y="3052776"/>
            <a:ext cx="3856082" cy="2786082"/>
          </a:xfrm>
          <a:prstGeom prst="rect">
            <a:avLst/>
          </a:prstGeom>
          <a:noFill/>
        </p:spPr>
      </p:pic>
      <p:pic>
        <p:nvPicPr>
          <p:cNvPr id="5" name="_x127004472" descr="EMB00000f8016ff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600808" y="3052776"/>
            <a:ext cx="3856084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굴림" charset="-127"/>
              </a:rPr>
              <a:t>3. </a:t>
            </a:r>
            <a:r>
              <a:rPr lang="ko-KR" altLang="en-US" dirty="0" smtClean="0">
                <a:latin typeface="굴림" charset="-127"/>
              </a:rPr>
              <a:t>텍스트 슬라이드 만들기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제목 슬라이드 만들기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슬라이드 추가하기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슬라이드 레이아웃 바꾸기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텍스트 입력하기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텍스트 서식 적용하기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endParaRPr lang="en-US" altLang="ko-KR" dirty="0" smtClean="0">
              <a:latin typeface="굴림" charset="-127"/>
            </a:endParaRPr>
          </a:p>
          <a:p>
            <a:pPr eaLnBrk="1" hangingPunct="1"/>
            <a:r>
              <a:rPr lang="en-US" altLang="ko-KR" dirty="0" smtClean="0">
                <a:latin typeface="굴림" charset="-127"/>
              </a:rPr>
              <a:t>4. </a:t>
            </a:r>
            <a:r>
              <a:rPr lang="ko-KR" altLang="en-US" dirty="0" smtClean="0">
                <a:latin typeface="굴림" charset="-127"/>
              </a:rPr>
              <a:t>표와 차트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표 삽입하기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표 편집하기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차트 삽입하기</a:t>
            </a:r>
            <a:endParaRPr lang="en-US" altLang="ko-KR" dirty="0" smtClean="0">
              <a:latin typeface="굴림" charset="-127"/>
            </a:endParaRP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7.3 </a:t>
            </a:r>
            <a:r>
              <a:rPr lang="ko-KR" altLang="en-US" dirty="0" smtClean="0"/>
              <a:t>텍스트 슬라이드 바꾸기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글꼴 서식 변경하기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텍스트 상자에 입력된 텍스트의 글꼴 서식 변경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텍스트 상자 안의 내용을 한꺼번에 바꿀 때는 텍스트 상자 선택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일부 텍스트만 바꿀 때는 해당 텍스트만 블록 설정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글꼴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 선택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일부 텍스트만 선택했을 때 나타나는 미니 도구 모음에서 설정할 수 있음</a:t>
            </a:r>
            <a:r>
              <a:rPr lang="en-US" altLang="ko-KR" dirty="0" smtClean="0"/>
              <a:t>.</a:t>
            </a:r>
          </a:p>
          <a:p>
            <a:pPr lvl="2"/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_x127005720" descr="EMB00000f801700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45606" y="3282948"/>
            <a:ext cx="3954956" cy="2857520"/>
          </a:xfrm>
          <a:prstGeom prst="rect">
            <a:avLst/>
          </a:prstGeom>
          <a:noFill/>
        </p:spPr>
      </p:pic>
      <p:pic>
        <p:nvPicPr>
          <p:cNvPr id="5" name="_x127003776" descr="EMB00000f80170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17570" y="3282948"/>
            <a:ext cx="3954958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7.3 </a:t>
            </a:r>
            <a:r>
              <a:rPr lang="ko-KR" altLang="en-US" dirty="0" smtClean="0"/>
              <a:t>텍스트 슬라이드 바꾸기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목록 수준 늘림과 줄임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들여 쓸 줄에 커서를 두고 ‘목록 수준 늘림’ </a:t>
            </a:r>
            <a:r>
              <a:rPr lang="ko-KR" altLang="en-US" dirty="0" smtClean="0"/>
              <a:t>도구를 </a:t>
            </a:r>
            <a:r>
              <a:rPr lang="ko-KR" altLang="en-US" dirty="0" smtClean="0"/>
              <a:t>한 번 클릭하면 한 단계 들여 쓰기가 되고 한 번 더 클릭하면 두 단계 들여 쓰기가 됨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‘목록수준 줄임’ </a:t>
            </a:r>
            <a:r>
              <a:rPr lang="ko-KR" altLang="en-US" dirty="0" smtClean="0"/>
              <a:t>도구는 내어 쓰기에 </a:t>
            </a:r>
            <a:r>
              <a:rPr lang="ko-KR" altLang="en-US" dirty="0" smtClean="0"/>
              <a:t>사용됨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목록수준 늘림 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r>
              <a:rPr lang="en-US" altLang="ko-KR" dirty="0" smtClean="0"/>
              <a:t>&lt;Tab&gt; </a:t>
            </a:r>
            <a:r>
              <a:rPr lang="ko-KR" altLang="en-US" dirty="0" smtClean="0"/>
              <a:t>키</a:t>
            </a:r>
            <a:r>
              <a:rPr lang="en-US" altLang="ko-KR" dirty="0" smtClean="0"/>
              <a:t>, </a:t>
            </a:r>
            <a:r>
              <a:rPr lang="ko-KR" altLang="en-US" dirty="0" smtClean="0"/>
              <a:t>목록수준 줄임 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r>
              <a:rPr lang="en-US" altLang="ko-KR" dirty="0" smtClean="0"/>
              <a:t>&lt;Shift&gt;+&lt;Tab&gt; </a:t>
            </a:r>
            <a:r>
              <a:rPr lang="ko-KR" altLang="en-US" dirty="0" smtClean="0"/>
              <a:t>키</a:t>
            </a:r>
            <a:endParaRPr lang="en-US" altLang="ko-KR" dirty="0" smtClean="0"/>
          </a:p>
          <a:p>
            <a:pPr lvl="1"/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_x37942496" descr="EMB00000f8017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42910" y="2954331"/>
            <a:ext cx="3856082" cy="2786082"/>
          </a:xfrm>
          <a:prstGeom prst="rect">
            <a:avLst/>
          </a:prstGeom>
          <a:noFill/>
        </p:spPr>
      </p:pic>
      <p:pic>
        <p:nvPicPr>
          <p:cNvPr id="5" name="_x126990128" descr="EMB00000f80170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43438" y="2954331"/>
            <a:ext cx="3856084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7.3 </a:t>
            </a:r>
            <a:r>
              <a:rPr lang="ko-KR" altLang="en-US" dirty="0" smtClean="0"/>
              <a:t>텍스트 슬라이드 바꾸기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단락 바꾸기</a:t>
            </a:r>
            <a:r>
              <a:rPr lang="en-US" altLang="ko-KR" dirty="0" smtClean="0"/>
              <a:t>/</a:t>
            </a:r>
            <a:r>
              <a:rPr lang="ko-KR" altLang="en-US" dirty="0" smtClean="0"/>
              <a:t>줄 바꾸기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단락 변경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텍스트를 입력하다가 </a:t>
            </a:r>
            <a:r>
              <a:rPr lang="en-US" altLang="ko-KR" dirty="0" smtClean="0"/>
              <a:t>&lt;Enter&gt; </a:t>
            </a:r>
            <a:r>
              <a:rPr lang="ko-KR" altLang="en-US" dirty="0" smtClean="0"/>
              <a:t>키를 누르면 새 단락이 되고 단락이 바뀌면 단락 앞머리에 글머리 기호가 자동으로 붙음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줄 변경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해당 위치에서 </a:t>
            </a:r>
            <a:r>
              <a:rPr lang="en-US" altLang="ko-KR" dirty="0" smtClean="0"/>
              <a:t>&lt;Shift&gt;+&lt;Enter&gt; </a:t>
            </a:r>
            <a:r>
              <a:rPr lang="ko-KR" altLang="en-US" dirty="0" smtClean="0"/>
              <a:t>키 누름</a:t>
            </a:r>
            <a:r>
              <a:rPr lang="en-US" altLang="ko-KR" dirty="0" smtClean="0"/>
              <a:t>.</a:t>
            </a:r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2735253"/>
            <a:ext cx="4572000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7.3 </a:t>
            </a:r>
            <a:r>
              <a:rPr lang="ko-KR" altLang="en-US" dirty="0" smtClean="0"/>
              <a:t>텍스트 슬라이드 바꾸기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단락</a:t>
            </a:r>
            <a:r>
              <a:rPr lang="en-US" altLang="ko-KR" dirty="0" smtClean="0"/>
              <a:t>/</a:t>
            </a:r>
            <a:r>
              <a:rPr lang="ko-KR" altLang="en-US" dirty="0" smtClean="0"/>
              <a:t>줄 간격 변경하기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텍스트의 줄 간격이 너무 좁으면 답답해 보이고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너무 크면 화면 분할이 어색해져 산만해 보임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줄 간격 변경하기 </a:t>
            </a:r>
            <a:r>
              <a:rPr lang="en-US" altLang="ko-KR" dirty="0" smtClean="0"/>
              <a:t>: 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단락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 있는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줄 간격</a:t>
            </a:r>
            <a:r>
              <a:rPr lang="en-US" altLang="ko-KR" dirty="0" smtClean="0"/>
              <a:t>] </a:t>
            </a:r>
            <a:r>
              <a:rPr lang="ko-KR" altLang="en-US" dirty="0" smtClean="0"/>
              <a:t>확장 버튼을 눌러 적당한 간격 선택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단락 간의 간격 변경 </a:t>
            </a:r>
            <a:r>
              <a:rPr lang="en-US" altLang="ko-KR" dirty="0" smtClean="0"/>
              <a:t>: 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단락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줄 간격</a:t>
            </a:r>
            <a:r>
              <a:rPr lang="en-US" altLang="ko-KR" dirty="0" smtClean="0"/>
              <a:t>] </a:t>
            </a:r>
            <a:r>
              <a:rPr lang="ko-KR" altLang="en-US" dirty="0" smtClean="0"/>
              <a:t>확장 버튼을 눌러 ‘줄 간격 옵션’을 선택한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단락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‘단락 앞’</a:t>
            </a:r>
            <a:r>
              <a:rPr lang="en-US" altLang="ko-KR" dirty="0" smtClean="0"/>
              <a:t>, ‘</a:t>
            </a:r>
            <a:r>
              <a:rPr lang="ko-KR" altLang="en-US" dirty="0" smtClean="0"/>
              <a:t>단락 뒤’ 값 조절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_x38046848" descr="EMB00000f801707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55570" y="3382981"/>
            <a:ext cx="3954956" cy="2857520"/>
          </a:xfrm>
          <a:prstGeom prst="rect">
            <a:avLst/>
          </a:prstGeom>
          <a:noFill/>
        </p:spPr>
      </p:pic>
      <p:pic>
        <p:nvPicPr>
          <p:cNvPr id="5" name="_x126995712" descr="EMB00000f8017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27536" y="3382981"/>
            <a:ext cx="4116921" cy="2286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7.3 </a:t>
            </a:r>
            <a:r>
              <a:rPr lang="ko-KR" altLang="en-US" dirty="0" smtClean="0"/>
              <a:t>텍스트 슬라이드 바꾸기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글머리 기호 매기기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슬라이드에서 텍스트 상자에 텍스트를 입력하면 글머리 기호가 자동으로 붙고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이를 다른 기호 또는 그림으로 바꾸거나 제거할 수 있음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순서가 없는 항목을 작성할 때 사용함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글머리 기호를 변경하려면 해당 텍스트를 선택하고</a:t>
            </a:r>
            <a:r>
              <a:rPr lang="en-US" altLang="ko-KR" dirty="0" smtClean="0"/>
              <a:t>, 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단락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 있는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글머리 기호</a:t>
            </a:r>
            <a:r>
              <a:rPr lang="en-US" altLang="ko-KR" dirty="0" smtClean="0"/>
              <a:t>] </a:t>
            </a:r>
            <a:r>
              <a:rPr lang="ko-KR" altLang="en-US" dirty="0" smtClean="0"/>
              <a:t>확장 버튼을 클릭한 후 원하는 기호 선택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원하는 기호 형태가 없는 경우에는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글머리 기호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확장 버튼을 클릭하여 </a:t>
            </a:r>
            <a:r>
              <a:rPr lang="en-US" altLang="ko-KR" dirty="0" smtClean="0"/>
              <a:t>[</a:t>
            </a:r>
            <a:r>
              <a:rPr lang="ko-KR" altLang="en-US" dirty="0" smtClean="0"/>
              <a:t>글머리 기호 및 번호 매기기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선택한 후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사용자 지정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을 클릭하여 원하는 기호 선택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083" y="3533472"/>
            <a:ext cx="7929586" cy="2853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7.3 </a:t>
            </a:r>
            <a:r>
              <a:rPr lang="ko-KR" altLang="en-US" dirty="0" smtClean="0"/>
              <a:t>텍스트 슬라이드 바꾸기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번호 매기기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순서대로 항목을 작성할 때 사용함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해당 텍스트를 선택하고</a:t>
            </a:r>
            <a:r>
              <a:rPr lang="en-US" altLang="ko-KR" dirty="0" smtClean="0"/>
              <a:t>, 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단락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 있는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번호 매기기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확장 버튼을 클릭한 후 원하는 번호 형식 선택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26778048" descr="EMB00000f80170b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98012" y="2625714"/>
            <a:ext cx="4747976" cy="34311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7.4 </a:t>
            </a:r>
            <a:r>
              <a:rPr lang="ko-KR" altLang="en-US" dirty="0" smtClean="0"/>
              <a:t>표와 차트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표와 차트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표는 전달하고자 하는 내용을 일목요연하게 정리하여 보여주고자 할 때 유용하게 사용하는 것이고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차트는 표의 형태로 기록된 수치 자료를 한눈에 비교하고 분석할 수 있도록 다양한 그래프 형태로 시각화한 것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표 삽입하기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삽입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 있는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표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확장 버튼을 클릭하고 원하는 표의 크기가 될 때까지 드래그한다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또는 슬라이드를 추가한 후 슬라이드 중앙에 있는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표 추가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버튼    을 클릭하고 ‘열 개수’와 ‘행 개수’</a:t>
            </a:r>
            <a:r>
              <a:rPr lang="ko-KR" altLang="en-US" dirty="0" err="1" smtClean="0"/>
              <a:t>를</a:t>
            </a:r>
            <a:r>
              <a:rPr lang="ko-KR" altLang="en-US" dirty="0" smtClean="0"/>
              <a:t> 입력하여 만듦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9834" y="3658858"/>
            <a:ext cx="7715304" cy="2326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7.4 </a:t>
            </a:r>
            <a:r>
              <a:rPr lang="ko-KR" altLang="en-US" dirty="0" smtClean="0"/>
              <a:t>표와 차트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표 안의 텍스트는 긴 문장이 아닌 간략한 단어를 사용하는 것이 좋다</a:t>
            </a:r>
          </a:p>
          <a:p>
            <a:r>
              <a:rPr lang="ko-KR" altLang="en-US" dirty="0" smtClean="0"/>
              <a:t>표의 행 및 열 제목을 표기하여 행과 열이 무엇을 나타내는 것인지 알 수 있도록 해야 한다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표에 삽입된 텍스트의 내용이 긴 경우에는 일반적으로 왼쪽 정렬을 하는 것이 좋다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표에 삽입된 텍스트의 내용이 단어인 경우에는 가운데 정렬을 하는 것이 좋다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표에 삽입된 내용이 숫자인 경우에는 오른쪽 정렬을 하는 것이 좋다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단위나 기호는 표의 오른쪽 상단에 반드시 표기해야 한다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표 자료의 출처가 있다면 표의 오른쪽 하단에 표기하는 것이 좋다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7.4 </a:t>
            </a:r>
            <a:r>
              <a:rPr lang="ko-KR" altLang="en-US" dirty="0" smtClean="0"/>
              <a:t>표와 차트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표 크기 조절하기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① 표 크기를 조절하기 위하여 표 테두리로 마우스 포인터를 이동한다</a:t>
            </a:r>
            <a:r>
              <a:rPr lang="en-US" altLang="ko-KR" dirty="0" smtClean="0"/>
              <a:t>. </a:t>
            </a:r>
          </a:p>
          <a:p>
            <a:pPr lvl="1"/>
            <a:r>
              <a:rPr lang="en-US" altLang="ko-KR" dirty="0" smtClean="0"/>
              <a:t>② </a:t>
            </a:r>
            <a:r>
              <a:rPr lang="ko-KR" altLang="en-US" dirty="0" smtClean="0"/>
              <a:t>표 테두리를 선택했을 때 크기 </a:t>
            </a:r>
            <a:r>
              <a:rPr lang="ko-KR" altLang="en-US" dirty="0" err="1" smtClean="0"/>
              <a:t>조절점이</a:t>
            </a:r>
            <a:r>
              <a:rPr lang="ko-KR" altLang="en-US" dirty="0" smtClean="0"/>
              <a:t> 나타나면 모서리 </a:t>
            </a:r>
            <a:r>
              <a:rPr lang="ko-KR" altLang="en-US" dirty="0" err="1" smtClean="0"/>
              <a:t>조절점을</a:t>
            </a:r>
            <a:r>
              <a:rPr lang="ko-KR" altLang="en-US" dirty="0" smtClean="0"/>
              <a:t> 클릭하고 드래그하여 원하는 크기로 만든다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6776" y="1713004"/>
            <a:ext cx="7210447" cy="2482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7.4 </a:t>
            </a:r>
            <a:r>
              <a:rPr lang="ko-KR" altLang="en-US" dirty="0" smtClean="0"/>
              <a:t>표와 차트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표의 열 너비 및 행 높이 조절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열과 열</a:t>
            </a:r>
            <a:r>
              <a:rPr lang="en-US" altLang="ko-KR" dirty="0" smtClean="0"/>
              <a:t>, </a:t>
            </a:r>
            <a:r>
              <a:rPr lang="ko-KR" altLang="en-US" dirty="0" smtClean="0"/>
              <a:t>행과 행 사이의 </a:t>
            </a:r>
            <a:r>
              <a:rPr lang="ko-KR" altLang="en-US" dirty="0" err="1" smtClean="0"/>
              <a:t>구분선에</a:t>
            </a:r>
            <a:r>
              <a:rPr lang="ko-KR" altLang="en-US" dirty="0" smtClean="0"/>
              <a:t> 마우스 포인터를 위치시키고 마우스 포인터의 모양이 바뀌면 마우스로 드래그함</a:t>
            </a:r>
            <a:r>
              <a:rPr lang="en-US" altLang="ko-KR" dirty="0" smtClean="0"/>
              <a:t>. </a:t>
            </a:r>
          </a:p>
          <a:p>
            <a:r>
              <a:rPr lang="ko-KR" altLang="en-US" dirty="0" smtClean="0"/>
              <a:t>표 이동하기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표 테두리를 선택하고 원하는 위치로 드래그함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27087568" descr="EMB00000f80172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47610" y="3135339"/>
            <a:ext cx="3590204" cy="259398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8518" y="3086113"/>
            <a:ext cx="3786214" cy="2635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7.1 </a:t>
            </a:r>
            <a:r>
              <a:rPr lang="ko-KR" altLang="en-US" dirty="0" smtClean="0"/>
              <a:t>파워포인트 개요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프레젠테이션</a:t>
            </a:r>
            <a:r>
              <a:rPr lang="en-US" altLang="ko-KR" dirty="0" smtClean="0"/>
              <a:t>(Presentation)</a:t>
            </a:r>
          </a:p>
          <a:p>
            <a:pPr lvl="1"/>
            <a:r>
              <a:rPr lang="ko-KR" altLang="en-US" dirty="0" smtClean="0"/>
              <a:t>소개</a:t>
            </a:r>
            <a:r>
              <a:rPr lang="en-US" altLang="ko-KR" dirty="0" smtClean="0"/>
              <a:t>, </a:t>
            </a:r>
            <a:r>
              <a:rPr lang="ko-KR" altLang="en-US" dirty="0" smtClean="0"/>
              <a:t>발표</a:t>
            </a:r>
            <a:r>
              <a:rPr lang="en-US" altLang="ko-KR" dirty="0" smtClean="0"/>
              <a:t>, </a:t>
            </a:r>
            <a:r>
              <a:rPr lang="ko-KR" altLang="en-US" dirty="0" smtClean="0"/>
              <a:t>표현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제출을 뜻하는 용어</a:t>
            </a:r>
          </a:p>
          <a:p>
            <a:pPr lvl="1"/>
            <a:r>
              <a:rPr lang="ko-KR" altLang="en-US" dirty="0" smtClean="0"/>
              <a:t>정해진 시간 안에 자신의 생각을 상대방에게 정확히 전달해서 상대방이 발표자가 원하는 방향으로 의사를 결정할 수 있도록 설득하는 커뮤니케이션 방법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그림 3" descr="ch07-01_cut.jpg"/>
          <p:cNvPicPr>
            <a:picLocks noChangeAspect="1"/>
          </p:cNvPicPr>
          <p:nvPr/>
        </p:nvPicPr>
        <p:blipFill>
          <a:blip r:embed="rId2"/>
          <a:srcRect b="13983"/>
          <a:stretch>
            <a:fillRect/>
          </a:stretch>
        </p:blipFill>
        <p:spPr>
          <a:xfrm>
            <a:off x="1281740" y="2698740"/>
            <a:ext cx="6580520" cy="25193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7.4 </a:t>
            </a:r>
            <a:r>
              <a:rPr lang="ko-KR" altLang="en-US" dirty="0" smtClean="0"/>
              <a:t>표와 차트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열</a:t>
            </a:r>
            <a:r>
              <a:rPr lang="en-US" altLang="ko-KR" dirty="0" smtClean="0"/>
              <a:t>/</a:t>
            </a:r>
            <a:r>
              <a:rPr lang="ko-KR" altLang="en-US" dirty="0" smtClean="0"/>
              <a:t>행 삽입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레이아웃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행 및 열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추가할 대상</a:t>
            </a:r>
            <a:r>
              <a:rPr lang="en-US" altLang="ko-KR" dirty="0" smtClean="0"/>
              <a:t>(</a:t>
            </a:r>
            <a:r>
              <a:rPr lang="ko-KR" altLang="en-US" dirty="0" smtClean="0"/>
              <a:t>열 또는 행</a:t>
            </a:r>
            <a:r>
              <a:rPr lang="en-US" altLang="ko-KR" dirty="0" smtClean="0"/>
              <a:t>)</a:t>
            </a:r>
            <a:r>
              <a:rPr lang="ko-KR" altLang="en-US" dirty="0" smtClean="0"/>
              <a:t>과 위치 선택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현재 마우스 포인터가 있는 열에서 왼쪽이나 오른쪽에 열을 추가하려면 </a:t>
            </a:r>
            <a:r>
              <a:rPr lang="en-US" altLang="ko-KR" dirty="0" smtClean="0"/>
              <a:t>[</a:t>
            </a:r>
            <a:r>
              <a:rPr lang="ko-KR" altLang="en-US" dirty="0" smtClean="0"/>
              <a:t>왼쪽에 삽입</a:t>
            </a:r>
            <a:r>
              <a:rPr lang="en-US" altLang="ko-KR" dirty="0" smtClean="0"/>
              <a:t>], [</a:t>
            </a:r>
            <a:r>
              <a:rPr lang="ko-KR" altLang="en-US" dirty="0" smtClean="0"/>
              <a:t>오른쪽에 삽입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</a:t>
            </a:r>
            <a:r>
              <a:rPr lang="en-US" altLang="ko-KR" dirty="0" smtClean="0"/>
              <a:t>, </a:t>
            </a:r>
          </a:p>
          <a:p>
            <a:pPr lvl="1"/>
            <a:r>
              <a:rPr lang="ko-KR" altLang="en-US" dirty="0" smtClean="0"/>
              <a:t>마우스 포인터가 있는 행에서 위나 아래에 새로운 행을 추가하려면 </a:t>
            </a:r>
            <a:r>
              <a:rPr lang="en-US" altLang="ko-KR" dirty="0" smtClean="0"/>
              <a:t>[</a:t>
            </a:r>
            <a:r>
              <a:rPr lang="ko-KR" altLang="en-US" dirty="0" smtClean="0"/>
              <a:t>위에 삽입</a:t>
            </a:r>
            <a:r>
              <a:rPr lang="en-US" altLang="ko-KR" dirty="0" smtClean="0"/>
              <a:t>], [</a:t>
            </a:r>
            <a:r>
              <a:rPr lang="ko-KR" altLang="en-US" dirty="0" smtClean="0"/>
              <a:t>아래에 삽입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사용함</a:t>
            </a:r>
            <a:r>
              <a:rPr lang="en-US" altLang="ko-KR" dirty="0" smtClean="0"/>
              <a:t>. 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26993952" descr="EMB00000f8017a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44508" y="3330088"/>
            <a:ext cx="3757208" cy="2714644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30722" y="3258650"/>
            <a:ext cx="3786214" cy="2799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7.4 </a:t>
            </a:r>
            <a:r>
              <a:rPr lang="ko-KR" altLang="en-US" dirty="0" smtClean="0"/>
              <a:t>표와 차트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열</a:t>
            </a:r>
            <a:r>
              <a:rPr lang="en-US" altLang="ko-KR" dirty="0" smtClean="0"/>
              <a:t>/</a:t>
            </a:r>
            <a:r>
              <a:rPr lang="ko-KR" altLang="en-US" dirty="0" smtClean="0"/>
              <a:t>행 삭제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레이아웃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행 및 열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삭제 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열 삭제</a:t>
            </a:r>
            <a:r>
              <a:rPr lang="en-US" altLang="ko-KR" dirty="0" smtClean="0"/>
              <a:t>/</a:t>
            </a:r>
            <a:r>
              <a:rPr lang="ko-KR" altLang="en-US" dirty="0" smtClean="0"/>
              <a:t>행 삭제</a:t>
            </a:r>
            <a:r>
              <a:rPr lang="en-US" altLang="ko-KR" dirty="0" smtClean="0"/>
              <a:t>]</a:t>
            </a:r>
            <a:r>
              <a:rPr lang="ko-KR" altLang="en-US" dirty="0" smtClean="0"/>
              <a:t> 선택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_x127089344" descr="EMB00000f8017a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24814" y="2457450"/>
            <a:ext cx="3898288" cy="2816576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7163" y="2434838"/>
            <a:ext cx="3786214" cy="289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7.4 </a:t>
            </a:r>
            <a:r>
              <a:rPr lang="ko-KR" altLang="en-US" dirty="0" smtClean="0"/>
              <a:t>표와 차트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셀 병합하기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셀 병합 </a:t>
            </a:r>
            <a:r>
              <a:rPr lang="en-US" altLang="ko-KR" dirty="0" smtClean="0"/>
              <a:t>:</a:t>
            </a:r>
            <a:r>
              <a:rPr lang="ko-KR" altLang="en-US" dirty="0" smtClean="0"/>
              <a:t> 둘 이상의 셀을 하나로 합치는 것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병합할 셀을 선택한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레이아웃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병합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셀 병합</a:t>
            </a:r>
            <a:r>
              <a:rPr lang="en-US" altLang="ko-KR" dirty="0" smtClean="0"/>
              <a:t>]</a:t>
            </a:r>
            <a:r>
              <a:rPr lang="ko-KR" altLang="en-US" dirty="0" smtClean="0"/>
              <a:t> 선택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9097" y="2406636"/>
            <a:ext cx="3915473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_x13022944" descr="EMB00000f8017a7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29625" y="2449911"/>
            <a:ext cx="4053830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7.4 </a:t>
            </a:r>
            <a:r>
              <a:rPr lang="ko-KR" altLang="en-US" dirty="0" smtClean="0"/>
              <a:t>표와 차트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셀 분할하기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셀 분할 </a:t>
            </a:r>
            <a:r>
              <a:rPr lang="en-US" altLang="ko-KR" dirty="0" smtClean="0"/>
              <a:t>:</a:t>
            </a:r>
            <a:r>
              <a:rPr lang="ko-KR" altLang="en-US" dirty="0" smtClean="0"/>
              <a:t> 하나의 셀을 두 개 이상의 셀로 나누는 것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분할할 셀 안에 마우스 포인터를 갖다 놓고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레이아웃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병합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셀 분할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선택한 후 분할할 열과 행 개수 지정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27007024" descr="EMB00000f8017a9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28579" y="2619624"/>
            <a:ext cx="3886825" cy="2808294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0928" y="2570398"/>
            <a:ext cx="3786214" cy="290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7.4 </a:t>
            </a:r>
            <a:r>
              <a:rPr lang="ko-KR" altLang="en-US" dirty="0" smtClean="0"/>
              <a:t>표와 차트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표</a:t>
            </a:r>
            <a:r>
              <a:rPr lang="en-US" altLang="ko-KR" dirty="0" smtClean="0"/>
              <a:t>/</a:t>
            </a:r>
            <a:r>
              <a:rPr lang="ko-KR" altLang="en-US" dirty="0" smtClean="0"/>
              <a:t>셀 테두리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해당 영역을 선택하고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디자인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테두리 그리기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펜 스타일</a:t>
            </a:r>
            <a:r>
              <a:rPr lang="en-US" altLang="ko-KR" dirty="0" smtClean="0"/>
              <a:t>], [</a:t>
            </a:r>
            <a:r>
              <a:rPr lang="ko-KR" altLang="en-US" dirty="0" smtClean="0"/>
              <a:t>펜 두께</a:t>
            </a:r>
            <a:r>
              <a:rPr lang="en-US" altLang="ko-KR" dirty="0" smtClean="0"/>
              <a:t>], [</a:t>
            </a:r>
            <a:r>
              <a:rPr lang="ko-KR" altLang="en-US" dirty="0" smtClean="0"/>
              <a:t>펜 색</a:t>
            </a:r>
            <a:r>
              <a:rPr lang="en-US" altLang="ko-KR" dirty="0" smtClean="0"/>
              <a:t>] </a:t>
            </a:r>
            <a:r>
              <a:rPr lang="ko-KR" altLang="en-US" dirty="0" smtClean="0"/>
              <a:t>등을 설정한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표 그리기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선택하여 원하는 부분의 테두리를 직접 그리면 됨</a:t>
            </a:r>
            <a:r>
              <a:rPr lang="en-US" altLang="ko-KR" dirty="0" smtClean="0"/>
              <a:t>. </a:t>
            </a:r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테두리 그리기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테두리 정보를 설정하고</a:t>
            </a:r>
            <a:r>
              <a:rPr lang="en-US" altLang="ko-KR" dirty="0" smtClean="0"/>
              <a:t>, [</a:t>
            </a:r>
            <a:r>
              <a:rPr lang="ko-KR" altLang="en-US" dirty="0" smtClean="0"/>
              <a:t>표 스타일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테두리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아이콘             의 확장 버튼을 클릭하여 테두리 위치 선택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테두리를 일부만 표시할 경우 </a:t>
            </a:r>
            <a:r>
              <a:rPr lang="en-US" altLang="ko-KR" dirty="0" smtClean="0"/>
              <a:t>[</a:t>
            </a:r>
            <a:r>
              <a:rPr lang="ko-KR" altLang="en-US" dirty="0" smtClean="0"/>
              <a:t>테두리 없음</a:t>
            </a:r>
            <a:r>
              <a:rPr lang="en-US" altLang="ko-KR" dirty="0" smtClean="0"/>
              <a:t>]</a:t>
            </a:r>
            <a:r>
              <a:rPr lang="ko-KR" altLang="en-US" dirty="0" smtClean="0"/>
              <a:t>으로 테두리를 모두 없애고 테두리 위치를 선택함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588" y="3515800"/>
            <a:ext cx="7951815" cy="2980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7.4 </a:t>
            </a:r>
            <a:r>
              <a:rPr lang="ko-KR" altLang="en-US" dirty="0" smtClean="0"/>
              <a:t>표와 차트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표</a:t>
            </a:r>
            <a:r>
              <a:rPr lang="en-US" altLang="ko-KR" dirty="0" smtClean="0"/>
              <a:t>/</a:t>
            </a:r>
            <a:r>
              <a:rPr lang="ko-KR" altLang="en-US" dirty="0" smtClean="0"/>
              <a:t>셀 채우기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표를 선택하거나 일부 셀을 선택하고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디자인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표 스타일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음영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아이콘  을 클릭하여 채우기 색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그림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그라데이션</a:t>
            </a:r>
            <a:r>
              <a:rPr lang="ko-KR" altLang="en-US" dirty="0" smtClean="0"/>
              <a:t> 등을 선택하면 된다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27079632" descr="EMB00000f8017a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55570" y="2470156"/>
            <a:ext cx="3954956" cy="2857520"/>
          </a:xfrm>
          <a:prstGeom prst="rect">
            <a:avLst/>
          </a:prstGeom>
          <a:noFill/>
        </p:spPr>
      </p:pic>
      <p:pic>
        <p:nvPicPr>
          <p:cNvPr id="5" name="_x127089344" descr="EMB00000f8017a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27536" y="2470156"/>
            <a:ext cx="3954958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7.4 </a:t>
            </a:r>
            <a:r>
              <a:rPr lang="ko-KR" altLang="en-US" dirty="0" smtClean="0"/>
              <a:t>표와 차트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[</a:t>
            </a:r>
            <a:r>
              <a:rPr lang="ko-KR" altLang="en-US" dirty="0" smtClean="0"/>
              <a:t>디자인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표 스타일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효과 </a:t>
            </a:r>
            <a:r>
              <a:rPr lang="ko-KR" altLang="en-US" dirty="0" smtClean="0"/>
              <a:t>아이콘을 </a:t>
            </a:r>
            <a:r>
              <a:rPr lang="ko-KR" altLang="en-US" dirty="0" smtClean="0"/>
              <a:t>선택하여 </a:t>
            </a:r>
            <a:r>
              <a:rPr lang="en-US" altLang="ko-KR" dirty="0" smtClean="0"/>
              <a:t>[</a:t>
            </a:r>
            <a:r>
              <a:rPr lang="ko-KR" altLang="en-US" dirty="0" smtClean="0"/>
              <a:t>셀 입체 효과</a:t>
            </a:r>
            <a:r>
              <a:rPr lang="en-US" altLang="ko-KR" dirty="0" smtClean="0"/>
              <a:t>]</a:t>
            </a:r>
            <a:r>
              <a:rPr lang="ko-KR" altLang="en-US" dirty="0" smtClean="0"/>
              <a:t> 선택</a:t>
            </a:r>
            <a:endParaRPr lang="en-US" altLang="ko-KR" dirty="0" smtClean="0"/>
          </a:p>
          <a:p>
            <a:r>
              <a:rPr lang="ko-KR" altLang="en-US" dirty="0" smtClean="0"/>
              <a:t>표에만 적용할 수 있는 효과로는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그림자</a:t>
            </a:r>
            <a:r>
              <a:rPr lang="en-US" altLang="ko-KR" dirty="0" smtClean="0"/>
              <a:t>], [</a:t>
            </a:r>
            <a:r>
              <a:rPr lang="ko-KR" altLang="en-US" dirty="0" smtClean="0"/>
              <a:t>반사</a:t>
            </a:r>
            <a:r>
              <a:rPr lang="en-US" altLang="ko-KR" dirty="0" smtClean="0"/>
              <a:t>] </a:t>
            </a:r>
            <a:r>
              <a:rPr lang="ko-KR" altLang="en-US" dirty="0" smtClean="0"/>
              <a:t>효과 등이 있음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_x127124976" descr="EMB00000f8017b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71718" y="2457663"/>
            <a:ext cx="3856082" cy="2786082"/>
          </a:xfrm>
          <a:prstGeom prst="rect">
            <a:avLst/>
          </a:prstGeom>
          <a:noFill/>
        </p:spPr>
      </p:pic>
      <p:pic>
        <p:nvPicPr>
          <p:cNvPr id="5" name="_x38149368" descr="EMB00000f8017b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00808" y="2457663"/>
            <a:ext cx="3856084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7.4 </a:t>
            </a:r>
            <a:r>
              <a:rPr lang="ko-KR" altLang="en-US" dirty="0" smtClean="0"/>
              <a:t>표와 차트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표 스타일 선택하기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표 스타일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프레젠테이션의 테마 색에서 파생된 색 조합을 비롯한 다양한 서식 옵션의 조합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추가하는 표에는 자동으로 적용되는 표 스타일이 있음</a:t>
            </a:r>
            <a:r>
              <a:rPr lang="en-US" altLang="ko-KR" dirty="0" smtClean="0"/>
              <a:t>. </a:t>
            </a:r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디자인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표 스타일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그룹의 빠른 스타일 갤러리에 나타나는 표 스타일의 축소판 그림 위에 포인터를 위치시키면 빠른 스타일이 표에 어떻게 표시되는지 미리 볼 수 있음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27089344" descr="EMB00000f8017b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84187" y="3246435"/>
            <a:ext cx="3473192" cy="2507502"/>
          </a:xfrm>
          <a:prstGeom prst="rect">
            <a:avLst/>
          </a:prstGeom>
          <a:noFill/>
        </p:spPr>
      </p:pic>
      <p:pic>
        <p:nvPicPr>
          <p:cNvPr id="5" name="_x127087568" descr="EMB00000f8017b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54565" y="3246435"/>
            <a:ext cx="3000000" cy="324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7.4 </a:t>
            </a:r>
            <a:r>
              <a:rPr lang="ko-KR" altLang="en-US" dirty="0" smtClean="0"/>
              <a:t>표와 차트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표 스타일 선택하기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표 스타일 옵션은 </a:t>
            </a:r>
            <a:r>
              <a:rPr lang="en-US" altLang="ko-KR" dirty="0" smtClean="0"/>
              <a:t>[</a:t>
            </a:r>
            <a:r>
              <a:rPr lang="ko-KR" altLang="en-US" dirty="0" smtClean="0"/>
              <a:t>디자인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표 스타일 옵션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옵션을 선택하면 표의 특정 부분에 표 스타일을 적용할 수 있음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표 스타일 옵션의 각 항목은 강조하려는 대상으로 구성되어 있음</a:t>
            </a:r>
            <a:r>
              <a:rPr lang="en-US" altLang="ko-KR" dirty="0" smtClean="0"/>
              <a:t>. </a:t>
            </a:r>
            <a:r>
              <a:rPr lang="ko-KR" altLang="en-US" dirty="0" smtClean="0"/>
              <a:t>예를 들어 </a:t>
            </a:r>
            <a:r>
              <a:rPr lang="en-US" altLang="ko-KR" dirty="0" smtClean="0"/>
              <a:t>[</a:t>
            </a:r>
            <a:r>
              <a:rPr lang="ko-KR" altLang="en-US" dirty="0" smtClean="0"/>
              <a:t>머리글 행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선택하면 표의 첫 번째 행을 강조하는 것이고</a:t>
            </a:r>
            <a:r>
              <a:rPr lang="en-US" altLang="ko-KR" dirty="0" smtClean="0"/>
              <a:t>, [</a:t>
            </a:r>
            <a:r>
              <a:rPr lang="ko-KR" altLang="en-US" dirty="0" smtClean="0"/>
              <a:t>요약 행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선택하면 마지막 행을 강조하는 것임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2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그림 3" descr="ch07-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191" y="3208855"/>
            <a:ext cx="7929618" cy="1205996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7.4 </a:t>
            </a:r>
            <a:r>
              <a:rPr lang="ko-KR" altLang="en-US" dirty="0" smtClean="0"/>
              <a:t>표와 차트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파워포인트 </a:t>
            </a:r>
            <a:r>
              <a:rPr lang="en-US" altLang="ko-KR" dirty="0" smtClean="0"/>
              <a:t>2007 </a:t>
            </a:r>
            <a:r>
              <a:rPr lang="ko-KR" altLang="en-US" dirty="0" smtClean="0"/>
              <a:t>차트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엑셀에서 사용할 수 있는 동일한 차트 도구를 제공하므로 엑셀이 설치되어 있으면 리본 메뉴</a:t>
            </a:r>
            <a:r>
              <a:rPr lang="en-US" altLang="ko-KR" dirty="0" smtClean="0"/>
              <a:t>(</a:t>
            </a:r>
            <a:r>
              <a:rPr lang="ko-KR" altLang="en-US" dirty="0" smtClean="0"/>
              <a:t>삽입 탭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일러스트레이션 그룹</a:t>
            </a:r>
            <a:r>
              <a:rPr lang="en-US" altLang="ko-KR" dirty="0" smtClean="0"/>
              <a:t>)</a:t>
            </a:r>
            <a:r>
              <a:rPr lang="ko-KR" altLang="en-US" dirty="0" smtClean="0"/>
              <a:t>의 차트 버튼을 클릭하여 파워포인트에서 엑셀 차트를 만들고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차트 도구를 사용하여 차트를 수정하거나 서식을 지정할 수 있음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생성된 차트는 파워포인트에 포함되고 차트 데이터는 파워포인트 파일에 통합된 엑셀 워크시트에 저장됨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차트 삽입하기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차트 </a:t>
            </a:r>
            <a:r>
              <a:rPr lang="en-US" altLang="ko-KR" dirty="0" smtClean="0"/>
              <a:t>:</a:t>
            </a:r>
            <a:r>
              <a:rPr lang="ko-KR" altLang="en-US" dirty="0" smtClean="0"/>
              <a:t> 표의 수치 데이터를 비교</a:t>
            </a:r>
            <a:r>
              <a:rPr lang="en-US" altLang="ko-KR" dirty="0" smtClean="0"/>
              <a:t>, </a:t>
            </a:r>
            <a:r>
              <a:rPr lang="ko-KR" altLang="en-US" dirty="0" smtClean="0"/>
              <a:t>분석하기 쉽도록 그래프의 형태로 표현한 것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방법</a:t>
            </a:r>
            <a:r>
              <a:rPr lang="en-US" altLang="ko-KR" dirty="0" smtClean="0"/>
              <a:t>1.</a:t>
            </a:r>
            <a:r>
              <a:rPr lang="ko-KR" altLang="en-US" dirty="0" smtClean="0"/>
              <a:t> </a:t>
            </a:r>
            <a:r>
              <a:rPr lang="en-US" altLang="ko-KR" dirty="0" smtClean="0"/>
              <a:t>[</a:t>
            </a:r>
            <a:r>
              <a:rPr lang="ko-KR" altLang="en-US" dirty="0" smtClean="0"/>
              <a:t>삽입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일러스트레이션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 있는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차트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클릭한 후 차트 종류를 선택하고 엑셀 데이터시트 값을 변경하여 차트를 만들 수 있음</a:t>
            </a:r>
            <a:r>
              <a:rPr lang="en-US" altLang="ko-KR" dirty="0" smtClean="0"/>
              <a:t>(</a:t>
            </a:r>
            <a:r>
              <a:rPr lang="ko-KR" altLang="en-US" dirty="0" smtClean="0"/>
              <a:t>뒷장에 이어짐</a:t>
            </a:r>
            <a:r>
              <a:rPr lang="en-US" altLang="ko-KR" dirty="0" smtClean="0"/>
              <a:t>)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27066720" descr="EMB00000f8017b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9568" y="4436077"/>
            <a:ext cx="3857652" cy="2242580"/>
          </a:xfrm>
          <a:prstGeom prst="rect">
            <a:avLst/>
          </a:prstGeom>
          <a:noFill/>
        </p:spPr>
      </p:pic>
      <p:pic>
        <p:nvPicPr>
          <p:cNvPr id="5" name="_x127249856" descr="EMB00000f8017b7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71534" y="4436078"/>
            <a:ext cx="3286148" cy="22087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7.1 </a:t>
            </a:r>
            <a:r>
              <a:rPr lang="ko-KR" altLang="en-US" dirty="0" smtClean="0"/>
              <a:t>파워포인트 개요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프레젠테이션과 파워포인트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프레젠테이션을 할 때는 단순히 말이나 텍스트로 된 문서만 제시하는 것보다 시각적인 자료를 함께 제시하는 것이 효과적임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화면만 보여주는 것보다 발표할 유인물을 청중에게 나눠주고 발표자는 발표자용 노트를 따로 마련하는 것이 좋음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프레젠테이션 자료를 문서로 정리하고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그림이나 차트를 쉽게 작성하기 위해 파워포인트를 사용함</a:t>
            </a:r>
            <a:r>
              <a:rPr lang="en-US" altLang="ko-KR" dirty="0" smtClean="0"/>
              <a:t>.</a:t>
            </a:r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그림 3" descr="ch07-02_cut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DE4"/>
              </a:clrFrom>
              <a:clrTo>
                <a:srgbClr val="FFFDE4">
                  <a:alpha val="0"/>
                </a:srgbClr>
              </a:clrTo>
            </a:clrChange>
          </a:blip>
          <a:srcRect b="14684"/>
          <a:stretch>
            <a:fillRect/>
          </a:stretch>
        </p:blipFill>
        <p:spPr>
          <a:xfrm>
            <a:off x="1108710" y="3355974"/>
            <a:ext cx="6926580" cy="26654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7.4 </a:t>
            </a:r>
            <a:r>
              <a:rPr lang="ko-KR" altLang="en-US" dirty="0" smtClean="0"/>
              <a:t>표와 차트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차트 삽입하기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방법</a:t>
            </a:r>
            <a:r>
              <a:rPr lang="en-US" altLang="ko-KR" dirty="0" smtClean="0"/>
              <a:t>1.</a:t>
            </a:r>
            <a:r>
              <a:rPr lang="ko-KR" altLang="en-US" dirty="0" smtClean="0"/>
              <a:t> </a:t>
            </a:r>
            <a:r>
              <a:rPr lang="en-US" altLang="ko-KR" dirty="0" smtClean="0"/>
              <a:t>[</a:t>
            </a:r>
            <a:r>
              <a:rPr lang="ko-KR" altLang="en-US" dirty="0" smtClean="0"/>
              <a:t>삽입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일러스트레이션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 있는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차트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클릭한 후 차트 종류를 선택하고 엑셀 데이터시트 값을 변경하여 차트를 만들 수 있음</a:t>
            </a:r>
            <a:r>
              <a:rPr lang="en-US" altLang="ko-KR" dirty="0" smtClean="0"/>
              <a:t>.(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endParaRPr lang="en-US" altLang="ko-KR" dirty="0" smtClean="0"/>
          </a:p>
        </p:txBody>
      </p:sp>
      <p:pic>
        <p:nvPicPr>
          <p:cNvPr id="4" name="_x126993872" descr="EMB00000f8017b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714" y="2230040"/>
            <a:ext cx="5428572" cy="412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7.4 </a:t>
            </a:r>
            <a:r>
              <a:rPr lang="ko-KR" altLang="en-US" dirty="0" smtClean="0"/>
              <a:t>표와 차트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차트 삽입하기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방법</a:t>
            </a:r>
            <a:r>
              <a:rPr lang="en-US" altLang="ko-KR" dirty="0" smtClean="0"/>
              <a:t>2.</a:t>
            </a:r>
            <a:r>
              <a:rPr lang="ko-KR" altLang="en-US" dirty="0" smtClean="0"/>
              <a:t> 슬라이드를 추가한 후 차트가 포함된 레이아웃을 적용하고 차트 버튼       을 클릭한 후 </a:t>
            </a:r>
            <a:r>
              <a:rPr lang="ko-KR" altLang="en-US" dirty="0" smtClean="0">
                <a:solidFill>
                  <a:schemeClr val="bg1">
                    <a:lumMod val="75000"/>
                  </a:schemeClr>
                </a:solidFill>
              </a:rPr>
              <a:t>차트 종류를 선택하고 엑셀 데이터시트 값을 변경하여 차트를 만들 수 있다</a:t>
            </a:r>
            <a:r>
              <a:rPr lang="en-US" altLang="ko-KR" dirty="0" smtClean="0">
                <a:solidFill>
                  <a:schemeClr val="bg1">
                    <a:lumMod val="75000"/>
                  </a:schemeClr>
                </a:solidFill>
              </a:rPr>
              <a:t>.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27006272" descr="EMB00000f8017b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97876" y="1523978"/>
            <a:ext cx="334963" cy="334963"/>
          </a:xfrm>
          <a:prstGeom prst="rect">
            <a:avLst/>
          </a:prstGeom>
          <a:noFill/>
        </p:spPr>
      </p:pic>
      <p:pic>
        <p:nvPicPr>
          <p:cNvPr id="5" name="_x126979496" descr="EMB00000f8017ba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42909" y="2690822"/>
            <a:ext cx="3859867" cy="2928958"/>
          </a:xfrm>
          <a:prstGeom prst="rect">
            <a:avLst/>
          </a:prstGeom>
          <a:noFill/>
        </p:spPr>
      </p:pic>
      <p:pic>
        <p:nvPicPr>
          <p:cNvPr id="6" name="_x127028208" descr="EMB00000f8017bb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643437" y="2690822"/>
            <a:ext cx="3859867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7.4 </a:t>
            </a:r>
            <a:r>
              <a:rPr lang="ko-KR" altLang="en-US" dirty="0" smtClean="0"/>
              <a:t>표와 차트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차트 삽입하기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방법</a:t>
            </a:r>
            <a:r>
              <a:rPr lang="en-US" altLang="ko-KR" dirty="0" smtClean="0"/>
              <a:t>2.</a:t>
            </a:r>
            <a:r>
              <a:rPr lang="ko-KR" altLang="en-US" dirty="0" smtClean="0"/>
              <a:t> </a:t>
            </a:r>
            <a:r>
              <a:rPr lang="ko-KR" altLang="en-US" dirty="0" smtClean="0">
                <a:solidFill>
                  <a:schemeClr val="bg1">
                    <a:lumMod val="75000"/>
                  </a:schemeClr>
                </a:solidFill>
              </a:rPr>
              <a:t>슬라이드를 추가한 후 차트가 포함된 레이아웃을 적용하고 차트 버튼       을 클릭한 후 </a:t>
            </a:r>
            <a:r>
              <a:rPr lang="ko-KR" altLang="en-US" dirty="0" smtClean="0"/>
              <a:t>차트 종류를 선택하고 엑셀 데이터시트 값을 변경하여 차트를 만들 수 있다</a:t>
            </a:r>
            <a:r>
              <a:rPr lang="en-US" altLang="ko-KR" dirty="0" smtClean="0"/>
              <a:t>.(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27006272" descr="EMB00000f8017b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34389" y="1515810"/>
            <a:ext cx="334963" cy="334963"/>
          </a:xfrm>
          <a:prstGeom prst="rect">
            <a:avLst/>
          </a:prstGeom>
          <a:noFill/>
        </p:spPr>
      </p:pic>
      <p:pic>
        <p:nvPicPr>
          <p:cNvPr id="5" name="_x126780768" descr="EMB00000f8017bc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71937" y="2909900"/>
            <a:ext cx="3859867" cy="2928958"/>
          </a:xfrm>
          <a:prstGeom prst="rect">
            <a:avLst/>
          </a:prstGeom>
          <a:noFill/>
        </p:spPr>
      </p:pic>
      <p:pic>
        <p:nvPicPr>
          <p:cNvPr id="6" name="_x127251392" descr="EMB00000f8017bd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601027" y="2909900"/>
            <a:ext cx="3859867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7.4 </a:t>
            </a:r>
            <a:r>
              <a:rPr lang="ko-KR" altLang="en-US" dirty="0" smtClean="0"/>
              <a:t>표와 차트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차트를 만들기 위한 데이터시트의 데이터는 사용자의 요구사항에 맞게 수정하면 됨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이때 기본값을 삭제하면 다음과 같은 오류 메시지가 표시됨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필요 없는 데이터는 데이터시트에서 행 또는 열 단위로 숨기기를 하면 됨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</p:txBody>
      </p:sp>
      <p:pic>
        <p:nvPicPr>
          <p:cNvPr id="4" name="_x127249856" descr="EMB00000f8017b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3702" y="1993888"/>
            <a:ext cx="4681123" cy="11430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7.4 </a:t>
            </a:r>
            <a:r>
              <a:rPr lang="ko-KR" altLang="en-US" dirty="0" smtClean="0"/>
              <a:t>표와 차트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차트 편집하기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차트를 선택한 후 차트 도구 </a:t>
            </a:r>
            <a:r>
              <a:rPr lang="en-US" altLang="ko-KR" dirty="0" smtClean="0"/>
              <a:t>[</a:t>
            </a:r>
            <a:r>
              <a:rPr lang="ko-KR" altLang="en-US" dirty="0" smtClean="0"/>
              <a:t>디자인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데이터 편집</a:t>
            </a:r>
            <a:r>
              <a:rPr lang="en-US" altLang="ko-KR" dirty="0" smtClean="0"/>
              <a:t>]</a:t>
            </a:r>
            <a:r>
              <a:rPr lang="ko-KR" altLang="en-US" dirty="0" smtClean="0"/>
              <a:t> 클릭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엑셀 데이터 시트가 열리면 필요한 내용을 수정한 후 닫으면 됨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27072560" descr="EMB00000f8017bf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58090" y="2582871"/>
            <a:ext cx="3954010" cy="3000396"/>
          </a:xfrm>
          <a:prstGeom prst="rect">
            <a:avLst/>
          </a:prstGeom>
          <a:noFill/>
        </p:spPr>
      </p:pic>
      <p:pic>
        <p:nvPicPr>
          <p:cNvPr id="5" name="_x126780768" descr="EMB00000f8017c0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30056" y="2582871"/>
            <a:ext cx="3954010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7.4 </a:t>
            </a:r>
            <a:r>
              <a:rPr lang="ko-KR" altLang="en-US" dirty="0" smtClean="0"/>
              <a:t>표와 차트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차트 편집하기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차트 종류 변경 </a:t>
            </a:r>
            <a:r>
              <a:rPr lang="en-US" altLang="ko-KR" dirty="0" smtClean="0"/>
              <a:t> </a:t>
            </a:r>
          </a:p>
          <a:p>
            <a:pPr lvl="2"/>
            <a:r>
              <a:rPr lang="ko-KR" altLang="en-US" dirty="0" smtClean="0"/>
              <a:t>차트를 클릭하고 차트도구 </a:t>
            </a:r>
            <a:r>
              <a:rPr lang="en-US" altLang="ko-KR" dirty="0" smtClean="0"/>
              <a:t>[</a:t>
            </a:r>
            <a:r>
              <a:rPr lang="ko-KR" altLang="en-US" dirty="0" smtClean="0"/>
              <a:t>디자인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차트 종류 변경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클릭한 후 원하는 차트 종류와 차트 하위 종류를 선택함</a:t>
            </a:r>
            <a:r>
              <a:rPr lang="en-US" altLang="ko-KR" dirty="0" smtClean="0"/>
              <a:t>. </a:t>
            </a:r>
          </a:p>
          <a:p>
            <a:pPr lvl="2"/>
            <a:r>
              <a:rPr lang="ko-KR" altLang="en-US" dirty="0" smtClean="0"/>
              <a:t>세로 막대형 차트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가로 막대형 차트</a:t>
            </a:r>
            <a:r>
              <a:rPr lang="en-US" altLang="ko-KR" dirty="0" smtClean="0"/>
              <a:t>, </a:t>
            </a:r>
            <a:r>
              <a:rPr lang="ko-KR" altLang="en-US" dirty="0" smtClean="0"/>
              <a:t>꺾은 선형 차트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원형 차트 등이 많이 사용됨</a:t>
            </a:r>
            <a:r>
              <a:rPr lang="en-US" altLang="ko-KR" dirty="0" smtClean="0"/>
              <a:t>. </a:t>
            </a:r>
          </a:p>
          <a:p>
            <a:endParaRPr lang="ko-KR" altLang="en-US" dirty="0"/>
          </a:p>
        </p:txBody>
      </p:sp>
      <p:pic>
        <p:nvPicPr>
          <p:cNvPr id="4" name="_x126796392" descr="EMB00000f8017c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52649" y="2981338"/>
            <a:ext cx="3765724" cy="2857520"/>
          </a:xfrm>
          <a:prstGeom prst="rect">
            <a:avLst/>
          </a:prstGeom>
          <a:noFill/>
        </p:spPr>
      </p:pic>
      <p:pic>
        <p:nvPicPr>
          <p:cNvPr id="5" name="_x127085432" descr="EMB00000f8017c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10301" y="2981338"/>
            <a:ext cx="3765724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7.4 </a:t>
            </a:r>
            <a:r>
              <a:rPr lang="ko-KR" altLang="en-US" dirty="0" smtClean="0"/>
              <a:t>표와 차트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차트 편집하기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차트 옵션 변경 </a:t>
            </a:r>
            <a:r>
              <a:rPr lang="en-US" altLang="ko-KR" dirty="0" smtClean="0"/>
              <a:t> </a:t>
            </a:r>
          </a:p>
          <a:p>
            <a:pPr lvl="2"/>
            <a:r>
              <a:rPr lang="ko-KR" altLang="en-US" dirty="0" smtClean="0"/>
              <a:t>차트의 제목</a:t>
            </a:r>
            <a:r>
              <a:rPr lang="en-US" altLang="ko-KR" dirty="0" smtClean="0"/>
              <a:t>, </a:t>
            </a:r>
            <a:r>
              <a:rPr lang="ko-KR" altLang="en-US" dirty="0" smtClean="0"/>
              <a:t>축</a:t>
            </a:r>
            <a:r>
              <a:rPr lang="en-US" altLang="ko-KR" dirty="0" smtClean="0"/>
              <a:t>, </a:t>
            </a:r>
            <a:r>
              <a:rPr lang="ko-KR" altLang="en-US" dirty="0" smtClean="0"/>
              <a:t>눈금선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범례 등의 세부 사항은 차트를 클릭한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레이아웃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레이블</a:t>
            </a:r>
            <a:r>
              <a:rPr lang="en-US" altLang="ko-KR" dirty="0" smtClean="0"/>
              <a:t>], [</a:t>
            </a:r>
            <a:r>
              <a:rPr lang="ko-KR" altLang="en-US" dirty="0" smtClean="0"/>
              <a:t>축</a:t>
            </a:r>
            <a:r>
              <a:rPr lang="en-US" altLang="ko-KR" dirty="0" smtClean="0"/>
              <a:t>], [</a:t>
            </a:r>
            <a:r>
              <a:rPr lang="ko-KR" altLang="en-US" dirty="0" smtClean="0"/>
              <a:t>배경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 있는 명령을 이용하여 설정할 수 있음</a:t>
            </a:r>
            <a:r>
              <a:rPr lang="en-US" altLang="ko-KR" dirty="0" smtClean="0"/>
              <a:t>. </a:t>
            </a:r>
          </a:p>
          <a:p>
            <a:endParaRPr lang="ko-KR" altLang="en-US" dirty="0"/>
          </a:p>
        </p:txBody>
      </p:sp>
      <p:pic>
        <p:nvPicPr>
          <p:cNvPr id="4" name="_x126780768" descr="EMB00000f8017c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56758" y="2652721"/>
            <a:ext cx="3765724" cy="2857520"/>
          </a:xfrm>
          <a:prstGeom prst="rect">
            <a:avLst/>
          </a:prstGeom>
          <a:noFill/>
        </p:spPr>
      </p:pic>
      <p:pic>
        <p:nvPicPr>
          <p:cNvPr id="5" name="_x127272240" descr="EMB00000f8017c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14410" y="2652721"/>
            <a:ext cx="3765724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7.4 </a:t>
            </a:r>
            <a:r>
              <a:rPr lang="ko-KR" altLang="en-US" dirty="0" smtClean="0"/>
              <a:t>표와 차트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차트 편집하기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차트 구성요소 서식변경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차트 구성요소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차트 영역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그림 영역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항목 축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값 축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값 축 주 눈금선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데이터 계열</a:t>
            </a:r>
            <a:r>
              <a:rPr lang="en-US" altLang="ko-KR" dirty="0" smtClean="0"/>
              <a:t>, </a:t>
            </a:r>
            <a:r>
              <a:rPr lang="ko-KR" altLang="en-US" dirty="0" smtClean="0"/>
              <a:t>범례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차트를 선택한 후 원하는 요소를 클릭하고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서식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현재 선택 영역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선택 영역 서식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선택함</a:t>
            </a:r>
            <a:r>
              <a:rPr lang="en-US" altLang="ko-KR" dirty="0" smtClean="0"/>
              <a:t>. </a:t>
            </a:r>
          </a:p>
          <a:p>
            <a:pPr lvl="2"/>
            <a:r>
              <a:rPr lang="ko-KR" altLang="en-US" dirty="0" smtClean="0"/>
              <a:t>해당 요소의 서식 대화 상자가 열리면 적절한 값으로 설정하면 됨</a:t>
            </a:r>
            <a:r>
              <a:rPr lang="en-US" altLang="ko-KR" dirty="0" smtClean="0"/>
              <a:t>.</a:t>
            </a:r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27079632" descr="EMB00000f8017c6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65109" y="3059128"/>
            <a:ext cx="4048153" cy="3071834"/>
          </a:xfrm>
          <a:prstGeom prst="rect">
            <a:avLst/>
          </a:prstGeom>
          <a:noFill/>
        </p:spPr>
      </p:pic>
      <p:pic>
        <p:nvPicPr>
          <p:cNvPr id="5" name="_x126780768" descr="EMB00000f8017c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9952" y="3059128"/>
            <a:ext cx="2757226" cy="3071834"/>
          </a:xfrm>
          <a:prstGeom prst="rect">
            <a:avLst/>
          </a:prstGeom>
          <a:noFill/>
        </p:spPr>
      </p:pic>
      <p:pic>
        <p:nvPicPr>
          <p:cNvPr id="6" name="_x127123064" descr="EMB00000f8017c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66034" y="3059128"/>
            <a:ext cx="1171548" cy="2000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7.4 </a:t>
            </a:r>
            <a:r>
              <a:rPr lang="ko-KR" altLang="en-US" dirty="0" smtClean="0"/>
              <a:t>표와 차트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차트가 삽입된 후에 </a:t>
            </a:r>
            <a:r>
              <a:rPr lang="en-US" altLang="ko-KR" dirty="0" smtClean="0"/>
              <a:t>[</a:t>
            </a:r>
            <a:r>
              <a:rPr lang="ko-KR" altLang="en-US" dirty="0" smtClean="0"/>
              <a:t>디자인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차트 레이아웃</a:t>
            </a:r>
            <a:r>
              <a:rPr lang="en-US" altLang="ko-KR" dirty="0" smtClean="0"/>
              <a:t>], [</a:t>
            </a:r>
            <a:r>
              <a:rPr lang="ko-KR" altLang="en-US" dirty="0" smtClean="0"/>
              <a:t>차트 스타일</a:t>
            </a:r>
            <a:r>
              <a:rPr lang="en-US" altLang="ko-KR" dirty="0" smtClean="0"/>
              <a:t>] </a:t>
            </a:r>
            <a:r>
              <a:rPr lang="ko-KR" altLang="en-US" dirty="0" smtClean="0"/>
              <a:t>등의 서식을 이용하여 간편하게 차트 서식을 변경할 수 </a:t>
            </a:r>
            <a:r>
              <a:rPr lang="ko-KR" altLang="en-US" dirty="0" smtClean="0"/>
              <a:t>있</a:t>
            </a:r>
            <a:r>
              <a:rPr lang="ko-KR" altLang="en-US" dirty="0" smtClean="0"/>
              <a:t>음</a:t>
            </a:r>
            <a:r>
              <a:rPr lang="en-US" altLang="ko-KR" dirty="0" smtClean="0"/>
              <a:t>.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27066720" descr="EMB00000f8017c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714" y="2047475"/>
            <a:ext cx="5428572" cy="412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7.1 </a:t>
            </a:r>
            <a:r>
              <a:rPr lang="ko-KR" altLang="en-US" dirty="0" smtClean="0"/>
              <a:t>파워포인트 개요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효과적인 프레젠테이션 만들기</a:t>
            </a:r>
            <a:endParaRPr lang="en-US" altLang="ko-KR" dirty="0" smtClean="0"/>
          </a:p>
          <a:p>
            <a:pPr marL="609600" lvl="1" indent="-342900"/>
            <a:r>
              <a:rPr lang="ko-KR" altLang="en-US" dirty="0" smtClean="0"/>
              <a:t>메시지를 분명하게 전달하고 청중이 흥미를 잃지 않고 집중하도록 슬라이드 수를 꼭 필요한 만큼으로 제한한다</a:t>
            </a:r>
            <a:r>
              <a:rPr lang="en-US" altLang="ko-KR" dirty="0" smtClean="0"/>
              <a:t>. </a:t>
            </a:r>
            <a:endParaRPr lang="ko-KR" altLang="en-US" dirty="0" smtClean="0"/>
          </a:p>
          <a:p>
            <a:pPr marL="609600" lvl="1" indent="-342900"/>
            <a:r>
              <a:rPr lang="ko-KR" altLang="en-US" dirty="0" smtClean="0"/>
              <a:t>맑은 고딕이나 굴림과 같이 청중이 멀리에서도 읽을 수 있는 글꼴 스타일을 선택한다</a:t>
            </a:r>
            <a:r>
              <a:rPr lang="en-US" altLang="ko-KR" dirty="0" smtClean="0"/>
              <a:t>.</a:t>
            </a:r>
            <a:endParaRPr lang="ko-KR" altLang="en-US" dirty="0" smtClean="0"/>
          </a:p>
          <a:p>
            <a:pPr marL="609600" lvl="1" indent="-342900"/>
            <a:r>
              <a:rPr lang="ko-KR" altLang="en-US" dirty="0" smtClean="0"/>
              <a:t>청중이 멀리에서도 읽을 수 있는 글꼴 크기를 선택한다</a:t>
            </a:r>
            <a:r>
              <a:rPr lang="en-US" altLang="ko-KR" dirty="0" smtClean="0"/>
              <a:t>(</a:t>
            </a:r>
            <a:r>
              <a:rPr lang="ko-KR" altLang="en-US" dirty="0" smtClean="0"/>
              <a:t>예 </a:t>
            </a:r>
            <a:r>
              <a:rPr lang="en-US" altLang="ko-KR" dirty="0" smtClean="0"/>
              <a:t>: 2.5cm</a:t>
            </a:r>
            <a:r>
              <a:rPr lang="ko-KR" altLang="en-US" dirty="0" smtClean="0"/>
              <a:t>의 글자는 </a:t>
            </a:r>
            <a:r>
              <a:rPr lang="en-US" altLang="ko-KR" dirty="0" smtClean="0"/>
              <a:t>3m </a:t>
            </a:r>
            <a:r>
              <a:rPr lang="ko-KR" altLang="en-US" dirty="0" smtClean="0"/>
              <a:t>거리에서</a:t>
            </a:r>
            <a:r>
              <a:rPr lang="en-US" altLang="ko-KR" dirty="0" smtClean="0"/>
              <a:t>, 5cm</a:t>
            </a:r>
            <a:r>
              <a:rPr lang="ko-KR" altLang="en-US" dirty="0" smtClean="0"/>
              <a:t>의 글자는 </a:t>
            </a:r>
            <a:r>
              <a:rPr lang="en-US" altLang="ko-KR" dirty="0" smtClean="0"/>
              <a:t>6m </a:t>
            </a:r>
            <a:r>
              <a:rPr lang="ko-KR" altLang="en-US" dirty="0" smtClean="0"/>
              <a:t>거리에서 읽을 수 있다</a:t>
            </a:r>
            <a:r>
              <a:rPr lang="en-US" altLang="ko-KR" dirty="0" smtClean="0"/>
              <a:t>)</a:t>
            </a:r>
          </a:p>
          <a:p>
            <a:pPr marL="609600" lvl="1" indent="-342900"/>
            <a:r>
              <a:rPr lang="ko-KR" altLang="en-US" dirty="0" smtClean="0"/>
              <a:t>글머리 기호나 짧은 문장을 사용하여 내용을 간결하게 표현한다</a:t>
            </a:r>
            <a:r>
              <a:rPr lang="en-US" altLang="ko-KR" dirty="0" smtClean="0"/>
              <a:t>.</a:t>
            </a:r>
            <a:endParaRPr lang="ko-KR" altLang="en-US" dirty="0" smtClean="0"/>
          </a:p>
          <a:p>
            <a:pPr marL="609600" lvl="1" indent="-342900"/>
            <a:r>
              <a:rPr lang="ko-KR" altLang="en-US" dirty="0" smtClean="0"/>
              <a:t>그래픽</a:t>
            </a:r>
            <a:r>
              <a:rPr lang="en-US" altLang="ko-KR" dirty="0" smtClean="0"/>
              <a:t>(</a:t>
            </a:r>
            <a:r>
              <a:rPr lang="ko-KR" altLang="en-US" dirty="0" smtClean="0"/>
              <a:t>스마트아트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워드아트</a:t>
            </a:r>
            <a:r>
              <a:rPr lang="en-US" altLang="ko-KR" dirty="0" smtClean="0"/>
              <a:t>, </a:t>
            </a:r>
            <a:r>
              <a:rPr lang="ko-KR" altLang="en-US" dirty="0" smtClean="0"/>
              <a:t>클립아트</a:t>
            </a:r>
            <a:r>
              <a:rPr lang="en-US" altLang="ko-KR" dirty="0" smtClean="0"/>
              <a:t>)</a:t>
            </a:r>
            <a:r>
              <a:rPr lang="ko-KR" altLang="en-US" dirty="0" smtClean="0"/>
              <a:t>을 적절하게 사용하여 메시지를 알아보기 쉽게 전달한다</a:t>
            </a:r>
            <a:r>
              <a:rPr lang="en-US" altLang="ko-KR" dirty="0" smtClean="0"/>
              <a:t>. </a:t>
            </a:r>
            <a:endParaRPr lang="ko-KR" altLang="en-US" dirty="0" smtClean="0"/>
          </a:p>
          <a:p>
            <a:pPr marL="609600" lvl="1" indent="-342900"/>
            <a:r>
              <a:rPr lang="ko-KR" altLang="en-US" dirty="0" smtClean="0"/>
              <a:t>슬라이드 배경에 엷은 색을 사용하고 디자인을 일관되게 유지한다</a:t>
            </a:r>
            <a:r>
              <a:rPr lang="en-US" altLang="ko-KR" dirty="0" smtClean="0"/>
              <a:t>.</a:t>
            </a:r>
            <a:endParaRPr lang="ko-KR" altLang="en-US" dirty="0" smtClean="0"/>
          </a:p>
          <a:p>
            <a:pPr marL="609600" lvl="1" indent="-342900"/>
            <a:r>
              <a:rPr lang="ko-KR" altLang="en-US" dirty="0" smtClean="0"/>
              <a:t>테마를 사용하여 밝은 배경과 어두운 색의 텍스트 또는 어두운 배경과 밝은 색의 텍스트로 배경색과 텍스트 색 사이에 고대비가 설정되도록 한다</a:t>
            </a:r>
            <a:r>
              <a:rPr lang="en-US" altLang="ko-KR" dirty="0" smtClean="0"/>
              <a:t>.</a:t>
            </a:r>
          </a:p>
          <a:p>
            <a:pPr marL="609600" lvl="1" indent="-342900"/>
            <a:r>
              <a:rPr lang="ko-KR" altLang="en-US" dirty="0" smtClean="0"/>
              <a:t>맞춤법 및 문법을 검사한다</a:t>
            </a:r>
            <a:r>
              <a:rPr lang="en-US" altLang="ko-KR" dirty="0" smtClean="0"/>
              <a:t>.</a:t>
            </a:r>
            <a:endParaRPr lang="ko-KR" altLang="en-US" dirty="0" smtClean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7.1 </a:t>
            </a:r>
            <a:r>
              <a:rPr lang="ko-KR" altLang="en-US" dirty="0" smtClean="0"/>
              <a:t>파워포인트 개요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파워포인트로 작성할 수 있는 문서</a:t>
            </a:r>
            <a:endParaRPr lang="en-US" altLang="ko-KR" dirty="0" smtClean="0"/>
          </a:p>
          <a:p>
            <a:pPr lvl="0"/>
            <a:endParaRPr lang="en-US" altLang="ko-KR" dirty="0" smtClean="0"/>
          </a:p>
          <a:p>
            <a:pPr lvl="1">
              <a:buNone/>
            </a:pPr>
            <a:r>
              <a:rPr lang="en-US" altLang="ko-KR" dirty="0" smtClean="0"/>
              <a:t>              </a:t>
            </a:r>
            <a:r>
              <a:rPr lang="ko-KR" altLang="en-US" dirty="0" smtClean="0"/>
              <a:t>업무보고 문서                                           학술회의 문서</a:t>
            </a:r>
          </a:p>
          <a:p>
            <a:endParaRPr lang="ko-KR" altLang="en-US" dirty="0"/>
          </a:p>
        </p:txBody>
      </p:sp>
      <p:pic>
        <p:nvPicPr>
          <p:cNvPr id="4" name="_x127009808" descr="EMB00000af4237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01622" y="2443149"/>
            <a:ext cx="3765027" cy="2928958"/>
          </a:xfrm>
          <a:prstGeom prst="rect">
            <a:avLst/>
          </a:prstGeom>
          <a:noFill/>
        </p:spPr>
      </p:pic>
      <p:pic>
        <p:nvPicPr>
          <p:cNvPr id="5" name="_x126783912" descr="EMB00000af4237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30711" y="2443149"/>
            <a:ext cx="3927157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7.1 </a:t>
            </a:r>
            <a:r>
              <a:rPr lang="ko-KR" altLang="en-US" dirty="0" smtClean="0"/>
              <a:t>파워포인트 개요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파워포인트로 작성할 수 있는 문서</a:t>
            </a:r>
            <a:endParaRPr lang="en-US" altLang="ko-KR" dirty="0" smtClean="0"/>
          </a:p>
          <a:p>
            <a:pPr lvl="0"/>
            <a:endParaRPr lang="en-US" altLang="ko-KR" dirty="0" smtClean="0"/>
          </a:p>
          <a:p>
            <a:pPr lvl="1">
              <a:buNone/>
            </a:pPr>
            <a:r>
              <a:rPr lang="en-US" altLang="ko-KR" dirty="0" smtClean="0"/>
              <a:t>                    </a:t>
            </a:r>
            <a:r>
              <a:rPr lang="ko-KR" altLang="en-US" dirty="0" err="1" smtClean="0"/>
              <a:t>기획안</a:t>
            </a:r>
            <a:r>
              <a:rPr lang="ko-KR" altLang="en-US" dirty="0" smtClean="0"/>
              <a:t>                                              </a:t>
            </a:r>
            <a:r>
              <a:rPr lang="ko-KR" altLang="en-US" dirty="0" smtClean="0"/>
              <a:t>사업계획서 </a:t>
            </a:r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_x126787584" descr="EMB00000af4237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85786" y="2392366"/>
            <a:ext cx="3717254" cy="2643206"/>
          </a:xfrm>
          <a:prstGeom prst="rect">
            <a:avLst/>
          </a:prstGeom>
          <a:noFill/>
        </p:spPr>
      </p:pic>
      <p:pic>
        <p:nvPicPr>
          <p:cNvPr id="5" name="_x126972752" descr="EMB00000af4237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43438" y="2392366"/>
            <a:ext cx="3496962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rigin">
  <a:themeElements>
    <a:clrScheme name="1_Origin 1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FFFFFF"/>
      </a:accent3>
      <a:accent4>
        <a:srgbClr val="000000"/>
      </a:accent4>
      <a:accent5>
        <a:srgbClr val="BCBFCE"/>
      </a:accent5>
      <a:accent6>
        <a:srgbClr val="90A6BA"/>
      </a:accent6>
      <a:hlink>
        <a:srgbClr val="B292CA"/>
      </a:hlink>
      <a:folHlink>
        <a:srgbClr val="6B5680"/>
      </a:folHlink>
    </a:clrScheme>
    <a:fontScheme name="1_Origin">
      <a:majorFont>
        <a:latin typeface="Bookman Old Style"/>
        <a:ea typeface="굴림"/>
        <a:cs typeface=""/>
      </a:majorFont>
      <a:minorFont>
        <a:latin typeface="Gill Sans MT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lnDef>
  </a:objectDefaults>
  <a:extraClrSchemeLst>
    <a:extraClrScheme>
      <a:clrScheme name="1_Origin 1">
        <a:dk1>
          <a:srgbClr val="000000"/>
        </a:dk1>
        <a:lt1>
          <a:srgbClr val="FFFFFF"/>
        </a:lt1>
        <a:dk2>
          <a:srgbClr val="464653"/>
        </a:dk2>
        <a:lt2>
          <a:srgbClr val="DDE9EC"/>
        </a:lt2>
        <a:accent1>
          <a:srgbClr val="727CA3"/>
        </a:accent1>
        <a:accent2>
          <a:srgbClr val="9FB8CD"/>
        </a:accent2>
        <a:accent3>
          <a:srgbClr val="FFFFFF"/>
        </a:accent3>
        <a:accent4>
          <a:srgbClr val="000000"/>
        </a:accent4>
        <a:accent5>
          <a:srgbClr val="BCBFCE"/>
        </a:accent5>
        <a:accent6>
          <a:srgbClr val="90A6BA"/>
        </a:accent6>
        <a:hlink>
          <a:srgbClr val="B292CA"/>
        </a:hlink>
        <a:folHlink>
          <a:srgbClr val="6B56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pre_iai</Template>
  <TotalTime>1193</TotalTime>
  <Words>3507</Words>
  <Application>Microsoft Office PowerPoint</Application>
  <PresentationFormat>화면 슬라이드 쇼(4:3)</PresentationFormat>
  <Paragraphs>378</Paragraphs>
  <Slides>68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68</vt:i4>
      </vt:variant>
    </vt:vector>
  </HeadingPairs>
  <TitlesOfParts>
    <vt:vector size="69" baseType="lpstr">
      <vt:lpstr>1_Origin</vt:lpstr>
      <vt:lpstr>정보처리일반I  파워포인트 2007 기초 (텍스트 슬라이드 만들기, 표와 차트 삽입)</vt:lpstr>
      <vt:lpstr>※ 학점계산기 프로그램</vt:lpstr>
      <vt:lpstr>Chapter07 파워포인트 2007 기초</vt:lpstr>
      <vt:lpstr>슬라이드 4</vt:lpstr>
      <vt:lpstr>7.1 파워포인트 개요</vt:lpstr>
      <vt:lpstr>7.1 파워포인트 개요</vt:lpstr>
      <vt:lpstr>7.1 파워포인트 개요</vt:lpstr>
      <vt:lpstr>7.1 파워포인트 개요</vt:lpstr>
      <vt:lpstr>7.1 파워포인트 개요</vt:lpstr>
      <vt:lpstr>7.1 파워포인트 개요</vt:lpstr>
      <vt:lpstr>7.1 파워포인트 개요</vt:lpstr>
      <vt:lpstr>7.2 파워포인트 기본 사용법</vt:lpstr>
      <vt:lpstr>7.2 파워포인트 기본 사용법</vt:lpstr>
      <vt:lpstr>7.2 파워포인트 기본 사용법</vt:lpstr>
      <vt:lpstr>7.2 파워포인트 기본 사용법</vt:lpstr>
      <vt:lpstr>7.2 파워포인트 기본 사용법</vt:lpstr>
      <vt:lpstr>7.2 파워포인트 기본 사용법</vt:lpstr>
      <vt:lpstr>7.2 파워포인트 기본 사용법</vt:lpstr>
      <vt:lpstr>7.2 파워포인트 기본 사용법</vt:lpstr>
      <vt:lpstr>7.2 파워포인트 기본 사용법</vt:lpstr>
      <vt:lpstr>7.2 파워포인트 기본 사용법</vt:lpstr>
      <vt:lpstr>7.2 파워포인트 기본 사용법</vt:lpstr>
      <vt:lpstr>7.2 파워포인트 기본 사용법</vt:lpstr>
      <vt:lpstr>7.2 파워포인트 기본 사용법</vt:lpstr>
      <vt:lpstr>7.2 파워포인트 기본 사용법</vt:lpstr>
      <vt:lpstr>7.2 파워포인트 기본 사용법</vt:lpstr>
      <vt:lpstr>7.2 파워포인트 기본 사용법</vt:lpstr>
      <vt:lpstr>7.2 파워포인트 기본 사용법</vt:lpstr>
      <vt:lpstr>7.2 파워포인트 기본 사용법</vt:lpstr>
      <vt:lpstr>7.2 파워포인트 기본 사용법</vt:lpstr>
      <vt:lpstr>7.2 파워포인트 기본 사용법</vt:lpstr>
      <vt:lpstr>7.3 텍스트 슬라이드 바꾸기</vt:lpstr>
      <vt:lpstr>7.3 텍스트 슬라이드 바꾸기</vt:lpstr>
      <vt:lpstr>7.3 텍스트 슬라이드 바꾸기</vt:lpstr>
      <vt:lpstr>7.3 텍스트 슬라이드 바꾸기</vt:lpstr>
      <vt:lpstr>7.3 텍스트 슬라이드 바꾸기</vt:lpstr>
      <vt:lpstr>7.3 텍스트 슬라이드 바꾸기</vt:lpstr>
      <vt:lpstr>7.3 텍스트 슬라이드 바꾸기</vt:lpstr>
      <vt:lpstr>7.3 텍스트 슬라이드 바꾸기</vt:lpstr>
      <vt:lpstr>7.3 텍스트 슬라이드 바꾸기</vt:lpstr>
      <vt:lpstr>7.3 텍스트 슬라이드 바꾸기</vt:lpstr>
      <vt:lpstr>7.3 텍스트 슬라이드 바꾸기</vt:lpstr>
      <vt:lpstr>7.3 텍스트 슬라이드 바꾸기</vt:lpstr>
      <vt:lpstr>7.3 텍스트 슬라이드 바꾸기</vt:lpstr>
      <vt:lpstr>7.3 텍스트 슬라이드 바꾸기</vt:lpstr>
      <vt:lpstr>7.4 표와 차트</vt:lpstr>
      <vt:lpstr>7.4 표와 차트</vt:lpstr>
      <vt:lpstr>7.4 표와 차트</vt:lpstr>
      <vt:lpstr>7.4 표와 차트</vt:lpstr>
      <vt:lpstr>7.4 표와 차트</vt:lpstr>
      <vt:lpstr>7.4 표와 차트</vt:lpstr>
      <vt:lpstr>7.4 표와 차트</vt:lpstr>
      <vt:lpstr>7.4 표와 차트</vt:lpstr>
      <vt:lpstr>7.4 표와 차트</vt:lpstr>
      <vt:lpstr>7.4 표와 차트</vt:lpstr>
      <vt:lpstr>7.4 표와 차트</vt:lpstr>
      <vt:lpstr>7.4 표와 차트</vt:lpstr>
      <vt:lpstr>7.4 표와 차트</vt:lpstr>
      <vt:lpstr>7.4 표와 차트</vt:lpstr>
      <vt:lpstr>7.4 표와 차트</vt:lpstr>
      <vt:lpstr>7.4 표와 차트</vt:lpstr>
      <vt:lpstr>7.4 표와 차트</vt:lpstr>
      <vt:lpstr>7.4 표와 차트</vt:lpstr>
      <vt:lpstr>7.4 표와 차트</vt:lpstr>
      <vt:lpstr>7.4 표와 차트</vt:lpstr>
      <vt:lpstr>7.4 표와 차트</vt:lpstr>
      <vt:lpstr>7.4 표와 차트</vt:lpstr>
      <vt:lpstr>7.4 표와 차트</vt:lpstr>
    </vt:vector>
  </TitlesOfParts>
  <Company>Dongseo Univ.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 Resolution (Fast and Robust Multiframe Super Resolution)</dc:title>
  <dc:creator>Choi Nam Seok</dc:creator>
  <cp:lastModifiedBy>choi</cp:lastModifiedBy>
  <cp:revision>152</cp:revision>
  <dcterms:created xsi:type="dcterms:W3CDTF">2009-02-27T07:09:50Z</dcterms:created>
  <dcterms:modified xsi:type="dcterms:W3CDTF">2009-05-25T00:07:24Z</dcterms:modified>
</cp:coreProperties>
</file>