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00" r:id="rId3"/>
    <p:sldId id="263" r:id="rId4"/>
    <p:sldId id="264" r:id="rId5"/>
    <p:sldId id="265" r:id="rId6"/>
    <p:sldId id="267" r:id="rId7"/>
    <p:sldId id="266" r:id="rId8"/>
    <p:sldId id="271" r:id="rId9"/>
    <p:sldId id="268" r:id="rId10"/>
    <p:sldId id="269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301" r:id="rId23"/>
    <p:sldId id="302" r:id="rId24"/>
    <p:sldId id="282" r:id="rId25"/>
    <p:sldId id="303" r:id="rId26"/>
    <p:sldId id="304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4" r:id="rId53"/>
    <p:sldId id="313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microsoft.com/downloads/search.aspx?displaylang=k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mail.empas.com/" TargetMode="External"/><Relationship Id="rId2" Type="http://schemas.openxmlformats.org/officeDocument/2006/relationships/hyperlink" Target="http://www.daum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r.yahoo.com/" TargetMode="External"/><Relationship Id="rId4" Type="http://schemas.openxmlformats.org/officeDocument/2006/relationships/hyperlink" Target="http://mail.naver.com/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컴퓨터기초와 윈도우</a:t>
            </a:r>
            <a:r>
              <a:rPr lang="en-US" altLang="ko-KR" sz="2400" dirty="0" smtClean="0"/>
              <a:t>XP</a:t>
            </a:r>
            <a:br>
              <a:rPr lang="en-US" altLang="ko-KR" sz="2400" dirty="0" smtClean="0"/>
            </a:br>
            <a:r>
              <a:rPr lang="ko-KR" altLang="en-US" sz="2400" dirty="0" smtClean="0"/>
              <a:t>인터넷 개요와 인터넷 서비스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2008. 03. </a:t>
            </a:r>
            <a:r>
              <a:rPr lang="en-US" altLang="ko-KR" sz="1200" dirty="0" smtClean="0"/>
              <a:t>09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</a:t>
            </a:r>
            <a:r>
              <a:rPr lang="ko-KR" altLang="en-US" dirty="0" smtClean="0"/>
              <a:t>유틸리티</a:t>
            </a:r>
            <a:endParaRPr lang="ko-KR" altLang="en-US" dirty="0" smtClean="0"/>
          </a:p>
        </p:txBody>
      </p:sp>
      <p:sp>
        <p:nvSpPr>
          <p:cNvPr id="215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악성 소프트웨어 검색 및 제거</a:t>
            </a:r>
          </a:p>
          <a:p>
            <a:pPr lvl="1"/>
            <a:r>
              <a:rPr lang="ko-KR" altLang="en-US" dirty="0" smtClean="0"/>
              <a:t>마이크로소프트 </a:t>
            </a:r>
            <a:r>
              <a:rPr lang="ko-KR" altLang="en-US" dirty="0" err="1" smtClean="0"/>
              <a:t>시큐리티</a:t>
            </a:r>
            <a:r>
              <a:rPr lang="ko-KR" altLang="en-US" dirty="0" smtClean="0"/>
              <a:t> 홈</a:t>
            </a:r>
            <a:r>
              <a:rPr lang="en-US" altLang="ko-KR" dirty="0" smtClean="0"/>
              <a:t>(http://www.microsoft.com/korea/security/default.mspx)</a:t>
            </a:r>
            <a:r>
              <a:rPr lang="ko-KR" altLang="en-US" dirty="0" smtClean="0"/>
              <a:t>에서 악성 소프트웨어 제거 도구를 다운로드하여 실행</a:t>
            </a:r>
          </a:p>
          <a:p>
            <a:pPr lvl="1"/>
            <a:r>
              <a:rPr lang="en-US" altLang="ko-KR" dirty="0" smtClean="0"/>
              <a:t>Blaster, </a:t>
            </a:r>
            <a:r>
              <a:rPr lang="en-US" altLang="ko-KR" dirty="0" err="1" smtClean="0"/>
              <a:t>Sasser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Mydoom</a:t>
            </a:r>
            <a:r>
              <a:rPr lang="en-US" altLang="ko-KR" dirty="0" smtClean="0"/>
              <a:t> </a:t>
            </a:r>
            <a:r>
              <a:rPr lang="ko-KR" altLang="en-US" dirty="0" smtClean="0"/>
              <a:t>등의 악성 소프트웨어에 감염되지 않았는지 검색하고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감염된 경우 제거하도록 도와줌 </a:t>
            </a:r>
          </a:p>
          <a:p>
            <a:pPr lvl="1"/>
            <a:r>
              <a:rPr lang="ko-KR" altLang="en-US" dirty="0" smtClean="0"/>
              <a:t>이 도구의 업데이트 버전은 마이크로소프트 </a:t>
            </a:r>
            <a:r>
              <a:rPr lang="ko-KR" altLang="en-US" dirty="0" err="1" smtClean="0"/>
              <a:t>시큐리티</a:t>
            </a:r>
            <a:r>
              <a:rPr lang="ko-KR" altLang="en-US" dirty="0" smtClean="0"/>
              <a:t> 홈에서 확인</a:t>
            </a:r>
          </a:p>
          <a:p>
            <a:pPr lvl="1"/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785786" y="4500570"/>
            <a:ext cx="7572428" cy="611442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>
            <a:spAutoFit/>
          </a:bodyPr>
          <a:lstStyle/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마이크로소프트의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시큐리티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홈에서 ‘무료 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PC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안전검사’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를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선택하면 바이러스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스파이웨어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불필요한 파일 제거 등의 기능을 이용할 수 있다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</a:t>
            </a:r>
            <a:endParaRPr lang="ko-KR" altLang="en-US" dirty="0" smtClean="0"/>
          </a:p>
        </p:txBody>
      </p:sp>
      <p:sp>
        <p:nvSpPr>
          <p:cNvPr id="225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 dirty="0" smtClean="0"/>
              <a:t>윈도우 </a:t>
            </a:r>
            <a:r>
              <a:rPr lang="en-US" altLang="ko-KR" dirty="0" smtClean="0"/>
              <a:t>XP </a:t>
            </a:r>
            <a:r>
              <a:rPr lang="ko-KR" altLang="en-US" dirty="0" smtClean="0"/>
              <a:t>설치 과정에서의 </a:t>
            </a:r>
            <a:r>
              <a:rPr lang="ko-KR" altLang="en-US" dirty="0" err="1" smtClean="0"/>
              <a:t>웜</a:t>
            </a:r>
            <a:r>
              <a:rPr lang="en-US" altLang="ko-KR" dirty="0" smtClean="0"/>
              <a:t>(Warm) </a:t>
            </a:r>
            <a:r>
              <a:rPr lang="ko-KR" altLang="en-US" dirty="0" smtClean="0"/>
              <a:t>감염 문제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/>
              <a:t>❶ </a:t>
            </a:r>
            <a:r>
              <a:rPr lang="ko-KR" altLang="en-US" dirty="0" smtClean="0"/>
              <a:t>네트워크 카드로부터 인터넷 케이블을 뽑는다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❷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  <a:r>
              <a:rPr lang="ko-KR" altLang="en-US" dirty="0" smtClean="0"/>
              <a:t>를 설치한다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❸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  <a:r>
              <a:rPr lang="ko-KR" altLang="en-US" dirty="0" smtClean="0"/>
              <a:t>의 방화벽을 작동시킨다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❹ </a:t>
            </a:r>
            <a:r>
              <a:rPr lang="ko-KR" altLang="en-US" dirty="0" smtClean="0"/>
              <a:t>바이러스 백신을 설치하고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실시간 모니터링 기능을 작동시킨다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❺ </a:t>
            </a:r>
            <a:r>
              <a:rPr lang="ko-KR" altLang="en-US" dirty="0" smtClean="0"/>
              <a:t>네트워크 카드에 인터넷 케이블을 연결하고 네트워크 설정을 한다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❻ </a:t>
            </a:r>
            <a:r>
              <a:rPr lang="ko-KR" altLang="en-US" dirty="0" smtClean="0"/>
              <a:t>바이러스 백신 프로그램을 최신 바이러스 목록으로 업데이트한다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❼ </a:t>
            </a:r>
            <a:r>
              <a:rPr lang="ko-KR" altLang="en-US" dirty="0" smtClean="0"/>
              <a:t>마이크로소프트 윈도우 업데이트 홈에서 최신 보안 패치로 업데이트한다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❽ </a:t>
            </a:r>
            <a:r>
              <a:rPr lang="ko-KR" altLang="en-US" dirty="0" smtClean="0"/>
              <a:t>악성 소프트웨어 제거 도구</a:t>
            </a:r>
            <a:r>
              <a:rPr lang="en-US" altLang="ko-KR" dirty="0" smtClean="0"/>
              <a:t>(KB890830)</a:t>
            </a:r>
            <a:r>
              <a:rPr lang="ko-KR" altLang="en-US" dirty="0" smtClean="0"/>
              <a:t>를 설치하여 실행한다</a:t>
            </a:r>
            <a:r>
              <a:rPr lang="en-US" altLang="ko-KR" dirty="0" smtClean="0"/>
              <a:t>. </a:t>
            </a:r>
          </a:p>
          <a:p>
            <a:pPr>
              <a:buNone/>
            </a:pPr>
            <a:endParaRPr lang="ko-KR" altLang="en-US" dirty="0"/>
          </a:p>
        </p:txBody>
      </p:sp>
      <p:pic>
        <p:nvPicPr>
          <p:cNvPr id="5" name="Picture 6" descr="EMB000006ac1b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9689" y="4071942"/>
            <a:ext cx="3438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</a:t>
            </a:r>
            <a:r>
              <a:rPr lang="ko-KR" altLang="en-US" dirty="0" smtClean="0"/>
              <a:t>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35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영상 앨범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정지화상</a:t>
            </a:r>
            <a:r>
              <a:rPr lang="en-US" altLang="ko-KR" dirty="0" smtClean="0"/>
              <a:t>(jpg, gif </a:t>
            </a:r>
            <a:r>
              <a:rPr lang="ko-KR" altLang="en-US" dirty="0" smtClean="0"/>
              <a:t>등의 파일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이용하여 동영상 파일 제작</a:t>
            </a:r>
          </a:p>
          <a:p>
            <a:pPr lvl="1"/>
            <a:r>
              <a:rPr lang="ko-KR" altLang="en-US" dirty="0" smtClean="0"/>
              <a:t>내레이션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배경 음악 등의 다양한 효과 삽입 가능</a:t>
            </a:r>
          </a:p>
          <a:p>
            <a:pPr lvl="1"/>
            <a:r>
              <a:rPr lang="ko-KR" altLang="en-US" dirty="0" smtClean="0"/>
              <a:t>마이크로소프트의 ‘영상 앨범</a:t>
            </a:r>
            <a:r>
              <a:rPr lang="en-US" altLang="ko-KR" dirty="0" smtClean="0"/>
              <a:t>3’ </a:t>
            </a:r>
            <a:r>
              <a:rPr lang="ko-KR" altLang="en-US" dirty="0" smtClean="0"/>
              <a:t>이용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785786" y="3429000"/>
            <a:ext cx="7572428" cy="877475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>
            <a:spAutoFit/>
          </a:bodyPr>
          <a:lstStyle/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정지화상을 이용하여 동영상을 제작하는 툴이 많이 개발되었음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알씨</a:t>
            </a:r>
            <a:endParaRPr kumimoji="0" lang="ko-KR" altLang="en-US" sz="1400" dirty="0" smtClean="0">
              <a:solidFill>
                <a:srgbClr val="1D4940"/>
              </a:solidFill>
              <a:latin typeface="휴먼엑스포" pitchFamily="18" charset="-127"/>
              <a:ea typeface="휴먼엑스포" pitchFamily="18" charset="-127"/>
            </a:endParaRPr>
          </a:p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-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매직원</a:t>
            </a:r>
            <a:endParaRPr kumimoji="0" lang="ko-KR" altLang="en-US" sz="1400" dirty="0" smtClean="0">
              <a:solidFill>
                <a:srgbClr val="1D494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45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다운로드센터 </a:t>
            </a:r>
            <a:r>
              <a:rPr lang="ko-KR" altLang="en-US" dirty="0" smtClean="0"/>
              <a:t>방문하기</a:t>
            </a:r>
          </a:p>
          <a:p>
            <a:pPr lvl="1"/>
            <a:r>
              <a:rPr lang="en-US" altLang="ko-KR" dirty="0" smtClean="0">
                <a:hlinkClick r:id="rId2"/>
              </a:rPr>
              <a:t>http://www.microsoft.com/downloads/search.aspx?displaylang=ko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다운로드 검색의 ‘</a:t>
            </a:r>
            <a:r>
              <a:rPr lang="en-US" altLang="ko-KR" dirty="0" smtClean="0"/>
              <a:t>Windows Media’  </a:t>
            </a:r>
            <a:r>
              <a:rPr lang="ko-KR" altLang="en-US" dirty="0" smtClean="0"/>
              <a:t>클릭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pPr eaLnBrk="1" hangingPunct="1"/>
            <a:endParaRPr lang="ko-KR" altLang="en-US" dirty="0" smtClean="0"/>
          </a:p>
        </p:txBody>
      </p:sp>
      <p:pic>
        <p:nvPicPr>
          <p:cNvPr id="6" name="그림 5" descr="Pch01-10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3353" y="2679402"/>
            <a:ext cx="4857293" cy="3535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56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미디어플레이어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과 영상 앨범 </a:t>
            </a:r>
            <a:r>
              <a:rPr lang="en-US" altLang="ko-KR" dirty="0" smtClean="0"/>
              <a:t>3 </a:t>
            </a:r>
            <a:r>
              <a:rPr lang="ko-KR" altLang="en-US" dirty="0" smtClean="0"/>
              <a:t>다운로드하기</a:t>
            </a:r>
          </a:p>
          <a:p>
            <a:endParaRPr lang="ko-KR" altLang="en-US" dirty="0"/>
          </a:p>
        </p:txBody>
      </p:sp>
      <p:pic>
        <p:nvPicPr>
          <p:cNvPr id="5" name="그림 4" descr="Pch01-10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765" y="1714488"/>
            <a:ext cx="6046470" cy="440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662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영상앨범 시작하기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[Windows</a:t>
            </a:r>
            <a:r>
              <a:rPr lang="ko-KR" altLang="en-US" dirty="0" smtClean="0"/>
              <a:t>용 영상 앨범 </a:t>
            </a:r>
            <a:r>
              <a:rPr lang="en-US" altLang="ko-KR" dirty="0" smtClean="0"/>
              <a:t>3]</a:t>
            </a:r>
            <a:r>
              <a:rPr lang="ko-KR" altLang="en-US" dirty="0" smtClean="0"/>
              <a:t>을 실행</a:t>
            </a:r>
          </a:p>
          <a:p>
            <a:endParaRPr lang="ko-KR" altLang="en-US" dirty="0"/>
          </a:p>
        </p:txBody>
      </p:sp>
      <p:pic>
        <p:nvPicPr>
          <p:cNvPr id="5" name="Picture 5" descr="UNI000006ac1b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5070" y="2500306"/>
            <a:ext cx="4213860" cy="317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765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사진 편집하기</a:t>
            </a:r>
          </a:p>
          <a:p>
            <a:pPr lvl="1"/>
            <a:r>
              <a:rPr lang="ko-KR" altLang="en-US" dirty="0" smtClean="0"/>
              <a:t>사진 가져오기</a:t>
            </a:r>
          </a:p>
          <a:p>
            <a:pPr lvl="1"/>
            <a:r>
              <a:rPr lang="ko-KR" altLang="en-US" dirty="0" smtClean="0"/>
              <a:t>편집</a:t>
            </a:r>
          </a:p>
          <a:p>
            <a:pPr lvl="2"/>
            <a:r>
              <a:rPr lang="ko-KR" altLang="en-US" dirty="0" smtClean="0"/>
              <a:t>회전 및 자르기</a:t>
            </a:r>
          </a:p>
          <a:p>
            <a:pPr lvl="2"/>
            <a:r>
              <a:rPr lang="ko-KR" altLang="en-US" dirty="0" smtClean="0"/>
              <a:t>자동 수정</a:t>
            </a:r>
          </a:p>
          <a:p>
            <a:pPr lvl="2"/>
            <a:r>
              <a:rPr lang="ko-KR" altLang="en-US" dirty="0" smtClean="0"/>
              <a:t>효과 적용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1316990" y="1500174"/>
            <a:ext cx="6510020" cy="4504690"/>
            <a:chOff x="395288" y="836613"/>
            <a:chExt cx="8137525" cy="5630862"/>
          </a:xfrm>
        </p:grpSpPr>
        <p:pic>
          <p:nvPicPr>
            <p:cNvPr id="4" name="Picture 6" descr="UNI000006ac1b9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24300" y="836613"/>
              <a:ext cx="4608513" cy="3481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UNI000006ac1b9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5288" y="3429000"/>
              <a:ext cx="5191125" cy="303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H="1">
              <a:off x="1547813" y="3284538"/>
              <a:ext cx="3671887" cy="3603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867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사진 제목 입력 및 효과 적용하기</a:t>
            </a:r>
          </a:p>
          <a:p>
            <a:endParaRPr lang="ko-KR" altLang="en-US" dirty="0"/>
          </a:p>
        </p:txBody>
      </p:sp>
      <p:pic>
        <p:nvPicPr>
          <p:cNvPr id="5" name="Picture 8" descr="UNI000006ac1b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9830" y="1817370"/>
            <a:ext cx="4244340" cy="322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2969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내레이션 녹음 </a:t>
            </a:r>
          </a:p>
          <a:p>
            <a:pPr lvl="1"/>
            <a:r>
              <a:rPr lang="ko-KR" altLang="en-US" dirty="0" smtClean="0"/>
              <a:t>동작 사용자 지정</a:t>
            </a:r>
          </a:p>
          <a:p>
            <a:pPr lvl="2"/>
            <a:r>
              <a:rPr lang="ko-KR" altLang="en-US" dirty="0" smtClean="0"/>
              <a:t>동작 및 지속 시간</a:t>
            </a:r>
          </a:p>
          <a:p>
            <a:pPr lvl="2"/>
            <a:r>
              <a:rPr lang="ko-KR" altLang="en-US" dirty="0" smtClean="0"/>
              <a:t>전환 효과</a:t>
            </a:r>
          </a:p>
          <a:p>
            <a:endParaRPr lang="ko-KR" altLang="en-US" dirty="0"/>
          </a:p>
        </p:txBody>
      </p:sp>
      <p:pic>
        <p:nvPicPr>
          <p:cNvPr id="5" name="Picture 6" descr="UNI000006ac1b9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01161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UNI000006ac1b9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271822"/>
            <a:ext cx="47529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1187450" y="3301985"/>
            <a:ext cx="4032250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3072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배경 음악 추가하기</a:t>
            </a:r>
          </a:p>
          <a:p>
            <a:endParaRPr lang="ko-KR" altLang="en-US" dirty="0"/>
          </a:p>
        </p:txBody>
      </p:sp>
      <p:pic>
        <p:nvPicPr>
          <p:cNvPr id="4" name="Picture 8" descr="UNI000006ac1ba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0" y="1840230"/>
            <a:ext cx="4191000" cy="317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Chapter01 </a:t>
            </a:r>
            <a:r>
              <a:rPr lang="ko-KR" altLang="en-US" dirty="0" smtClean="0"/>
              <a:t>컴퓨터 기초와 윈도우</a:t>
            </a:r>
            <a:r>
              <a:rPr lang="en-US" altLang="ko-KR" dirty="0" smtClean="0"/>
              <a:t>XP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컴퓨터 기초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하드웨어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소프트웨어</a:t>
            </a:r>
            <a:endParaRPr lang="en-US" altLang="ko-KR" dirty="0" smtClean="0"/>
          </a:p>
          <a:p>
            <a:pPr eaLnBrk="1" hangingPunct="1"/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응용 프로그램 관하기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프린터 설정하기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윈도우 업데이트하기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내 컴퓨터 사양 알아보기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하드웨어 관리하기</a:t>
            </a:r>
            <a:endParaRPr lang="en-US" altLang="ko-KR" dirty="0" smtClean="0"/>
          </a:p>
          <a:p>
            <a:pPr eaLnBrk="1" hangingPunct="1"/>
            <a:endParaRPr lang="en-US" altLang="ko-KR" dirty="0" smtClean="0"/>
          </a:p>
          <a:p>
            <a:pPr eaLnBrk="1" hangingPunct="1"/>
            <a:r>
              <a:rPr lang="en-US" altLang="ko-KR" dirty="0" smtClean="0">
                <a:solidFill>
                  <a:srgbClr val="FF0000"/>
                </a:solidFill>
              </a:rPr>
              <a:t>3. </a:t>
            </a:r>
            <a:r>
              <a:rPr lang="ko-KR" altLang="en-US" dirty="0" smtClean="0">
                <a:solidFill>
                  <a:srgbClr val="FF0000"/>
                </a:solidFill>
              </a:rPr>
              <a:t>유용한 유틸리티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디스크 조각모음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파일 압축하기와 압축 풀기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악성 소프트웨어 검색 및 제거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영상 앨범 만들기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3174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영상 앨범 저장하기</a:t>
            </a:r>
          </a:p>
          <a:p>
            <a:endParaRPr lang="ko-KR" altLang="en-US" dirty="0"/>
          </a:p>
        </p:txBody>
      </p:sp>
      <p:pic>
        <p:nvPicPr>
          <p:cNvPr id="4" name="그림 3" descr="Pch01-10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180" y="1928802"/>
            <a:ext cx="5501640" cy="41300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영상 앨범 만들기</a:t>
            </a:r>
            <a:endParaRPr lang="ko-KR" altLang="en-US" dirty="0" smtClean="0"/>
          </a:p>
        </p:txBody>
      </p:sp>
      <p:sp>
        <p:nvSpPr>
          <p:cNvPr id="3277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영상 앨범 재생 및 끝내기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Pch01-10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180" y="1928802"/>
            <a:ext cx="5501640" cy="41300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Chapter02 </a:t>
            </a:r>
            <a:r>
              <a:rPr lang="ko-KR" altLang="en-US" dirty="0" smtClean="0"/>
              <a:t>인터넷 이해와 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통신과 네트워크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인터넷의 정의와 역사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인터넷 주소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웹의 정의와 특징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웹 정보의 이용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웹 브라우저</a:t>
            </a:r>
            <a:endParaRPr lang="en-US" altLang="ko-KR" dirty="0" smtClean="0"/>
          </a:p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정보 검색 개요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검색 엔진의 유형별 특징과  예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정보 검색 시 고려 사항</a:t>
            </a:r>
            <a:endParaRPr lang="en-US" altLang="ko-KR" dirty="0" smtClean="0"/>
          </a:p>
          <a:p>
            <a:pPr eaLnBrk="1" hangingPunct="1"/>
            <a:r>
              <a:rPr lang="en-US" altLang="ko-KR" dirty="0" smtClean="0"/>
              <a:t>4.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서비스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웹 메일 이용하기</a:t>
            </a:r>
            <a:endParaRPr lang="en-US" altLang="ko-KR" dirty="0" smtClean="0"/>
          </a:p>
          <a:p>
            <a:pPr lvl="1" eaLnBrk="1" hangingPunct="1"/>
            <a:r>
              <a:rPr lang="en-US" altLang="ko-KR" dirty="0" smtClean="0"/>
              <a:t>POP </a:t>
            </a:r>
            <a:r>
              <a:rPr lang="ko-KR" altLang="en-US" dirty="0" smtClean="0"/>
              <a:t>메일 이용하기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b="1" smtClean="0"/>
              <a:t>학습목표</a:t>
            </a:r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defRPr/>
            </a:pPr>
            <a:r>
              <a:rPr lang="ko-KR" altLang="en-US" dirty="0" smtClean="0"/>
              <a:t>통신과 네트워크의 개념을 이해한다</a:t>
            </a:r>
            <a:r>
              <a:rPr lang="en-US" altLang="ko-KR" dirty="0" smtClean="0"/>
              <a:t>.</a:t>
            </a:r>
          </a:p>
          <a:p>
            <a:pPr fontAlgn="auto">
              <a:defRPr/>
            </a:pPr>
            <a:endParaRPr lang="en-US" altLang="ko-KR" dirty="0" smtClean="0"/>
          </a:p>
          <a:p>
            <a:pPr fontAlgn="auto">
              <a:defRPr/>
            </a:pPr>
            <a:r>
              <a:rPr lang="ko-KR" altLang="en-US" dirty="0" smtClean="0"/>
              <a:t>인터넷의 역사와 인터넷 주소 체계에 대해서 살펴본다</a:t>
            </a:r>
            <a:r>
              <a:rPr lang="en-US" altLang="ko-KR" dirty="0" smtClean="0"/>
              <a:t>.</a:t>
            </a:r>
          </a:p>
          <a:p>
            <a:pPr fontAlgn="auto">
              <a:defRPr/>
            </a:pPr>
            <a:endParaRPr lang="en-US" altLang="ko-KR" dirty="0" smtClean="0"/>
          </a:p>
          <a:p>
            <a:pPr fontAlgn="auto">
              <a:defRPr/>
            </a:pPr>
            <a:r>
              <a:rPr lang="ko-KR" altLang="en-US" dirty="0" smtClean="0"/>
              <a:t>웹 </a:t>
            </a:r>
            <a:r>
              <a:rPr lang="ko-KR" altLang="en-US" dirty="0" smtClean="0"/>
              <a:t>서비스의 정의와 특징을 알아본다</a:t>
            </a:r>
            <a:r>
              <a:rPr lang="en-US" altLang="ko-KR" dirty="0" smtClean="0"/>
              <a:t>.</a:t>
            </a:r>
          </a:p>
          <a:p>
            <a:pPr fontAlgn="auto">
              <a:defRPr/>
            </a:pPr>
            <a:endParaRPr lang="en-US" altLang="ko-KR" dirty="0" smtClean="0"/>
          </a:p>
          <a:p>
            <a:pPr fontAlgn="auto">
              <a:defRPr/>
            </a:pPr>
            <a:r>
              <a:rPr lang="ko-KR" altLang="en-US" dirty="0" smtClean="0"/>
              <a:t>웹 </a:t>
            </a:r>
            <a:r>
              <a:rPr lang="ko-KR" altLang="en-US" dirty="0" smtClean="0"/>
              <a:t>브라우저의 기능과 인터넷 정보 검색 방법을 익힌다</a:t>
            </a:r>
            <a:r>
              <a:rPr lang="en-US" altLang="ko-KR" dirty="0" smtClean="0"/>
              <a:t>.</a:t>
            </a:r>
          </a:p>
          <a:p>
            <a:pPr fontAlgn="auto">
              <a:defRPr/>
            </a:pPr>
            <a:endParaRPr lang="en-US" altLang="ko-KR" dirty="0" smtClean="0"/>
          </a:p>
          <a:p>
            <a:pPr fontAlgn="auto">
              <a:defRPr/>
            </a:pPr>
            <a:r>
              <a:rPr lang="ko-KR" altLang="en-US" dirty="0" err="1" smtClean="0"/>
              <a:t>이메일</a:t>
            </a:r>
            <a:r>
              <a:rPr lang="ko-KR" altLang="en-US" dirty="0" smtClean="0"/>
              <a:t> </a:t>
            </a:r>
            <a:r>
              <a:rPr lang="ko-KR" altLang="en-US" dirty="0" smtClean="0"/>
              <a:t>서비스의 유형에 대해서 살펴본다</a:t>
            </a:r>
            <a:r>
              <a:rPr lang="en-US" altLang="ko-KR" dirty="0" smtClean="0"/>
              <a:t>.</a:t>
            </a:r>
          </a:p>
          <a:p>
            <a:pPr fontAlgn="auto">
              <a:defRPr/>
            </a:pPr>
            <a:endParaRPr lang="en-US" altLang="ko-KR" dirty="0" smtClean="0"/>
          </a:p>
          <a:p>
            <a:pPr fontAlgn="auto">
              <a:defRPr/>
            </a:pPr>
            <a:r>
              <a:rPr lang="ko-KR" altLang="en-US" dirty="0" err="1" smtClean="0"/>
              <a:t>이메일</a:t>
            </a:r>
            <a:r>
              <a:rPr lang="ko-KR" altLang="en-US" dirty="0" smtClean="0"/>
              <a:t> </a:t>
            </a:r>
            <a:r>
              <a:rPr lang="ko-KR" altLang="en-US" dirty="0" smtClean="0"/>
              <a:t>서비스를 보내고 확인하는 방법을 알아본다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379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통신과 </a:t>
            </a:r>
            <a:r>
              <a:rPr lang="ko-KR" altLang="en-US" dirty="0" smtClean="0"/>
              <a:t>네트워크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통신</a:t>
            </a:r>
            <a:r>
              <a:rPr lang="en-US" altLang="ko-KR" dirty="0" smtClean="0"/>
              <a:t>(Communication)</a:t>
            </a:r>
            <a:r>
              <a:rPr lang="ko-KR" altLang="en-US" dirty="0" smtClean="0"/>
              <a:t>의 사전적 의미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어원 </a:t>
            </a:r>
            <a:r>
              <a:rPr lang="en-US" altLang="ko-KR" dirty="0" smtClean="0"/>
              <a:t>: </a:t>
            </a:r>
            <a:r>
              <a:rPr lang="en-US" altLang="ko-KR" dirty="0" smtClean="0">
                <a:latin typeface="Times New Roman"/>
              </a:rPr>
              <a:t>‘</a:t>
            </a:r>
            <a:r>
              <a:rPr lang="ko-KR" altLang="en-US" dirty="0" smtClean="0"/>
              <a:t>공동</a:t>
            </a:r>
            <a:r>
              <a:rPr lang="ko-KR" altLang="en-US" dirty="0" smtClean="0">
                <a:latin typeface="Times New Roman"/>
              </a:rPr>
              <a:t>’</a:t>
            </a:r>
            <a:r>
              <a:rPr lang="ko-KR" altLang="en-US" dirty="0" smtClean="0"/>
              <a:t> 또는 </a:t>
            </a:r>
            <a:r>
              <a:rPr lang="ko-KR" altLang="en-US" dirty="0" smtClean="0">
                <a:latin typeface="Times New Roman"/>
              </a:rPr>
              <a:t>‘</a:t>
            </a:r>
            <a:r>
              <a:rPr lang="ko-KR" altLang="en-US" dirty="0" smtClean="0"/>
              <a:t>공통성</a:t>
            </a:r>
            <a:r>
              <a:rPr lang="ko-KR" altLang="en-US" dirty="0" smtClean="0">
                <a:latin typeface="Times New Roman"/>
              </a:rPr>
              <a:t>’</a:t>
            </a:r>
            <a:r>
              <a:rPr lang="ko-KR" altLang="en-US" dirty="0" smtClean="0"/>
              <a:t> 의미의 라틴어 </a:t>
            </a:r>
            <a:r>
              <a:rPr lang="ko-KR" altLang="en-US" dirty="0" smtClean="0">
                <a:latin typeface="Times New Roman"/>
              </a:rPr>
              <a:t>‘</a:t>
            </a:r>
            <a:r>
              <a:rPr lang="en-US" altLang="ko-KR" dirty="0" err="1" smtClean="0"/>
              <a:t>communis</a:t>
            </a:r>
            <a:r>
              <a:rPr lang="en-US" altLang="ko-KR" dirty="0" smtClean="0">
                <a:latin typeface="Times New Roman"/>
              </a:rPr>
              <a:t>’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서로 떨어진 두 개 이상의 개체 사이에서 발생하는 정보 교환</a:t>
            </a:r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통신의 </a:t>
            </a:r>
            <a:r>
              <a:rPr lang="ko-KR" altLang="en-US" dirty="0" smtClean="0"/>
              <a:t>일반적 의미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송신자와 수신자</a:t>
            </a:r>
            <a:r>
              <a:rPr lang="en-US" altLang="ko-KR" dirty="0" smtClean="0"/>
              <a:t>(</a:t>
            </a:r>
            <a:r>
              <a:rPr lang="ko-KR" altLang="en-US" dirty="0" smtClean="0"/>
              <a:t>통신기기</a:t>
            </a:r>
            <a:r>
              <a:rPr lang="en-US" altLang="ko-KR" dirty="0" smtClean="0"/>
              <a:t>) </a:t>
            </a:r>
            <a:r>
              <a:rPr lang="ko-KR" altLang="en-US" dirty="0" smtClean="0"/>
              <a:t>사이에 전송 매체</a:t>
            </a:r>
            <a:r>
              <a:rPr lang="en-US" altLang="ko-KR" dirty="0" smtClean="0"/>
              <a:t>(</a:t>
            </a:r>
            <a:r>
              <a:rPr lang="ko-KR" altLang="en-US" dirty="0" smtClean="0"/>
              <a:t>통신로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통하여 정보를 교환하는 것 또는 그 과정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통신기기 </a:t>
            </a:r>
            <a:r>
              <a:rPr lang="en-US" altLang="ko-KR" dirty="0" smtClean="0">
                <a:latin typeface="Times New Roman"/>
              </a:rPr>
              <a:t>–</a:t>
            </a:r>
            <a:r>
              <a:rPr lang="en-US" altLang="ko-KR" dirty="0" smtClean="0"/>
              <a:t> </a:t>
            </a:r>
            <a:r>
              <a:rPr lang="ko-KR" altLang="en-US" dirty="0" smtClean="0"/>
              <a:t>전화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휴대폰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컴퓨터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전송매체 </a:t>
            </a:r>
            <a:r>
              <a:rPr lang="en-US" altLang="ko-KR" dirty="0" smtClean="0">
                <a:latin typeface="Times New Roman"/>
              </a:rPr>
              <a:t>–</a:t>
            </a:r>
            <a:r>
              <a:rPr lang="en-US" altLang="ko-KR" dirty="0" smtClean="0"/>
              <a:t> </a:t>
            </a:r>
            <a:r>
              <a:rPr lang="ko-KR" altLang="en-US" dirty="0" smtClean="0"/>
              <a:t>전화선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공기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케이블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대화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이메일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메신저 등의 다양한 수단 </a:t>
            </a:r>
            <a:r>
              <a:rPr lang="ko-KR" altLang="en-US" dirty="0" smtClean="0"/>
              <a:t>이용</a:t>
            </a:r>
            <a:endParaRPr lang="ko-KR" alt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통신 유형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전화 통신</a:t>
            </a:r>
            <a:r>
              <a:rPr lang="en-US" altLang="ko-KR" dirty="0" smtClean="0"/>
              <a:t>(</a:t>
            </a:r>
            <a:r>
              <a:rPr lang="ko-KR" altLang="en-US" dirty="0" smtClean="0"/>
              <a:t>음성 통신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인간 간의 직접 통신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데이터 통신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인간과 컴퓨터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컴퓨터와 컴퓨터간의 통신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정보 통신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거리 제한을 극복하고 음성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이미지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문자 등의 정보를 빠른 시간 내에 교환하는 고도 서비스 분야의 통신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네트워크</a:t>
            </a:r>
            <a:r>
              <a:rPr lang="en-US" altLang="ko-KR" dirty="0" smtClean="0"/>
              <a:t>(Network)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통신에 사용되는 많은 장치와 각종 케이블이 연결된 모습이 마치 그물망처럼 보이는 데서 유래된 용어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통신망 또는 망으로 순화시켜 사용함</a:t>
            </a:r>
            <a:r>
              <a:rPr lang="en-US" altLang="ko-KR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컴퓨터 통신망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통신을 위해 서로 연결된 수 많은 컴퓨터들의 집합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라우터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허브 등의 연결 장비와 전송 케이블로 구성되고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컴퓨터간의 통신을 원활히 하기 위해 필요한 프로토콜</a:t>
            </a:r>
            <a:r>
              <a:rPr lang="en-US" altLang="ko-KR" dirty="0" smtClean="0"/>
              <a:t>(</a:t>
            </a:r>
            <a:r>
              <a:rPr lang="ko-KR" altLang="en-US" dirty="0" smtClean="0"/>
              <a:t>통신규약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 따라 운용됨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라우터</a:t>
            </a:r>
            <a:r>
              <a:rPr lang="en-US" altLang="ko-KR" dirty="0" smtClean="0"/>
              <a:t>(Router)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랜</a:t>
            </a:r>
            <a:r>
              <a:rPr lang="en-US" altLang="ko-KR" dirty="0" smtClean="0"/>
              <a:t>(LAN, </a:t>
            </a:r>
            <a:r>
              <a:rPr lang="ko-KR" altLang="en-US" dirty="0" smtClean="0"/>
              <a:t>근거리통신망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연결해 주는 장비 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패킷</a:t>
            </a:r>
            <a:r>
              <a:rPr lang="ko-KR" altLang="en-US" dirty="0" smtClean="0"/>
              <a:t> 정보에 담긴 수신처 주소를 읽고 가장 적절한 통신 경로를 이용하여 다른 통신망으로 전송하는 역할을 함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481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컴퓨터 통신의 예</a:t>
            </a:r>
            <a:endParaRPr lang="en-US" altLang="ko-KR" dirty="0"/>
          </a:p>
        </p:txBody>
      </p:sp>
      <p:pic>
        <p:nvPicPr>
          <p:cNvPr id="13" name="그림 12" descr="ch02-01_cu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522" y="1785926"/>
            <a:ext cx="6468956" cy="4152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584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근거리 통신망</a:t>
            </a:r>
            <a:r>
              <a:rPr lang="en-US" altLang="ko-KR" dirty="0" smtClean="0"/>
              <a:t>(LAN; Local Area Network)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건물 내 혹은 소규모 지역에 구축된 통신망</a:t>
            </a:r>
            <a:r>
              <a:rPr lang="en-US" altLang="ko-KR" dirty="0" smtClean="0"/>
              <a:t>(10~1000Mbps)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광역 통신망</a:t>
            </a:r>
            <a:r>
              <a:rPr lang="en-US" altLang="ko-KR" dirty="0" smtClean="0"/>
              <a:t>(WAN; Wide Area Network)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광역 범위</a:t>
            </a:r>
            <a:r>
              <a:rPr lang="en-US" altLang="ko-KR" dirty="0" smtClean="0"/>
              <a:t>(</a:t>
            </a:r>
            <a:r>
              <a:rPr lang="ko-KR" altLang="en-US" dirty="0" smtClean="0"/>
              <a:t>도시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국가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세계</a:t>
            </a:r>
            <a:r>
              <a:rPr lang="en-US" altLang="ko-KR" dirty="0" smtClean="0"/>
              <a:t>) </a:t>
            </a:r>
            <a:r>
              <a:rPr lang="ko-KR" altLang="en-US" dirty="0" smtClean="0"/>
              <a:t>통신망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 smtClean="0"/>
              <a:t>: PSTN, PSDN)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백본망</a:t>
            </a:r>
            <a:r>
              <a:rPr lang="ko-KR" altLang="en-US" dirty="0" smtClean="0"/>
              <a:t> </a:t>
            </a:r>
            <a:r>
              <a:rPr lang="en-US" altLang="ko-KR" dirty="0" smtClean="0"/>
              <a:t>(Backbone Network)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네트워크와 네트워크</a:t>
            </a:r>
            <a:r>
              <a:rPr lang="en-US" altLang="ko-KR" dirty="0" smtClean="0"/>
              <a:t>(LAN,WAN)</a:t>
            </a:r>
            <a:r>
              <a:rPr lang="ko-KR" altLang="en-US" dirty="0" smtClean="0"/>
              <a:t>를 연결하는 </a:t>
            </a:r>
            <a:r>
              <a:rPr lang="ko-KR" altLang="en-US" dirty="0" err="1" smtClean="0"/>
              <a:t>기간망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</a:t>
            </a:r>
            <a:r>
              <a:rPr lang="en-US" altLang="ko-KR" dirty="0" err="1" smtClean="0"/>
              <a:t>Gbps</a:t>
            </a:r>
            <a:r>
              <a:rPr lang="ko-KR" altLang="en-US" dirty="0" smtClean="0"/>
              <a:t>이상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초고속 통신망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백본망에서</a:t>
            </a:r>
            <a:r>
              <a:rPr lang="ko-KR" altLang="en-US" dirty="0" smtClean="0"/>
              <a:t> 가정</a:t>
            </a:r>
            <a:r>
              <a:rPr lang="en-US" altLang="ko-KR" dirty="0" smtClean="0"/>
              <a:t>(or </a:t>
            </a:r>
            <a:r>
              <a:rPr lang="ko-KR" altLang="en-US" dirty="0" smtClean="0"/>
              <a:t>회사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까지의 인터넷 망을 연결하는 네트워크의 총칭</a:t>
            </a:r>
          </a:p>
          <a:p>
            <a:pPr lvl="1">
              <a:lnSpc>
                <a:spcPct val="150000"/>
              </a:lnSpc>
            </a:pPr>
            <a:r>
              <a:rPr lang="en-US" altLang="ko-KR" dirty="0" err="1" smtClean="0"/>
              <a:t>xDSL</a:t>
            </a:r>
            <a:r>
              <a:rPr lang="en-US" altLang="ko-KR" dirty="0" smtClean="0"/>
              <a:t>(Digital Subscriber Line): </a:t>
            </a:r>
            <a:r>
              <a:rPr lang="ko-KR" altLang="en-US" dirty="0" smtClean="0"/>
              <a:t>전화선 </a:t>
            </a:r>
            <a:r>
              <a:rPr lang="ko-KR" altLang="en-US" dirty="0" smtClean="0">
                <a:sym typeface="Wingdings" pitchFamily="2" charset="2"/>
              </a:rPr>
              <a:t> </a:t>
            </a:r>
            <a:r>
              <a:rPr lang="en-US" altLang="ko-KR" dirty="0" err="1" smtClean="0">
                <a:sym typeface="Wingdings" pitchFamily="2" charset="2"/>
              </a:rPr>
              <a:t>xDSL</a:t>
            </a:r>
            <a:r>
              <a:rPr lang="en-US" altLang="ko-KR" dirty="0" smtClean="0">
                <a:sym typeface="Wingdings" pitchFamily="2" charset="2"/>
              </a:rPr>
              <a:t> </a:t>
            </a:r>
            <a:r>
              <a:rPr lang="ko-KR" altLang="en-US" dirty="0" smtClean="0">
                <a:sym typeface="Wingdings" pitchFamily="2" charset="2"/>
              </a:rPr>
              <a:t>모뎀  </a:t>
            </a:r>
            <a:r>
              <a:rPr lang="ko-KR" altLang="en-US" dirty="0" err="1" smtClean="0">
                <a:sym typeface="Wingdings" pitchFamily="2" charset="2"/>
              </a:rPr>
              <a:t>랜카드</a:t>
            </a:r>
            <a:r>
              <a:rPr lang="ko-KR" altLang="en-US" dirty="0" smtClean="0">
                <a:sym typeface="Wingdings" pitchFamily="2" charset="2"/>
              </a:rPr>
              <a:t> 연결 </a:t>
            </a:r>
            <a:r>
              <a:rPr lang="en-US" altLang="ko-KR" dirty="0" smtClean="0">
                <a:sym typeface="Wingdings" pitchFamily="2" charset="2"/>
              </a:rPr>
              <a:t>(ADSL, VDSL)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sym typeface="Wingdings" pitchFamily="2" charset="2"/>
              </a:rPr>
              <a:t>Cable Modem: </a:t>
            </a:r>
            <a:r>
              <a:rPr lang="ko-KR" altLang="en-US" dirty="0" smtClean="0">
                <a:sym typeface="Wingdings" pitchFamily="2" charset="2"/>
              </a:rPr>
              <a:t>케이블 </a:t>
            </a:r>
            <a:r>
              <a:rPr lang="en-US" altLang="ko-KR" dirty="0" smtClean="0">
                <a:sym typeface="Wingdings" pitchFamily="2" charset="2"/>
              </a:rPr>
              <a:t>TV</a:t>
            </a:r>
            <a:r>
              <a:rPr lang="ko-KR" altLang="en-US" dirty="0" smtClean="0">
                <a:sym typeface="Wingdings" pitchFamily="2" charset="2"/>
              </a:rPr>
              <a:t>의 동축 케이블을 </a:t>
            </a:r>
            <a:r>
              <a:rPr lang="ko-KR" altLang="en-US" dirty="0" err="1" smtClean="0">
                <a:sym typeface="Wingdings" pitchFamily="2" charset="2"/>
              </a:rPr>
              <a:t>전송선으로</a:t>
            </a:r>
            <a:r>
              <a:rPr lang="ko-KR" altLang="en-US" dirty="0" smtClean="0">
                <a:sym typeface="Wingdings" pitchFamily="2" charset="2"/>
              </a:rPr>
              <a:t> 활용</a:t>
            </a:r>
            <a:endParaRPr lang="ko-KR" altLang="en-US" dirty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686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프로토콜</a:t>
            </a:r>
            <a:r>
              <a:rPr lang="en-US" altLang="ko-KR" dirty="0" smtClean="0"/>
              <a:t>(Protocol) </a:t>
            </a:r>
            <a:r>
              <a:rPr lang="ko-KR" altLang="en-US" dirty="0" smtClean="0"/>
              <a:t>정의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</a:rPr>
              <a:t>컴퓨터간의 정보 교환을 원활히 하기 위해 필요한 통신 규칙과 절차를 미리 정의한 것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통신 규약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대표적 프로토콜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OSI </a:t>
            </a:r>
            <a:r>
              <a:rPr lang="ko-KR" altLang="en-US" dirty="0" smtClean="0"/>
              <a:t>모델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ISO </a:t>
            </a:r>
            <a:r>
              <a:rPr lang="ko-KR" altLang="en-US" dirty="0" smtClean="0"/>
              <a:t>제정 표준 프로토콜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7</a:t>
            </a:r>
            <a:r>
              <a:rPr lang="ko-KR" altLang="en-US" dirty="0" smtClean="0"/>
              <a:t>계층에서 각각 다른 작업 수행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이상적인 표준안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TCP/IP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인터넷 표준 프로토콜로서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</a:t>
            </a:r>
            <a:r>
              <a:rPr lang="en-US" altLang="ko-KR" dirty="0" smtClean="0"/>
              <a:t>OS</a:t>
            </a:r>
            <a:r>
              <a:rPr lang="ko-KR" altLang="en-US" dirty="0" smtClean="0"/>
              <a:t>에서 지원함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TCP : </a:t>
            </a:r>
            <a:r>
              <a:rPr lang="ko-KR" altLang="en-US" dirty="0" smtClean="0">
                <a:sym typeface="Wingdings" pitchFamily="2" charset="2"/>
              </a:rPr>
              <a:t>송수신자의 주소와 정보를 묶어서 </a:t>
            </a:r>
            <a:r>
              <a:rPr lang="ko-KR" altLang="en-US" dirty="0" err="1" smtClean="0">
                <a:sym typeface="Wingdings" pitchFamily="2" charset="2"/>
              </a:rPr>
              <a:t>패킷</a:t>
            </a:r>
            <a:r>
              <a:rPr lang="ko-KR" altLang="en-US" dirty="0" smtClean="0">
                <a:sym typeface="Wingdings" pitchFamily="2" charset="2"/>
              </a:rPr>
              <a:t> 단위로 나누고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만들어진 </a:t>
            </a:r>
            <a:r>
              <a:rPr lang="ko-KR" altLang="en-US" dirty="0" err="1" smtClean="0">
                <a:sym typeface="Wingdings" pitchFamily="2" charset="2"/>
              </a:rPr>
              <a:t>패킷을</a:t>
            </a:r>
            <a:r>
              <a:rPr lang="ko-KR" altLang="en-US" dirty="0" smtClean="0">
                <a:sym typeface="Wingdings" pitchFamily="2" charset="2"/>
              </a:rPr>
              <a:t> </a:t>
            </a:r>
            <a:r>
              <a:rPr lang="en-US" altLang="ko-KR" dirty="0" smtClean="0">
                <a:sym typeface="Wingdings" pitchFamily="2" charset="2"/>
              </a:rPr>
              <a:t>IP </a:t>
            </a:r>
            <a:r>
              <a:rPr lang="ko-KR" altLang="en-US" dirty="0" smtClean="0">
                <a:sym typeface="Wingdings" pitchFamily="2" charset="2"/>
              </a:rPr>
              <a:t>계층에 전달하는 역할</a:t>
            </a:r>
            <a:endParaRPr lang="ko-KR" altLang="en-US" sz="2000" dirty="0" smtClean="0"/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IP : </a:t>
            </a:r>
            <a:r>
              <a:rPr lang="ko-KR" altLang="en-US" dirty="0" err="1" smtClean="0">
                <a:sym typeface="Wingdings" pitchFamily="2" charset="2"/>
              </a:rPr>
              <a:t>패킷을</a:t>
            </a:r>
            <a:r>
              <a:rPr lang="ko-KR" altLang="en-US" dirty="0" smtClean="0">
                <a:sym typeface="Wingdings" pitchFamily="2" charset="2"/>
              </a:rPr>
              <a:t> 받아서 주소를 해석하고 경로를 결정하여 다음 호스트로 전송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디스크 조각모음</a:t>
            </a:r>
            <a:endParaRPr lang="ko-KR" altLang="en-US" b="1" dirty="0" smtClean="0"/>
          </a:p>
        </p:txBody>
      </p:sp>
      <p:sp>
        <p:nvSpPr>
          <p:cNvPr id="143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디스크 조각 모음</a:t>
            </a:r>
          </a:p>
          <a:p>
            <a:pPr lvl="1"/>
            <a:r>
              <a:rPr lang="ko-KR" altLang="en-US" dirty="0" smtClean="0"/>
              <a:t>단편화된 하드 디스크의 파일들이 연속적인 공간에 저장되도록 한 곳에 모으는 작업을 수행 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 - 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 - [</a:t>
            </a:r>
            <a:r>
              <a:rPr lang="ko-KR" altLang="en-US" dirty="0" smtClean="0"/>
              <a:t>보조 프로그램</a:t>
            </a:r>
            <a:r>
              <a:rPr lang="en-US" altLang="ko-KR" dirty="0" smtClean="0"/>
              <a:t>] - [</a:t>
            </a:r>
            <a:r>
              <a:rPr lang="ko-KR" altLang="en-US" dirty="0" smtClean="0"/>
              <a:t>시스템 도구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‘디스크 조각 모음’을 선택 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조각 모음은 하드디스크의 남은 공간 비율이 </a:t>
            </a:r>
            <a:r>
              <a:rPr lang="en-US" altLang="ko-KR" dirty="0" smtClean="0"/>
              <a:t>15% </a:t>
            </a:r>
            <a:r>
              <a:rPr lang="ko-KR" altLang="en-US" dirty="0" smtClean="0"/>
              <a:t>이상이어야 실행 가능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프로토콜 이해를 위한 예</a:t>
            </a:r>
          </a:p>
          <a:p>
            <a:endParaRPr lang="ko-KR" alt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16113"/>
            <a:ext cx="8104188" cy="394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ko-KR" altLang="en-US" dirty="0" smtClean="0"/>
              <a:t>내 컴퓨터에서 인터넷을 사용하기 위해 내 컴퓨터의 네트워크 카드와 허브</a:t>
            </a:r>
            <a:r>
              <a:rPr lang="en-US" altLang="ko-KR" dirty="0" smtClean="0"/>
              <a:t>(</a:t>
            </a:r>
            <a:r>
              <a:rPr lang="ko-KR" altLang="en-US" dirty="0" smtClean="0"/>
              <a:t>또는 스위치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연결해 주는 케이블</a:t>
            </a:r>
            <a:endParaRPr lang="en-US" altLang="ko-KR" dirty="0" smtClean="0"/>
          </a:p>
          <a:p>
            <a:pPr lvl="1" algn="just">
              <a:lnSpc>
                <a:spcPct val="150000"/>
              </a:lnSpc>
            </a:pPr>
            <a:r>
              <a:rPr lang="en-US" altLang="ko-KR" dirty="0" smtClean="0"/>
              <a:t>UTP(Unshielded Twisted Pair) </a:t>
            </a:r>
            <a:r>
              <a:rPr lang="ko-KR" altLang="en-US" dirty="0" smtClean="0"/>
              <a:t>케이블</a:t>
            </a:r>
            <a:r>
              <a:rPr lang="en-US" altLang="ko-KR" dirty="0" smtClean="0"/>
              <a:t>(Category 5)</a:t>
            </a:r>
          </a:p>
          <a:p>
            <a:pPr algn="just">
              <a:lnSpc>
                <a:spcPct val="150000"/>
              </a:lnSpc>
            </a:pPr>
            <a:r>
              <a:rPr lang="ko-KR" altLang="en-US" dirty="0" err="1" smtClean="0"/>
              <a:t>랜</a:t>
            </a:r>
            <a:r>
              <a:rPr lang="ko-KR" altLang="en-US" dirty="0" smtClean="0"/>
              <a:t> 케이블은 케이블 양쪽 끝의 피복을 벗겨 </a:t>
            </a:r>
            <a:r>
              <a:rPr lang="en-US" altLang="ko-KR" dirty="0" smtClean="0"/>
              <a:t>RJ-45 </a:t>
            </a:r>
            <a:r>
              <a:rPr lang="ko-KR" altLang="en-US" dirty="0" smtClean="0"/>
              <a:t>커넥터에 삽입하여 제작</a:t>
            </a:r>
            <a:endParaRPr lang="en-US" altLang="ko-KR" dirty="0" smtClean="0"/>
          </a:p>
          <a:p>
            <a:pPr lvl="1" algn="just">
              <a:lnSpc>
                <a:spcPct val="150000"/>
              </a:lnSpc>
            </a:pPr>
            <a:r>
              <a:rPr lang="ko-KR" altLang="en-US" dirty="0" smtClean="0"/>
              <a:t>한 쪽은 컴퓨터 본체 뒤의 네트워크 카드에 연결하고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나머지 한 쪽은 허브</a:t>
            </a:r>
            <a:r>
              <a:rPr lang="en-US" altLang="ko-KR" dirty="0" smtClean="0"/>
              <a:t>(</a:t>
            </a:r>
            <a:r>
              <a:rPr lang="ko-KR" altLang="en-US" dirty="0" smtClean="0"/>
              <a:t>또는 스위치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 연결한다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5" name="그림 4" descr="랜케이블(2)_new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4000504"/>
            <a:ext cx="2454869" cy="1857388"/>
          </a:xfrm>
          <a:prstGeom prst="rect">
            <a:avLst/>
          </a:prstGeom>
        </p:spPr>
      </p:pic>
      <p:pic>
        <p:nvPicPr>
          <p:cNvPr id="6" name="그림 5" descr="랜케이블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000504"/>
            <a:ext cx="2428892" cy="182488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인터넷</a:t>
            </a:r>
            <a:r>
              <a:rPr lang="en-US" altLang="ko-KR" dirty="0" smtClean="0"/>
              <a:t>(Internet) </a:t>
            </a:r>
            <a:r>
              <a:rPr lang="ko-KR" altLang="en-US" dirty="0" smtClean="0"/>
              <a:t>정의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세계</a:t>
            </a:r>
            <a:r>
              <a:rPr lang="en-US" altLang="ko-KR" dirty="0" smtClean="0">
                <a:latin typeface="HY헤드라인M" pitchFamily="18" charset="-127"/>
              </a:rPr>
              <a:t> </a:t>
            </a:r>
            <a:r>
              <a:rPr lang="ko-KR" altLang="en-US" dirty="0" smtClean="0">
                <a:latin typeface="HY헤드라인M" pitchFamily="18" charset="-127"/>
              </a:rPr>
              <a:t>최대 컴퓨터 통신망</a:t>
            </a:r>
            <a:endParaRPr lang="en-US" altLang="ko-KR" dirty="0" smtClean="0">
              <a:latin typeface="HY헤드라인M" pitchFamily="18" charset="-127"/>
            </a:endParaRP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전세계의 컴퓨터를 연결하는 통신망</a:t>
            </a:r>
            <a:endParaRPr lang="en-US" altLang="ko-KR" dirty="0" smtClean="0">
              <a:latin typeface="HY헤드라인M" pitchFamily="18" charset="-127"/>
            </a:endParaRPr>
          </a:p>
          <a:p>
            <a:pPr lvl="1"/>
            <a:r>
              <a:rPr lang="en-US" altLang="ko-KR" dirty="0" smtClean="0">
                <a:latin typeface="HY헤드라인M" pitchFamily="18" charset="-127"/>
              </a:rPr>
              <a:t>TCP/IP </a:t>
            </a:r>
            <a:r>
              <a:rPr lang="ko-KR" altLang="en-US" dirty="0" smtClean="0">
                <a:latin typeface="HY헤드라인M" pitchFamily="18" charset="-127"/>
              </a:rPr>
              <a:t>프로토콜을 사용하는 세계적 규모의 컴퓨터 통신망</a:t>
            </a:r>
            <a:endParaRPr lang="en-US" altLang="ko-KR" dirty="0" smtClean="0">
              <a:latin typeface="HY헤드라인M" pitchFamily="18" charset="-127"/>
            </a:endParaRP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통신망 중의 통신망</a:t>
            </a:r>
            <a:r>
              <a:rPr lang="en-US" altLang="ko-KR" dirty="0" smtClean="0">
                <a:latin typeface="HY헤드라인M" pitchFamily="18" charset="-127"/>
              </a:rPr>
              <a:t>(Network of Networks)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정보의 바다</a:t>
            </a:r>
            <a:r>
              <a:rPr lang="en-US" altLang="ko-KR" dirty="0" smtClean="0">
                <a:latin typeface="HY헤드라인M" pitchFamily="18" charset="-127"/>
              </a:rPr>
              <a:t>(Sea of Information)</a:t>
            </a:r>
          </a:p>
        </p:txBody>
      </p:sp>
      <p:pic>
        <p:nvPicPr>
          <p:cNvPr id="5" name="그림 4" descr="ch02-02_cu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722" y="3214686"/>
            <a:ext cx="4440555" cy="2918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</a:rPr>
              <a:t>인터넷 발전 과정</a:t>
            </a:r>
            <a:endParaRPr lang="en-US" altLang="ko-KR" dirty="0" smtClean="0">
              <a:latin typeface="HY헤드라인M" pitchFamily="18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</a:rPr>
              <a:t>ARPANET </a:t>
            </a:r>
            <a:r>
              <a:rPr lang="ko-KR" altLang="en-US" dirty="0" smtClean="0">
                <a:latin typeface="HY헤드라인M" pitchFamily="18" charset="-127"/>
              </a:rPr>
              <a:t>구축 </a:t>
            </a:r>
            <a:r>
              <a:rPr lang="en-US" altLang="ko-KR" dirty="0" smtClean="0">
                <a:latin typeface="HY헤드라인M" pitchFamily="18" charset="-127"/>
              </a:rPr>
              <a:t>: </a:t>
            </a:r>
            <a:r>
              <a:rPr lang="ko-KR" altLang="en-US" dirty="0" smtClean="0">
                <a:latin typeface="HY헤드라인M" pitchFamily="18" charset="-127"/>
              </a:rPr>
              <a:t>미 국방부에서 군사목적의 연구용 네트워크 구성</a:t>
            </a:r>
            <a:r>
              <a:rPr lang="en-US" altLang="ko-KR" dirty="0" smtClean="0">
                <a:latin typeface="HY헤드라인M" pitchFamily="18" charset="-127"/>
              </a:rPr>
              <a:t>,1969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</a:rPr>
              <a:t>NSFNET </a:t>
            </a:r>
            <a:r>
              <a:rPr lang="ko-KR" altLang="en-US" dirty="0" smtClean="0">
                <a:latin typeface="HY헤드라인M" pitchFamily="18" charset="-127"/>
              </a:rPr>
              <a:t>미국전역 </a:t>
            </a:r>
            <a:r>
              <a:rPr lang="en-US" altLang="ko-KR" dirty="0" smtClean="0">
                <a:latin typeface="HY헤드라인M" pitchFamily="18" charset="-127"/>
              </a:rPr>
              <a:t>backbone</a:t>
            </a:r>
            <a:r>
              <a:rPr lang="ko-KR" altLang="en-US" dirty="0" smtClean="0">
                <a:latin typeface="HY헤드라인M" pitchFamily="18" charset="-127"/>
              </a:rPr>
              <a:t>망 구축 </a:t>
            </a:r>
            <a:r>
              <a:rPr lang="en-US" altLang="ko-KR" dirty="0" smtClean="0">
                <a:latin typeface="HY헤드라인M" pitchFamily="18" charset="-127"/>
              </a:rPr>
              <a:t>: </a:t>
            </a:r>
            <a:r>
              <a:rPr lang="ko-KR" altLang="en-US" dirty="0" smtClean="0">
                <a:latin typeface="HY헤드라인M" pitchFamily="18" charset="-127"/>
              </a:rPr>
              <a:t>미국 국립과학재단</a:t>
            </a:r>
            <a:r>
              <a:rPr lang="en-US" altLang="ko-KR" dirty="0" smtClean="0">
                <a:latin typeface="HY헤드라인M" pitchFamily="18" charset="-127"/>
              </a:rPr>
              <a:t>(NSF)</a:t>
            </a:r>
            <a:r>
              <a:rPr lang="ko-KR" altLang="en-US" dirty="0" smtClean="0">
                <a:latin typeface="HY헤드라인M" pitchFamily="18" charset="-127"/>
              </a:rPr>
              <a:t>이 일반인 이용 목적으로 구축</a:t>
            </a:r>
            <a:r>
              <a:rPr lang="en-US" altLang="ko-KR" dirty="0" smtClean="0">
                <a:latin typeface="HY헤드라인M" pitchFamily="18" charset="-127"/>
              </a:rPr>
              <a:t>,1986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</a:rPr>
              <a:t>WWW </a:t>
            </a:r>
            <a:r>
              <a:rPr lang="ko-KR" altLang="en-US" dirty="0" smtClean="0">
                <a:latin typeface="HY헤드라인M" pitchFamily="18" charset="-127"/>
              </a:rPr>
              <a:t>서비스 개발 </a:t>
            </a:r>
            <a:r>
              <a:rPr lang="en-US" altLang="ko-KR" dirty="0" smtClean="0">
                <a:latin typeface="HY헤드라인M" pitchFamily="18" charset="-127"/>
              </a:rPr>
              <a:t>: Tim Berners-Lee, 1990</a:t>
            </a:r>
            <a:r>
              <a:rPr lang="ko-KR" altLang="en-US" dirty="0" smtClean="0">
                <a:latin typeface="HY헤드라인M" pitchFamily="18" charset="-127"/>
              </a:rPr>
              <a:t>년</a:t>
            </a:r>
            <a:endParaRPr lang="en-US" altLang="ko-KR" dirty="0" smtClean="0">
              <a:latin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</a:rPr>
              <a:t>국내 인터넷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</a:rPr>
              <a:t>1982</a:t>
            </a:r>
            <a:r>
              <a:rPr lang="ko-KR" altLang="en-US" dirty="0" smtClean="0">
                <a:latin typeface="HY헤드라인M" pitchFamily="18" charset="-127"/>
              </a:rPr>
              <a:t>년 서울대와 전자통신연구소 간의 통신망 구축으로 시작됨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</a:rPr>
              <a:t>인터넷 이용자 수</a:t>
            </a:r>
            <a:r>
              <a:rPr lang="en-US" altLang="ko-KR" dirty="0" smtClean="0">
                <a:latin typeface="HY헤드라인M" pitchFamily="18" charset="-127"/>
              </a:rPr>
              <a:t>: 3,536</a:t>
            </a:r>
            <a:r>
              <a:rPr lang="ko-KR" altLang="en-US" dirty="0" err="1" smtClean="0">
                <a:latin typeface="HY헤드라인M" pitchFamily="18" charset="-127"/>
              </a:rPr>
              <a:t>만명</a:t>
            </a:r>
            <a:r>
              <a:rPr lang="en-US" altLang="ko-KR" dirty="0" smtClean="0">
                <a:latin typeface="HY헤드라인M" pitchFamily="18" charset="-127"/>
              </a:rPr>
              <a:t>(77.1%)(2008</a:t>
            </a:r>
            <a:r>
              <a:rPr lang="ko-KR" altLang="en-US" dirty="0" smtClean="0">
                <a:latin typeface="HY헤드라인M" pitchFamily="18" charset="-127"/>
              </a:rPr>
              <a:t>년 정통부 발표</a:t>
            </a:r>
            <a:r>
              <a:rPr lang="en-US" altLang="ko-KR" dirty="0" smtClean="0">
                <a:latin typeface="HY헤드라인M" pitchFamily="18" charset="-127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</a:rPr>
              <a:t>초고속 인터넷 가입자 수 </a:t>
            </a:r>
            <a:r>
              <a:rPr lang="en-US" altLang="ko-KR" dirty="0" smtClean="0">
                <a:latin typeface="HY헤드라인M" pitchFamily="18" charset="-127"/>
              </a:rPr>
              <a:t>: </a:t>
            </a:r>
            <a:r>
              <a:rPr lang="ko-KR" altLang="en-US" dirty="0" smtClean="0">
                <a:latin typeface="HY헤드라인M" pitchFamily="18" charset="-127"/>
              </a:rPr>
              <a:t>세계 </a:t>
            </a:r>
            <a:r>
              <a:rPr lang="en-US" altLang="ko-KR" dirty="0" smtClean="0">
                <a:latin typeface="HY헤드라인M" pitchFamily="18" charset="-127"/>
              </a:rPr>
              <a:t>7</a:t>
            </a:r>
            <a:r>
              <a:rPr lang="ko-KR" altLang="en-US" dirty="0" smtClean="0">
                <a:latin typeface="HY헤드라인M" pitchFamily="18" charset="-127"/>
              </a:rPr>
              <a:t>위</a:t>
            </a:r>
            <a:r>
              <a:rPr lang="en-US" altLang="ko-KR" dirty="0" smtClean="0">
                <a:latin typeface="HY헤드라인M" pitchFamily="18" charset="-127"/>
              </a:rPr>
              <a:t>(</a:t>
            </a:r>
            <a:r>
              <a:rPr lang="ko-KR" altLang="en-US" dirty="0" smtClean="0">
                <a:latin typeface="HY헤드라인M" pitchFamily="18" charset="-127"/>
              </a:rPr>
              <a:t>백 명당 </a:t>
            </a:r>
            <a:r>
              <a:rPr lang="en-US" altLang="ko-KR" dirty="0" smtClean="0">
                <a:latin typeface="HY헤드라인M" pitchFamily="18" charset="-127"/>
              </a:rPr>
              <a:t>30.5</a:t>
            </a:r>
            <a:r>
              <a:rPr lang="ko-KR" altLang="en-US" dirty="0" smtClean="0">
                <a:latin typeface="HY헤드라인M" pitchFamily="18" charset="-127"/>
              </a:rPr>
              <a:t>명</a:t>
            </a:r>
            <a:r>
              <a:rPr lang="en-US" altLang="ko-KR" dirty="0" smtClean="0">
                <a:latin typeface="HY헤드라인M" pitchFamily="18" charset="-127"/>
              </a:rPr>
              <a:t>)(OECD </a:t>
            </a:r>
            <a:r>
              <a:rPr lang="ko-KR" altLang="en-US" dirty="0" smtClean="0">
                <a:latin typeface="HY헤드라인M" pitchFamily="18" charset="-127"/>
              </a:rPr>
              <a:t>자료</a:t>
            </a:r>
            <a:r>
              <a:rPr lang="en-US" altLang="ko-KR" dirty="0" smtClean="0">
                <a:latin typeface="HY헤드라인M" pitchFamily="18" charset="-127"/>
              </a:rPr>
              <a:t>)</a:t>
            </a:r>
          </a:p>
          <a:p>
            <a:endParaRPr lang="ko-KR" altLang="en-US" dirty="0" smtClean="0">
              <a:latin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>
                <a:latin typeface="HY헤드라인M" pitchFamily="18" charset="-127"/>
              </a:rPr>
              <a:t>국내 </a:t>
            </a:r>
            <a:r>
              <a:rPr lang="en-US" altLang="ko-KR" dirty="0" smtClean="0">
                <a:latin typeface="HY헤드라인M" pitchFamily="18" charset="-127"/>
              </a:rPr>
              <a:t>2008</a:t>
            </a:r>
            <a:r>
              <a:rPr lang="ko-KR" altLang="en-US" dirty="0" smtClean="0">
                <a:latin typeface="HY헤드라인M" pitchFamily="18" charset="-127"/>
              </a:rPr>
              <a:t>년 초고속 인터넷 가입자 수</a:t>
            </a:r>
            <a:r>
              <a:rPr lang="en-US" altLang="ko-KR" dirty="0" smtClean="0">
                <a:latin typeface="HY헤드라인M" pitchFamily="18" charset="-127"/>
              </a:rPr>
              <a:t>(</a:t>
            </a:r>
            <a:r>
              <a:rPr lang="ko-KR" altLang="en-US" dirty="0" smtClean="0">
                <a:latin typeface="HY헤드라인M" pitchFamily="18" charset="-127"/>
              </a:rPr>
              <a:t>출처 </a:t>
            </a:r>
            <a:r>
              <a:rPr lang="en-US" altLang="ko-KR" dirty="0" smtClean="0">
                <a:latin typeface="HY헤드라인M" pitchFamily="18" charset="-127"/>
              </a:rPr>
              <a:t>: </a:t>
            </a:r>
            <a:r>
              <a:rPr lang="ko-KR" altLang="en-US" dirty="0" smtClean="0">
                <a:latin typeface="HY헤드라인M" pitchFamily="18" charset="-127"/>
              </a:rPr>
              <a:t>정보통신부</a:t>
            </a:r>
            <a:r>
              <a:rPr lang="en-US" altLang="ko-KR" dirty="0" smtClean="0">
                <a:latin typeface="HY헤드라인M" pitchFamily="18" charset="-127"/>
              </a:rPr>
              <a:t>)</a:t>
            </a:r>
            <a:endParaRPr lang="ko-KR" altLang="en-US" dirty="0" smtClean="0">
              <a:latin typeface="HY헤드라인M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071537" y="1714488"/>
          <a:ext cx="7000925" cy="4497893"/>
        </p:xfrm>
        <a:graphic>
          <a:graphicData uri="http://schemas.openxmlformats.org/drawingml/2006/table">
            <a:tbl>
              <a:tblPr/>
              <a:tblGrid>
                <a:gridCol w="1376463"/>
                <a:gridCol w="949060"/>
                <a:gridCol w="1049154"/>
                <a:gridCol w="1065837"/>
                <a:gridCol w="949060"/>
                <a:gridCol w="523159"/>
                <a:gridCol w="1088192"/>
              </a:tblGrid>
              <a:tr h="3470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구분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XDSL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케이블모뎀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아파트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LAN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FTTH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위성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합계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0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KT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3,597,063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2,091,644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1,121,873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527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6,811,107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하나로텔레콤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299,098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1,587,658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1,088,111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360,344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3,335,211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드림라인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46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249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223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518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LG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데이콤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778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10,249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29,377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40,404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LG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파워콤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894,403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1,175,200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2,069,603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종합유선방송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54,720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2,465,158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223,634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2,743,512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중계유선방송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1,568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5,879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6,541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13,988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전송망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NO)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3,312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35,470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9,139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100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48,021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63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별정통신사업자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22,114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3,266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137,242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162,622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0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합 계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3,978,699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5,002,332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4,761,111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1,482,317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</a:rPr>
                        <a:t>527</a:t>
                      </a:r>
                      <a:endParaRPr lang="en-US" sz="16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15,224,986</a:t>
                      </a: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9686" marR="79686" marT="39843" marB="3984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국내 인터넷 통계정보</a:t>
            </a:r>
          </a:p>
          <a:p>
            <a:pPr lvl="1"/>
            <a:r>
              <a:rPr lang="en-US" altLang="ko-KR" dirty="0" smtClean="0"/>
              <a:t>http://isis.nida.or.kr</a:t>
            </a:r>
          </a:p>
          <a:p>
            <a:pPr lvl="1"/>
            <a:r>
              <a:rPr lang="ko-KR" altLang="en-US" dirty="0" smtClean="0"/>
              <a:t>인터넷 자원 통계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인터넷 이용 통계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인터넷 망 구성도 등</a:t>
            </a:r>
            <a:endParaRPr lang="en-US" altLang="ko-KR" dirty="0" smtClean="0"/>
          </a:p>
          <a:p>
            <a:endParaRPr lang="ko-KR" altLang="en-US" dirty="0" smtClean="0">
              <a:latin typeface="HY헤드라인M" pitchFamily="18" charset="-127"/>
            </a:endParaRPr>
          </a:p>
        </p:txBody>
      </p:sp>
      <p:pic>
        <p:nvPicPr>
          <p:cNvPr id="12" name="_x123194184" descr="EMB0000114482f2"/>
          <p:cNvPicPr>
            <a:picLocks noChangeAspect="1" noChangeArrowheads="1"/>
          </p:cNvPicPr>
          <p:nvPr/>
        </p:nvPicPr>
        <p:blipFill>
          <a:blip r:embed="rId2">
            <a:lum bright="-4000"/>
          </a:blip>
          <a:srcRect/>
          <a:stretch>
            <a:fillRect/>
          </a:stretch>
        </p:blipFill>
        <p:spPr bwMode="auto">
          <a:xfrm>
            <a:off x="1895333" y="2357430"/>
            <a:ext cx="5353334" cy="3818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IP </a:t>
            </a:r>
            <a:r>
              <a:rPr lang="ko-KR" altLang="en-US" dirty="0" smtClean="0"/>
              <a:t>주소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인터넷에 연결된 컴퓨터를 식별하기 위하여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 컴퓨터에 부여한 고유 번호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네트워크를 식별하는 번호와 각 망에 연결된 호스트 컴퓨터를 식별하는 번호로 구성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32</a:t>
            </a:r>
            <a:r>
              <a:rPr lang="ko-KR" altLang="en-US" dirty="0" smtClean="0"/>
              <a:t>비트 크기로 </a:t>
            </a:r>
            <a:r>
              <a:rPr lang="en-US" altLang="ko-KR" dirty="0" smtClean="0"/>
              <a:t>8</a:t>
            </a:r>
            <a:r>
              <a:rPr lang="ko-KR" altLang="en-US" dirty="0" smtClean="0"/>
              <a:t>비트씩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개의 </a:t>
            </a:r>
            <a:r>
              <a:rPr lang="ko-KR" altLang="en-US" dirty="0" err="1" smtClean="0"/>
              <a:t>옥텟</a:t>
            </a:r>
            <a:r>
              <a:rPr lang="en-US" altLang="ko-KR" dirty="0" smtClean="0"/>
              <a:t>(octet)</a:t>
            </a:r>
            <a:r>
              <a:rPr lang="ko-KR" altLang="en-US" dirty="0" smtClean="0"/>
              <a:t>을 점</a:t>
            </a:r>
            <a:r>
              <a:rPr lang="en-US" altLang="ko-KR" dirty="0" smtClean="0"/>
              <a:t>(.)</a:t>
            </a:r>
            <a:r>
              <a:rPr lang="ko-KR" altLang="en-US" dirty="0" smtClean="0"/>
              <a:t>으로 구분하여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진수로 표시함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endParaRPr lang="en-US" altLang="ko-KR" dirty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214282" y="3143248"/>
            <a:ext cx="8786874" cy="3357586"/>
            <a:chOff x="521" y="2402"/>
            <a:chExt cx="5035" cy="1754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521" y="2981"/>
              <a:ext cx="952" cy="136"/>
              <a:chOff x="192" y="2496"/>
              <a:chExt cx="1152" cy="144"/>
            </a:xfrm>
          </p:grpSpPr>
          <p:sp>
            <p:nvSpPr>
              <p:cNvPr id="105" name="Rectangle 6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6" name="Rectangle 7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7" name="Rectangle 8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8" name="Rectangle 9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9" name="Rectangle 10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10" name="Rectangle 11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11" name="Rectangle 12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12" name="Rectangle 13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848" y="2981"/>
              <a:ext cx="952" cy="136"/>
              <a:chOff x="192" y="2496"/>
              <a:chExt cx="1152" cy="144"/>
            </a:xfrm>
          </p:grpSpPr>
          <p:sp>
            <p:nvSpPr>
              <p:cNvPr id="97" name="Rectangle 15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8" name="Rectangle 16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9" name="Rectangle 17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0" name="Rectangle 18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1" name="Rectangle 19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2" name="Rectangle 20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3" name="Rectangle 21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104" name="Rectangle 22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3177" y="2981"/>
              <a:ext cx="952" cy="136"/>
              <a:chOff x="192" y="2496"/>
              <a:chExt cx="1152" cy="144"/>
            </a:xfrm>
          </p:grpSpPr>
          <p:sp>
            <p:nvSpPr>
              <p:cNvPr id="89" name="Rectangle 24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0" name="Rectangle 25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1" name="Rectangle 26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2" name="Rectangle 27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3" name="Rectangle 28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4" name="Rectangle 29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5" name="Rectangle 30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96" name="Rectangle 31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</p:grpSp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4505" y="2981"/>
              <a:ext cx="952" cy="136"/>
              <a:chOff x="192" y="2496"/>
              <a:chExt cx="1152" cy="144"/>
            </a:xfrm>
          </p:grpSpPr>
          <p:sp>
            <p:nvSpPr>
              <p:cNvPr id="81" name="Rectangle 33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2" name="Rectangle 34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3" name="Rectangle 35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4" name="Rectangle 36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5" name="Rectangle 37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6" name="Rectangle 38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7" name="Rectangle 39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  <p:sp>
            <p:nvSpPr>
              <p:cNvPr id="88" name="Rectangle 40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altLang="ko-KR" sz="900" dirty="0">
                    <a:latin typeface="Trebuchet MS" pitchFamily="34" charset="0"/>
                    <a:ea typeface="HY헤드라인M" pitchFamily="18" charset="-127"/>
                  </a:rPr>
                  <a:t>0/1</a:t>
                </a:r>
              </a:p>
            </p:txBody>
          </p:sp>
        </p:grpSp>
        <p:sp>
          <p:nvSpPr>
            <p:cNvPr id="9" name="Text Box 41"/>
            <p:cNvSpPr txBox="1">
              <a:spLocks noChangeArrowheads="1"/>
            </p:cNvSpPr>
            <p:nvPr/>
          </p:nvSpPr>
          <p:spPr bwMode="auto">
            <a:xfrm>
              <a:off x="845" y="2674"/>
              <a:ext cx="3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>
                  <a:latin typeface="Trebuchet MS" pitchFamily="34" charset="0"/>
                  <a:ea typeface="HY헤드라인M" pitchFamily="18" charset="-127"/>
                </a:rPr>
                <a:t>8</a:t>
              </a:r>
            </a:p>
          </p:txBody>
        </p:sp>
        <p:sp>
          <p:nvSpPr>
            <p:cNvPr id="10" name="Text Box 42"/>
            <p:cNvSpPr txBox="1">
              <a:spLocks noChangeArrowheads="1"/>
            </p:cNvSpPr>
            <p:nvPr/>
          </p:nvSpPr>
          <p:spPr bwMode="auto">
            <a:xfrm>
              <a:off x="2173" y="2670"/>
              <a:ext cx="3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>
                  <a:latin typeface="Trebuchet MS" pitchFamily="34" charset="0"/>
                  <a:ea typeface="HY헤드라인M" pitchFamily="18" charset="-127"/>
                </a:rPr>
                <a:t>8</a:t>
              </a:r>
            </a:p>
          </p:txBody>
        </p:sp>
        <p:sp>
          <p:nvSpPr>
            <p:cNvPr id="11" name="Text Box 43"/>
            <p:cNvSpPr txBox="1">
              <a:spLocks noChangeArrowheads="1"/>
            </p:cNvSpPr>
            <p:nvPr/>
          </p:nvSpPr>
          <p:spPr bwMode="auto">
            <a:xfrm>
              <a:off x="3502" y="2670"/>
              <a:ext cx="3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 dirty="0">
                  <a:latin typeface="Trebuchet MS" pitchFamily="34" charset="0"/>
                  <a:ea typeface="HY헤드라인M" pitchFamily="18" charset="-127"/>
                </a:rPr>
                <a:t>8</a:t>
              </a:r>
            </a:p>
          </p:txBody>
        </p:sp>
        <p:sp>
          <p:nvSpPr>
            <p:cNvPr id="12" name="Text Box 44"/>
            <p:cNvSpPr txBox="1">
              <a:spLocks noChangeArrowheads="1"/>
            </p:cNvSpPr>
            <p:nvPr/>
          </p:nvSpPr>
          <p:spPr bwMode="auto">
            <a:xfrm>
              <a:off x="4848" y="2677"/>
              <a:ext cx="3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>
                  <a:latin typeface="Trebuchet MS" pitchFamily="34" charset="0"/>
                  <a:ea typeface="HY헤드라인M" pitchFamily="18" charset="-127"/>
                </a:rPr>
                <a:t>8</a:t>
              </a:r>
            </a:p>
          </p:txBody>
        </p:sp>
        <p:sp>
          <p:nvSpPr>
            <p:cNvPr id="13" name="Rectangle 45"/>
            <p:cNvSpPr>
              <a:spLocks noChangeArrowheads="1"/>
            </p:cNvSpPr>
            <p:nvPr/>
          </p:nvSpPr>
          <p:spPr bwMode="auto">
            <a:xfrm>
              <a:off x="522" y="3094"/>
              <a:ext cx="1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1</a:t>
              </a:r>
            </a:p>
          </p:txBody>
        </p:sp>
        <p:sp>
          <p:nvSpPr>
            <p:cNvPr id="14" name="Rectangle 46"/>
            <p:cNvSpPr>
              <a:spLocks noChangeArrowheads="1"/>
            </p:cNvSpPr>
            <p:nvPr/>
          </p:nvSpPr>
          <p:spPr bwMode="auto">
            <a:xfrm>
              <a:off x="641" y="3094"/>
              <a:ext cx="1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1</a:t>
              </a:r>
            </a:p>
          </p:txBody>
        </p:sp>
        <p:sp>
          <p:nvSpPr>
            <p:cNvPr id="15" name="Rectangle 47"/>
            <p:cNvSpPr>
              <a:spLocks noChangeArrowheads="1"/>
            </p:cNvSpPr>
            <p:nvPr/>
          </p:nvSpPr>
          <p:spPr bwMode="auto">
            <a:xfrm>
              <a:off x="760" y="3094"/>
              <a:ext cx="1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16" name="Rectangle 48"/>
            <p:cNvSpPr>
              <a:spLocks noChangeArrowheads="1"/>
            </p:cNvSpPr>
            <p:nvPr/>
          </p:nvSpPr>
          <p:spPr bwMode="auto">
            <a:xfrm>
              <a:off x="879" y="3094"/>
              <a:ext cx="120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17" name="Rectangle 49"/>
            <p:cNvSpPr>
              <a:spLocks noChangeArrowheads="1"/>
            </p:cNvSpPr>
            <p:nvPr/>
          </p:nvSpPr>
          <p:spPr bwMode="auto">
            <a:xfrm>
              <a:off x="999" y="3094"/>
              <a:ext cx="118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18" name="Rectangle 50"/>
            <p:cNvSpPr>
              <a:spLocks noChangeArrowheads="1"/>
            </p:cNvSpPr>
            <p:nvPr/>
          </p:nvSpPr>
          <p:spPr bwMode="auto">
            <a:xfrm>
              <a:off x="1117" y="3094"/>
              <a:ext cx="120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19" name="Rectangle 51"/>
            <p:cNvSpPr>
              <a:spLocks noChangeArrowheads="1"/>
            </p:cNvSpPr>
            <p:nvPr/>
          </p:nvSpPr>
          <p:spPr bwMode="auto">
            <a:xfrm>
              <a:off x="1237" y="3094"/>
              <a:ext cx="118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20" name="Rectangle 52"/>
            <p:cNvSpPr>
              <a:spLocks noChangeArrowheads="1"/>
            </p:cNvSpPr>
            <p:nvPr/>
          </p:nvSpPr>
          <p:spPr bwMode="auto">
            <a:xfrm>
              <a:off x="1355" y="3094"/>
              <a:ext cx="120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grpSp>
          <p:nvGrpSpPr>
            <p:cNvPr id="21" name="Group 53"/>
            <p:cNvGrpSpPr>
              <a:grpSpLocks/>
            </p:cNvGrpSpPr>
            <p:nvPr/>
          </p:nvGrpSpPr>
          <p:grpSpPr bwMode="auto">
            <a:xfrm>
              <a:off x="1849" y="3094"/>
              <a:ext cx="952" cy="136"/>
              <a:chOff x="192" y="2496"/>
              <a:chExt cx="1152" cy="144"/>
            </a:xfrm>
          </p:grpSpPr>
          <p:sp>
            <p:nvSpPr>
              <p:cNvPr id="73" name="Rectangle 54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74" name="Rectangle 55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75" name="Rectangle 56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6" name="Rectangle 57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7" name="Rectangle 58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78" name="Rectangle 59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9" name="Rectangle 60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80" name="Rectangle 61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</p:grpSp>
        <p:grpSp>
          <p:nvGrpSpPr>
            <p:cNvPr id="22" name="Group 62"/>
            <p:cNvGrpSpPr>
              <a:grpSpLocks/>
            </p:cNvGrpSpPr>
            <p:nvPr/>
          </p:nvGrpSpPr>
          <p:grpSpPr bwMode="auto">
            <a:xfrm>
              <a:off x="3178" y="3094"/>
              <a:ext cx="952" cy="136"/>
              <a:chOff x="192" y="2496"/>
              <a:chExt cx="1152" cy="144"/>
            </a:xfrm>
          </p:grpSpPr>
          <p:sp>
            <p:nvSpPr>
              <p:cNvPr id="65" name="Rectangle 63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66" name="Rectangle 64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67" name="Rectangle 65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68" name="Rectangle 66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69" name="Rectangle 67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0" name="Rectangle 68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1" name="Rectangle 69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</p:grpSp>
        <p:grpSp>
          <p:nvGrpSpPr>
            <p:cNvPr id="23" name="Group 71"/>
            <p:cNvGrpSpPr>
              <a:grpSpLocks/>
            </p:cNvGrpSpPr>
            <p:nvPr/>
          </p:nvGrpSpPr>
          <p:grpSpPr bwMode="auto">
            <a:xfrm>
              <a:off x="4506" y="3094"/>
              <a:ext cx="952" cy="136"/>
              <a:chOff x="192" y="2496"/>
              <a:chExt cx="1152" cy="144"/>
            </a:xfrm>
          </p:grpSpPr>
          <p:sp>
            <p:nvSpPr>
              <p:cNvPr id="57" name="Rectangle 72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58" name="Rectangle 73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59" name="Rectangle 74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60" name="Rectangle 75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61" name="Rectangle 76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62" name="Rectangle 77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63" name="Rectangle 78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  <p:sp>
            <p:nvSpPr>
              <p:cNvPr id="64" name="Rectangle 79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1000">
                    <a:latin typeface="Trebuchet MS" pitchFamily="34" charset="0"/>
                    <a:ea typeface="HY헤드라인M" pitchFamily="18" charset="-127"/>
                  </a:rPr>
                  <a:t>1</a:t>
                </a:r>
              </a:p>
            </p:txBody>
          </p:sp>
        </p:grpSp>
        <p:sp>
          <p:nvSpPr>
            <p:cNvPr id="24" name="Rectangle 80"/>
            <p:cNvSpPr>
              <a:spLocks noChangeArrowheads="1"/>
            </p:cNvSpPr>
            <p:nvPr/>
          </p:nvSpPr>
          <p:spPr bwMode="auto">
            <a:xfrm>
              <a:off x="1425" y="3139"/>
              <a:ext cx="120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(2)</a:t>
              </a:r>
            </a:p>
          </p:txBody>
        </p:sp>
        <p:sp>
          <p:nvSpPr>
            <p:cNvPr id="25" name="Rectangle 81"/>
            <p:cNvSpPr>
              <a:spLocks noChangeArrowheads="1"/>
            </p:cNvSpPr>
            <p:nvPr/>
          </p:nvSpPr>
          <p:spPr bwMode="auto">
            <a:xfrm>
              <a:off x="2751" y="3139"/>
              <a:ext cx="1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(2)</a:t>
              </a:r>
            </a:p>
          </p:txBody>
        </p:sp>
        <p:sp>
          <p:nvSpPr>
            <p:cNvPr id="26" name="Rectangle 82"/>
            <p:cNvSpPr>
              <a:spLocks noChangeArrowheads="1"/>
            </p:cNvSpPr>
            <p:nvPr/>
          </p:nvSpPr>
          <p:spPr bwMode="auto">
            <a:xfrm>
              <a:off x="4089" y="3139"/>
              <a:ext cx="120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(2)</a:t>
              </a:r>
            </a:p>
          </p:txBody>
        </p:sp>
        <p:sp>
          <p:nvSpPr>
            <p:cNvPr id="27" name="Rectangle 83"/>
            <p:cNvSpPr>
              <a:spLocks noChangeArrowheads="1"/>
            </p:cNvSpPr>
            <p:nvPr/>
          </p:nvSpPr>
          <p:spPr bwMode="auto">
            <a:xfrm>
              <a:off x="5437" y="3150"/>
              <a:ext cx="119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>
                  <a:latin typeface="Trebuchet MS" pitchFamily="34" charset="0"/>
                  <a:ea typeface="HY헤드라인M" pitchFamily="18" charset="-127"/>
                </a:rPr>
                <a:t>(2)</a:t>
              </a:r>
            </a:p>
          </p:txBody>
        </p:sp>
        <p:sp>
          <p:nvSpPr>
            <p:cNvPr id="28" name="Line 84"/>
            <p:cNvSpPr>
              <a:spLocks noChangeShapeType="1"/>
            </p:cNvSpPr>
            <p:nvPr/>
          </p:nvSpPr>
          <p:spPr bwMode="auto">
            <a:xfrm>
              <a:off x="955" y="3247"/>
              <a:ext cx="0" cy="10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Line 85"/>
            <p:cNvSpPr>
              <a:spLocks noChangeShapeType="1"/>
            </p:cNvSpPr>
            <p:nvPr/>
          </p:nvSpPr>
          <p:spPr bwMode="auto">
            <a:xfrm>
              <a:off x="1005" y="3247"/>
              <a:ext cx="0" cy="10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Line 86"/>
            <p:cNvSpPr>
              <a:spLocks noChangeShapeType="1"/>
            </p:cNvSpPr>
            <p:nvPr/>
          </p:nvSpPr>
          <p:spPr bwMode="auto">
            <a:xfrm>
              <a:off x="2283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Line 87"/>
            <p:cNvSpPr>
              <a:spLocks noChangeShapeType="1"/>
            </p:cNvSpPr>
            <p:nvPr/>
          </p:nvSpPr>
          <p:spPr bwMode="auto">
            <a:xfrm>
              <a:off x="2336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Line 88"/>
            <p:cNvSpPr>
              <a:spLocks noChangeShapeType="1"/>
            </p:cNvSpPr>
            <p:nvPr/>
          </p:nvSpPr>
          <p:spPr bwMode="auto">
            <a:xfrm>
              <a:off x="3593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Line 89"/>
            <p:cNvSpPr>
              <a:spLocks noChangeShapeType="1"/>
            </p:cNvSpPr>
            <p:nvPr/>
          </p:nvSpPr>
          <p:spPr bwMode="auto">
            <a:xfrm>
              <a:off x="3643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Line 90"/>
            <p:cNvSpPr>
              <a:spLocks noChangeShapeType="1"/>
            </p:cNvSpPr>
            <p:nvPr/>
          </p:nvSpPr>
          <p:spPr bwMode="auto">
            <a:xfrm>
              <a:off x="4947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5" name="Line 91"/>
            <p:cNvSpPr>
              <a:spLocks noChangeShapeType="1"/>
            </p:cNvSpPr>
            <p:nvPr/>
          </p:nvSpPr>
          <p:spPr bwMode="auto">
            <a:xfrm>
              <a:off x="5008" y="3255"/>
              <a:ext cx="0" cy="10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 Box 92"/>
            <p:cNvSpPr txBox="1">
              <a:spLocks noChangeArrowheads="1"/>
            </p:cNvSpPr>
            <p:nvPr/>
          </p:nvSpPr>
          <p:spPr bwMode="auto">
            <a:xfrm>
              <a:off x="774" y="3364"/>
              <a:ext cx="4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400">
                  <a:latin typeface="Trebuchet MS" pitchFamily="34" charset="0"/>
                  <a:ea typeface="HY헤드라인M" pitchFamily="18" charset="-127"/>
                </a:rPr>
                <a:t>192 </a:t>
              </a:r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(10)</a:t>
              </a:r>
            </a:p>
          </p:txBody>
        </p:sp>
        <p:sp>
          <p:nvSpPr>
            <p:cNvPr id="37" name="Text Box 93"/>
            <p:cNvSpPr txBox="1">
              <a:spLocks noChangeArrowheads="1"/>
            </p:cNvSpPr>
            <p:nvPr/>
          </p:nvSpPr>
          <p:spPr bwMode="auto">
            <a:xfrm>
              <a:off x="2097" y="3361"/>
              <a:ext cx="4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400">
                  <a:latin typeface="Trebuchet MS" pitchFamily="34" charset="0"/>
                  <a:ea typeface="HY헤드라인M" pitchFamily="18" charset="-127"/>
                </a:rPr>
                <a:t>203 </a:t>
              </a:r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(10)</a:t>
              </a:r>
            </a:p>
          </p:txBody>
        </p:sp>
        <p:sp>
          <p:nvSpPr>
            <p:cNvPr id="38" name="Text Box 94"/>
            <p:cNvSpPr txBox="1">
              <a:spLocks noChangeArrowheads="1"/>
            </p:cNvSpPr>
            <p:nvPr/>
          </p:nvSpPr>
          <p:spPr bwMode="auto">
            <a:xfrm>
              <a:off x="3406" y="3360"/>
              <a:ext cx="4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400">
                  <a:latin typeface="Trebuchet MS" pitchFamily="34" charset="0"/>
                  <a:ea typeface="HY헤드라인M" pitchFamily="18" charset="-127"/>
                </a:rPr>
                <a:t>144 </a:t>
              </a:r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(10)</a:t>
              </a:r>
            </a:p>
          </p:txBody>
        </p:sp>
        <p:sp>
          <p:nvSpPr>
            <p:cNvPr id="39" name="Text Box 95"/>
            <p:cNvSpPr txBox="1">
              <a:spLocks noChangeArrowheads="1"/>
            </p:cNvSpPr>
            <p:nvPr/>
          </p:nvSpPr>
          <p:spPr bwMode="auto">
            <a:xfrm>
              <a:off x="4760" y="3351"/>
              <a:ext cx="4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400">
                  <a:latin typeface="Trebuchet MS" pitchFamily="34" charset="0"/>
                  <a:ea typeface="HY헤드라인M" pitchFamily="18" charset="-127"/>
                </a:rPr>
                <a:t>11 </a:t>
              </a:r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(10)</a:t>
              </a:r>
            </a:p>
          </p:txBody>
        </p:sp>
        <p:sp>
          <p:nvSpPr>
            <p:cNvPr id="40" name="AutoShape 96"/>
            <p:cNvSpPr>
              <a:spLocks noChangeArrowheads="1"/>
            </p:cNvSpPr>
            <p:nvPr/>
          </p:nvSpPr>
          <p:spPr bwMode="auto">
            <a:xfrm>
              <a:off x="2781" y="3741"/>
              <a:ext cx="417" cy="214"/>
            </a:xfrm>
            <a:prstGeom prst="downArrow">
              <a:avLst>
                <a:gd name="adj1" fmla="val 64861"/>
                <a:gd name="adj2" fmla="val 59032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1" name="Text Box 97"/>
            <p:cNvSpPr txBox="1">
              <a:spLocks noChangeArrowheads="1"/>
            </p:cNvSpPr>
            <p:nvPr/>
          </p:nvSpPr>
          <p:spPr bwMode="auto">
            <a:xfrm>
              <a:off x="2372" y="3906"/>
              <a:ext cx="127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2000">
                  <a:latin typeface="Trebuchet MS" pitchFamily="34" charset="0"/>
                  <a:ea typeface="HY헤드라인M" pitchFamily="18" charset="-127"/>
                </a:rPr>
                <a:t>192.203.144.11</a:t>
              </a:r>
            </a:p>
          </p:txBody>
        </p:sp>
        <p:cxnSp>
          <p:nvCxnSpPr>
            <p:cNvPr id="42" name="AutoShape 98"/>
            <p:cNvCxnSpPr>
              <a:cxnSpLocks noChangeShapeType="1"/>
              <a:stCxn id="105" idx="0"/>
              <a:endCxn id="112" idx="0"/>
            </p:cNvCxnSpPr>
            <p:nvPr/>
          </p:nvCxnSpPr>
          <p:spPr bwMode="auto">
            <a:xfrm rot="5400000" flipV="1">
              <a:off x="997" y="2565"/>
              <a:ext cx="1" cy="834"/>
            </a:xfrm>
            <a:prstGeom prst="bentConnector3">
              <a:avLst>
                <a:gd name="adj1" fmla="val -14400000"/>
              </a:avLst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3" name="AutoShape 99"/>
            <p:cNvCxnSpPr>
              <a:cxnSpLocks noChangeShapeType="1"/>
              <a:stCxn id="97" idx="0"/>
              <a:endCxn id="104" idx="0"/>
            </p:cNvCxnSpPr>
            <p:nvPr/>
          </p:nvCxnSpPr>
          <p:spPr bwMode="auto">
            <a:xfrm rot="5400000" flipV="1">
              <a:off x="2325" y="2565"/>
              <a:ext cx="1" cy="834"/>
            </a:xfrm>
            <a:prstGeom prst="bentConnector3">
              <a:avLst>
                <a:gd name="adj1" fmla="val -14400000"/>
              </a:avLst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4" name="AutoShape 100"/>
            <p:cNvCxnSpPr>
              <a:cxnSpLocks noChangeShapeType="1"/>
              <a:stCxn id="89" idx="0"/>
              <a:endCxn id="96" idx="0"/>
            </p:cNvCxnSpPr>
            <p:nvPr/>
          </p:nvCxnSpPr>
          <p:spPr bwMode="auto">
            <a:xfrm rot="5400000" flipV="1">
              <a:off x="3653" y="2565"/>
              <a:ext cx="1" cy="834"/>
            </a:xfrm>
            <a:prstGeom prst="bentConnector3">
              <a:avLst>
                <a:gd name="adj1" fmla="val -14400000"/>
              </a:avLst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5" name="AutoShape 101"/>
            <p:cNvCxnSpPr>
              <a:cxnSpLocks noChangeShapeType="1"/>
              <a:stCxn id="81" idx="0"/>
              <a:endCxn id="88" idx="0"/>
            </p:cNvCxnSpPr>
            <p:nvPr/>
          </p:nvCxnSpPr>
          <p:spPr bwMode="auto">
            <a:xfrm rot="5400000" flipV="1">
              <a:off x="4981" y="2565"/>
              <a:ext cx="1" cy="834"/>
            </a:xfrm>
            <a:prstGeom prst="bentConnector3">
              <a:avLst>
                <a:gd name="adj1" fmla="val -14400000"/>
              </a:avLst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46" name="Text Box 102"/>
            <p:cNvSpPr txBox="1">
              <a:spLocks noChangeArrowheads="1"/>
            </p:cNvSpPr>
            <p:nvPr/>
          </p:nvSpPr>
          <p:spPr bwMode="auto">
            <a:xfrm>
              <a:off x="2617" y="2402"/>
              <a:ext cx="76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600">
                  <a:latin typeface="Trebuchet MS" pitchFamily="34" charset="0"/>
                  <a:ea typeface="HY헤드라인M" pitchFamily="18" charset="-127"/>
                </a:rPr>
                <a:t>32 (bits)</a:t>
              </a:r>
            </a:p>
          </p:txBody>
        </p:sp>
        <p:sp>
          <p:nvSpPr>
            <p:cNvPr id="47" name="Line 103"/>
            <p:cNvSpPr>
              <a:spLocks noChangeShapeType="1"/>
            </p:cNvSpPr>
            <p:nvPr/>
          </p:nvSpPr>
          <p:spPr bwMode="auto">
            <a:xfrm>
              <a:off x="997" y="3555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8" name="Line 104"/>
            <p:cNvSpPr>
              <a:spLocks noChangeShapeType="1"/>
            </p:cNvSpPr>
            <p:nvPr/>
          </p:nvSpPr>
          <p:spPr bwMode="auto">
            <a:xfrm flipH="1">
              <a:off x="997" y="3683"/>
              <a:ext cx="4011" cy="0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9" name="Line 105"/>
            <p:cNvSpPr>
              <a:spLocks noChangeShapeType="1"/>
            </p:cNvSpPr>
            <p:nvPr/>
          </p:nvSpPr>
          <p:spPr bwMode="auto">
            <a:xfrm>
              <a:off x="2321" y="3555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0" name="Line 106"/>
            <p:cNvSpPr>
              <a:spLocks noChangeShapeType="1"/>
            </p:cNvSpPr>
            <p:nvPr/>
          </p:nvSpPr>
          <p:spPr bwMode="auto">
            <a:xfrm>
              <a:off x="3644" y="3555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1" name="Line 107"/>
            <p:cNvSpPr>
              <a:spLocks noChangeShapeType="1"/>
            </p:cNvSpPr>
            <p:nvPr/>
          </p:nvSpPr>
          <p:spPr bwMode="auto">
            <a:xfrm>
              <a:off x="5008" y="3555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2" name="Line 108"/>
            <p:cNvSpPr>
              <a:spLocks noChangeShapeType="1"/>
            </p:cNvSpPr>
            <p:nvPr/>
          </p:nvSpPr>
          <p:spPr bwMode="auto">
            <a:xfrm flipH="1">
              <a:off x="997" y="2591"/>
              <a:ext cx="4011" cy="0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3" name="Line 109"/>
            <p:cNvSpPr>
              <a:spLocks noChangeShapeType="1"/>
            </p:cNvSpPr>
            <p:nvPr/>
          </p:nvSpPr>
          <p:spPr bwMode="auto">
            <a:xfrm>
              <a:off x="997" y="2591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4" name="Line 110"/>
            <p:cNvSpPr>
              <a:spLocks noChangeShapeType="1"/>
            </p:cNvSpPr>
            <p:nvPr/>
          </p:nvSpPr>
          <p:spPr bwMode="auto">
            <a:xfrm>
              <a:off x="2328" y="2591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5" name="Line 111"/>
            <p:cNvSpPr>
              <a:spLocks noChangeShapeType="1"/>
            </p:cNvSpPr>
            <p:nvPr/>
          </p:nvSpPr>
          <p:spPr bwMode="auto">
            <a:xfrm>
              <a:off x="3659" y="2591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6" name="Line 112"/>
            <p:cNvSpPr>
              <a:spLocks noChangeShapeType="1"/>
            </p:cNvSpPr>
            <p:nvPr/>
          </p:nvSpPr>
          <p:spPr bwMode="auto">
            <a:xfrm>
              <a:off x="5013" y="2591"/>
              <a:ext cx="0" cy="128"/>
            </a:xfrm>
            <a:prstGeom prst="line">
              <a:avLst/>
            </a:prstGeom>
            <a:noFill/>
            <a:ln w="63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50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IP </a:t>
            </a:r>
            <a:r>
              <a:rPr lang="ko-KR" altLang="en-US" dirty="0" smtClean="0"/>
              <a:t>주소 체계 </a:t>
            </a:r>
            <a:r>
              <a:rPr lang="en-US" altLang="ko-KR" dirty="0" smtClean="0">
                <a:latin typeface="Times New Roman"/>
              </a:rPr>
              <a:t>–</a:t>
            </a:r>
            <a:r>
              <a:rPr lang="en-US" altLang="ko-KR" dirty="0" smtClean="0"/>
              <a:t> IPv4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32</a:t>
            </a:r>
            <a:r>
              <a:rPr lang="ko-KR" altLang="en-US" dirty="0" smtClean="0"/>
              <a:t>비트 </a:t>
            </a:r>
            <a:r>
              <a:rPr lang="en-US" altLang="ko-KR" dirty="0" smtClean="0"/>
              <a:t>= </a:t>
            </a:r>
            <a:r>
              <a:rPr lang="ko-KR" altLang="en-US" dirty="0" smtClean="0"/>
              <a:t>네트워크 </a:t>
            </a:r>
            <a:r>
              <a:rPr lang="en-US" altLang="ko-KR" dirty="0" smtClean="0"/>
              <a:t>+ </a:t>
            </a:r>
            <a:r>
              <a:rPr lang="ko-KR" altLang="en-US" dirty="0" smtClean="0"/>
              <a:t>호스트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IP </a:t>
            </a:r>
            <a:r>
              <a:rPr lang="ko-KR" altLang="en-US" dirty="0" smtClean="0"/>
              <a:t>클래스</a:t>
            </a:r>
            <a:r>
              <a:rPr lang="en-US" altLang="ko-KR" dirty="0" smtClean="0"/>
              <a:t>: </a:t>
            </a:r>
            <a:r>
              <a:rPr lang="ko-KR" altLang="en-US" dirty="0" smtClean="0"/>
              <a:t>부여하는 국가</a:t>
            </a:r>
            <a:r>
              <a:rPr lang="en-US" altLang="ko-KR" dirty="0" smtClean="0"/>
              <a:t>/</a:t>
            </a:r>
            <a:r>
              <a:rPr lang="ko-KR" altLang="en-US" dirty="0" smtClean="0"/>
              <a:t>조직</a:t>
            </a:r>
            <a:r>
              <a:rPr lang="en-US" altLang="ko-KR" dirty="0" smtClean="0"/>
              <a:t>/</a:t>
            </a:r>
            <a:r>
              <a:rPr lang="ko-KR" altLang="en-US" dirty="0" smtClean="0"/>
              <a:t>단체 등의 규모에 따라 </a:t>
            </a:r>
            <a:r>
              <a:rPr lang="en-US" altLang="ko-KR" dirty="0" smtClean="0"/>
              <a:t>A, B, C </a:t>
            </a:r>
            <a:r>
              <a:rPr lang="ko-KR" altLang="en-US" dirty="0" smtClean="0"/>
              <a:t>클래스 존재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A Class: </a:t>
            </a:r>
            <a:r>
              <a:rPr lang="ko-KR" altLang="en-US" dirty="0" smtClean="0"/>
              <a:t>망 번호</a:t>
            </a:r>
            <a:r>
              <a:rPr lang="en-US" altLang="ko-KR" dirty="0" smtClean="0"/>
              <a:t>(7 bits) + </a:t>
            </a:r>
            <a:r>
              <a:rPr lang="ko-KR" altLang="en-US" dirty="0" smtClean="0"/>
              <a:t>호스트 번호</a:t>
            </a:r>
            <a:r>
              <a:rPr lang="en-US" altLang="ko-KR" dirty="0" smtClean="0"/>
              <a:t>(24 bits)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B Class: </a:t>
            </a:r>
            <a:r>
              <a:rPr lang="ko-KR" altLang="en-US" dirty="0" smtClean="0"/>
              <a:t>망 번호</a:t>
            </a:r>
            <a:r>
              <a:rPr lang="en-US" altLang="ko-KR" dirty="0" smtClean="0"/>
              <a:t>(14 bits) + </a:t>
            </a:r>
            <a:r>
              <a:rPr lang="ko-KR" altLang="en-US" dirty="0" smtClean="0"/>
              <a:t>호스트 번호</a:t>
            </a:r>
            <a:r>
              <a:rPr lang="en-US" altLang="ko-KR" dirty="0" smtClean="0"/>
              <a:t>(16 bits)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C Class: </a:t>
            </a:r>
            <a:r>
              <a:rPr lang="ko-KR" altLang="en-US" dirty="0" smtClean="0"/>
              <a:t>망 번호</a:t>
            </a:r>
            <a:r>
              <a:rPr lang="en-US" altLang="ko-KR" dirty="0" smtClean="0"/>
              <a:t>(21 bits) + </a:t>
            </a:r>
            <a:r>
              <a:rPr lang="ko-KR" altLang="en-US" dirty="0" smtClean="0"/>
              <a:t>호스트 번호</a:t>
            </a:r>
            <a:r>
              <a:rPr lang="en-US" altLang="ko-KR" dirty="0" smtClean="0"/>
              <a:t>(8 bits)</a:t>
            </a:r>
          </a:p>
          <a:p>
            <a:pPr lvl="1" fontAlgn="ctr">
              <a:lnSpc>
                <a:spcPct val="110000"/>
              </a:lnSpc>
              <a:spcAft>
                <a:spcPct val="20000"/>
              </a:spcAft>
            </a:pPr>
            <a:endParaRPr lang="en-US" altLang="ko-KR" dirty="0" smtClean="0"/>
          </a:p>
          <a:p>
            <a:pPr>
              <a:buFont typeface="Wingdings" pitchFamily="2" charset="2"/>
              <a:buNone/>
            </a:pPr>
            <a:endParaRPr lang="en-US" altLang="ko-KR" sz="20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71472" y="3544682"/>
            <a:ext cx="8001056" cy="2928958"/>
            <a:chOff x="793" y="2312"/>
            <a:chExt cx="4763" cy="1605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952" y="2518"/>
              <a:ext cx="0" cy="0"/>
            </a:xfrm>
            <a:prstGeom prst="line">
              <a:avLst/>
            </a:prstGeom>
            <a:noFill/>
            <a:ln w="12700" cap="sq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797" y="2483"/>
              <a:ext cx="896" cy="117"/>
              <a:chOff x="192" y="2496"/>
              <a:chExt cx="1152" cy="144"/>
            </a:xfrm>
          </p:grpSpPr>
          <p:sp>
            <p:nvSpPr>
              <p:cNvPr id="128" name="Rectangle 6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ko-KR" sz="900">
                    <a:latin typeface="Trebuchet MS" pitchFamily="34" charset="0"/>
                    <a:ea typeface="HY헤드라인M" pitchFamily="18" charset="-127"/>
                  </a:rPr>
                  <a:t>0</a:t>
                </a:r>
              </a:p>
            </p:txBody>
          </p:sp>
          <p:sp>
            <p:nvSpPr>
              <p:cNvPr id="129" name="Rectangle 7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0" name="Rectangle 8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1" name="Rectangle 9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2" name="Rectangle 10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3" name="Rectangle 11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4" name="Rectangle 12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35" name="Rectangle 13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2042" y="2483"/>
              <a:ext cx="896" cy="117"/>
              <a:chOff x="192" y="2496"/>
              <a:chExt cx="1152" cy="144"/>
            </a:xfrm>
          </p:grpSpPr>
          <p:sp>
            <p:nvSpPr>
              <p:cNvPr id="120" name="Rectangle 15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1" name="Rectangle 16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2" name="Rectangle 17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3" name="Rectangle 18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4" name="Rectangle 19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5" name="Rectangle 20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6" name="Rectangle 21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27" name="Rectangle 22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3288" y="2483"/>
              <a:ext cx="896" cy="117"/>
              <a:chOff x="192" y="2496"/>
              <a:chExt cx="1152" cy="144"/>
            </a:xfrm>
          </p:grpSpPr>
          <p:sp>
            <p:nvSpPr>
              <p:cNvPr id="112" name="Rectangle 24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3" name="Rectangle 25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4" name="Rectangle 26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5" name="Rectangle 27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6" name="Rectangle 28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7" name="Rectangle 29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8" name="Rectangle 30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9" name="Rectangle 31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9" name="Group 32"/>
            <p:cNvGrpSpPr>
              <a:grpSpLocks/>
            </p:cNvGrpSpPr>
            <p:nvPr/>
          </p:nvGrpSpPr>
          <p:grpSpPr bwMode="auto">
            <a:xfrm>
              <a:off x="4534" y="2483"/>
              <a:ext cx="896" cy="117"/>
              <a:chOff x="192" y="2496"/>
              <a:chExt cx="1152" cy="144"/>
            </a:xfrm>
          </p:grpSpPr>
          <p:sp>
            <p:nvSpPr>
              <p:cNvPr id="104" name="Rectangle 33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5" name="Rectangle 34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6" name="Rectangle 35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7" name="Rectangle 36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8" name="Rectangle 37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9" name="Rectangle 38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0" name="Rectangle 39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11" name="Rectangle 40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" name="Line 41"/>
            <p:cNvSpPr>
              <a:spLocks noChangeShapeType="1"/>
            </p:cNvSpPr>
            <p:nvPr/>
          </p:nvSpPr>
          <p:spPr bwMode="auto">
            <a:xfrm>
              <a:off x="913" y="2639"/>
              <a:ext cx="0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" name="Line 42"/>
            <p:cNvSpPr>
              <a:spLocks noChangeShapeType="1"/>
            </p:cNvSpPr>
            <p:nvPr/>
          </p:nvSpPr>
          <p:spPr bwMode="auto">
            <a:xfrm>
              <a:off x="1876" y="2639"/>
              <a:ext cx="0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Line 43"/>
            <p:cNvSpPr>
              <a:spLocks noChangeShapeType="1"/>
            </p:cNvSpPr>
            <p:nvPr/>
          </p:nvSpPr>
          <p:spPr bwMode="auto">
            <a:xfrm>
              <a:off x="5433" y="2639"/>
              <a:ext cx="0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Line 44"/>
            <p:cNvSpPr>
              <a:spLocks noChangeShapeType="1"/>
            </p:cNvSpPr>
            <p:nvPr/>
          </p:nvSpPr>
          <p:spPr bwMode="auto">
            <a:xfrm>
              <a:off x="926" y="2679"/>
              <a:ext cx="9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Line 45"/>
            <p:cNvSpPr>
              <a:spLocks noChangeShapeType="1"/>
            </p:cNvSpPr>
            <p:nvPr/>
          </p:nvSpPr>
          <p:spPr bwMode="auto">
            <a:xfrm>
              <a:off x="1899" y="2679"/>
              <a:ext cx="35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Text Box 46"/>
            <p:cNvSpPr txBox="1">
              <a:spLocks noChangeArrowheads="1"/>
            </p:cNvSpPr>
            <p:nvPr/>
          </p:nvSpPr>
          <p:spPr bwMode="auto">
            <a:xfrm>
              <a:off x="793" y="2696"/>
              <a:ext cx="12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통신망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7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128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16" name="Text Box 47"/>
            <p:cNvSpPr txBox="1">
              <a:spLocks noChangeArrowheads="1"/>
            </p:cNvSpPr>
            <p:nvPr/>
          </p:nvSpPr>
          <p:spPr bwMode="auto">
            <a:xfrm>
              <a:off x="2851" y="2696"/>
              <a:ext cx="184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호스트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24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1,677,7216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17" name="Text Box 48"/>
            <p:cNvSpPr txBox="1">
              <a:spLocks noChangeArrowheads="1"/>
            </p:cNvSpPr>
            <p:nvPr/>
          </p:nvSpPr>
          <p:spPr bwMode="auto">
            <a:xfrm>
              <a:off x="793" y="2312"/>
              <a:ext cx="8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sz="1800">
                  <a:latin typeface="Trebuchet MS" pitchFamily="34" charset="0"/>
                  <a:ea typeface="HY헤드라인M" pitchFamily="18" charset="-127"/>
                </a:rPr>
                <a:t>A Class</a:t>
              </a:r>
            </a:p>
          </p:txBody>
        </p:sp>
        <p:sp>
          <p:nvSpPr>
            <p:cNvPr id="18" name="Rectangle 49"/>
            <p:cNvSpPr>
              <a:spLocks noChangeArrowheads="1"/>
            </p:cNvSpPr>
            <p:nvPr/>
          </p:nvSpPr>
          <p:spPr bwMode="auto">
            <a:xfrm>
              <a:off x="793" y="3017"/>
              <a:ext cx="112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1</a:t>
              </a:r>
            </a:p>
          </p:txBody>
        </p:sp>
        <p:sp>
          <p:nvSpPr>
            <p:cNvPr id="19" name="Rectangle 50"/>
            <p:cNvSpPr>
              <a:spLocks noChangeArrowheads="1"/>
            </p:cNvSpPr>
            <p:nvPr/>
          </p:nvSpPr>
          <p:spPr bwMode="auto">
            <a:xfrm>
              <a:off x="905" y="3017"/>
              <a:ext cx="111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20" name="Rectangle 51"/>
            <p:cNvSpPr>
              <a:spLocks noChangeArrowheads="1"/>
            </p:cNvSpPr>
            <p:nvPr/>
          </p:nvSpPr>
          <p:spPr bwMode="auto">
            <a:xfrm>
              <a:off x="1016" y="3017"/>
              <a:ext cx="113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21" name="Rectangle 52"/>
            <p:cNvSpPr>
              <a:spLocks noChangeArrowheads="1"/>
            </p:cNvSpPr>
            <p:nvPr/>
          </p:nvSpPr>
          <p:spPr bwMode="auto">
            <a:xfrm>
              <a:off x="1129" y="3017"/>
              <a:ext cx="112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22" name="Rectangle 53"/>
            <p:cNvSpPr>
              <a:spLocks noChangeArrowheads="1"/>
            </p:cNvSpPr>
            <p:nvPr/>
          </p:nvSpPr>
          <p:spPr bwMode="auto">
            <a:xfrm>
              <a:off x="1241" y="3017"/>
              <a:ext cx="111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23" name="Rectangle 54"/>
            <p:cNvSpPr>
              <a:spLocks noChangeArrowheads="1"/>
            </p:cNvSpPr>
            <p:nvPr/>
          </p:nvSpPr>
          <p:spPr bwMode="auto">
            <a:xfrm>
              <a:off x="1352" y="3017"/>
              <a:ext cx="112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24" name="Rectangle 55"/>
            <p:cNvSpPr>
              <a:spLocks noChangeArrowheads="1"/>
            </p:cNvSpPr>
            <p:nvPr/>
          </p:nvSpPr>
          <p:spPr bwMode="auto">
            <a:xfrm>
              <a:off x="1464" y="3017"/>
              <a:ext cx="110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25" name="Rectangle 56"/>
            <p:cNvSpPr>
              <a:spLocks noChangeArrowheads="1"/>
            </p:cNvSpPr>
            <p:nvPr/>
          </p:nvSpPr>
          <p:spPr bwMode="auto">
            <a:xfrm>
              <a:off x="1574" y="3017"/>
              <a:ext cx="113" cy="1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grpSp>
          <p:nvGrpSpPr>
            <p:cNvPr id="26" name="Group 57"/>
            <p:cNvGrpSpPr>
              <a:grpSpLocks/>
            </p:cNvGrpSpPr>
            <p:nvPr/>
          </p:nvGrpSpPr>
          <p:grpSpPr bwMode="auto">
            <a:xfrm>
              <a:off x="2038" y="3017"/>
              <a:ext cx="896" cy="118"/>
              <a:chOff x="192" y="2496"/>
              <a:chExt cx="1152" cy="144"/>
            </a:xfrm>
          </p:grpSpPr>
          <p:sp>
            <p:nvSpPr>
              <p:cNvPr id="96" name="Rectangle 58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7" name="Rectangle 59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8" name="Rectangle 60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9" name="Rectangle 61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0" name="Rectangle 62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1" name="Rectangle 63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2" name="Rectangle 64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103" name="Rectangle 65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27" name="Group 66"/>
            <p:cNvGrpSpPr>
              <a:grpSpLocks/>
            </p:cNvGrpSpPr>
            <p:nvPr/>
          </p:nvGrpSpPr>
          <p:grpSpPr bwMode="auto">
            <a:xfrm>
              <a:off x="3285" y="3017"/>
              <a:ext cx="896" cy="118"/>
              <a:chOff x="192" y="2496"/>
              <a:chExt cx="1152" cy="144"/>
            </a:xfrm>
          </p:grpSpPr>
          <p:sp>
            <p:nvSpPr>
              <p:cNvPr id="88" name="Rectangle 67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9" name="Rectangle 68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0" name="Rectangle 69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1" name="Rectangle 70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2" name="Rectangle 71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3" name="Rectangle 72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4" name="Rectangle 73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95" name="Rectangle 74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28" name="Group 75"/>
            <p:cNvGrpSpPr>
              <a:grpSpLocks/>
            </p:cNvGrpSpPr>
            <p:nvPr/>
          </p:nvGrpSpPr>
          <p:grpSpPr bwMode="auto">
            <a:xfrm>
              <a:off x="4531" y="3017"/>
              <a:ext cx="896" cy="118"/>
              <a:chOff x="192" y="2496"/>
              <a:chExt cx="1152" cy="144"/>
            </a:xfrm>
          </p:grpSpPr>
          <p:sp>
            <p:nvSpPr>
              <p:cNvPr id="80" name="Rectangle 76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1" name="Rectangle 77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2" name="Rectangle 78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3" name="Rectangle 79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4" name="Rectangle 80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5" name="Rectangle 81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6" name="Rectangle 82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87" name="Rectangle 83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9" name="Line 84"/>
            <p:cNvSpPr>
              <a:spLocks noChangeShapeType="1"/>
            </p:cNvSpPr>
            <p:nvPr/>
          </p:nvSpPr>
          <p:spPr bwMode="auto">
            <a:xfrm>
              <a:off x="1011" y="3174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" name="Line 85"/>
            <p:cNvSpPr>
              <a:spLocks noChangeShapeType="1"/>
            </p:cNvSpPr>
            <p:nvPr/>
          </p:nvSpPr>
          <p:spPr bwMode="auto">
            <a:xfrm>
              <a:off x="3073" y="3165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Line 86"/>
            <p:cNvSpPr>
              <a:spLocks noChangeShapeType="1"/>
            </p:cNvSpPr>
            <p:nvPr/>
          </p:nvSpPr>
          <p:spPr bwMode="auto">
            <a:xfrm>
              <a:off x="5429" y="3174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Text Box 87"/>
            <p:cNvSpPr txBox="1">
              <a:spLocks noChangeArrowheads="1"/>
            </p:cNvSpPr>
            <p:nvPr/>
          </p:nvSpPr>
          <p:spPr bwMode="auto">
            <a:xfrm>
              <a:off x="798" y="2840"/>
              <a:ext cx="79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sz="1800">
                  <a:latin typeface="Trebuchet MS" pitchFamily="34" charset="0"/>
                  <a:ea typeface="HY헤드라인M" pitchFamily="18" charset="-127"/>
                </a:rPr>
                <a:t>B Class</a:t>
              </a:r>
            </a:p>
          </p:txBody>
        </p:sp>
        <p:sp>
          <p:nvSpPr>
            <p:cNvPr id="33" name="Rectangle 88"/>
            <p:cNvSpPr>
              <a:spLocks noChangeArrowheads="1"/>
            </p:cNvSpPr>
            <p:nvPr/>
          </p:nvSpPr>
          <p:spPr bwMode="auto">
            <a:xfrm>
              <a:off x="793" y="3534"/>
              <a:ext cx="112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34" name="Rectangle 89"/>
            <p:cNvSpPr>
              <a:spLocks noChangeArrowheads="1"/>
            </p:cNvSpPr>
            <p:nvPr/>
          </p:nvSpPr>
          <p:spPr bwMode="auto">
            <a:xfrm>
              <a:off x="905" y="3534"/>
              <a:ext cx="111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1</a:t>
              </a:r>
            </a:p>
          </p:txBody>
        </p:sp>
        <p:sp>
          <p:nvSpPr>
            <p:cNvPr id="35" name="Rectangle 90"/>
            <p:cNvSpPr>
              <a:spLocks noChangeArrowheads="1"/>
            </p:cNvSpPr>
            <p:nvPr/>
          </p:nvSpPr>
          <p:spPr bwMode="auto">
            <a:xfrm>
              <a:off x="1016" y="3534"/>
              <a:ext cx="113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900">
                  <a:latin typeface="Trebuchet MS" pitchFamily="34" charset="0"/>
                  <a:ea typeface="HY헤드라인M" pitchFamily="18" charset="-127"/>
                </a:rPr>
                <a:t>0</a:t>
              </a:r>
            </a:p>
          </p:txBody>
        </p:sp>
        <p:sp>
          <p:nvSpPr>
            <p:cNvPr id="36" name="Rectangle 91"/>
            <p:cNvSpPr>
              <a:spLocks noChangeArrowheads="1"/>
            </p:cNvSpPr>
            <p:nvPr/>
          </p:nvSpPr>
          <p:spPr bwMode="auto">
            <a:xfrm>
              <a:off x="1129" y="3534"/>
              <a:ext cx="112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37" name="Rectangle 92"/>
            <p:cNvSpPr>
              <a:spLocks noChangeArrowheads="1"/>
            </p:cNvSpPr>
            <p:nvPr/>
          </p:nvSpPr>
          <p:spPr bwMode="auto">
            <a:xfrm>
              <a:off x="1241" y="3534"/>
              <a:ext cx="111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38" name="Rectangle 93"/>
            <p:cNvSpPr>
              <a:spLocks noChangeArrowheads="1"/>
            </p:cNvSpPr>
            <p:nvPr/>
          </p:nvSpPr>
          <p:spPr bwMode="auto">
            <a:xfrm>
              <a:off x="1352" y="3534"/>
              <a:ext cx="112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39" name="Rectangle 94"/>
            <p:cNvSpPr>
              <a:spLocks noChangeArrowheads="1"/>
            </p:cNvSpPr>
            <p:nvPr/>
          </p:nvSpPr>
          <p:spPr bwMode="auto">
            <a:xfrm>
              <a:off x="1464" y="3534"/>
              <a:ext cx="110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sp>
          <p:nvSpPr>
            <p:cNvPr id="40" name="Rectangle 95"/>
            <p:cNvSpPr>
              <a:spLocks noChangeArrowheads="1"/>
            </p:cNvSpPr>
            <p:nvPr/>
          </p:nvSpPr>
          <p:spPr bwMode="auto">
            <a:xfrm>
              <a:off x="1574" y="3534"/>
              <a:ext cx="113" cy="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 sz="900">
                <a:latin typeface="Trebuchet MS" pitchFamily="34" charset="0"/>
                <a:ea typeface="HY헤드라인M" pitchFamily="18" charset="-127"/>
              </a:endParaRPr>
            </a:p>
          </p:txBody>
        </p:sp>
        <p:grpSp>
          <p:nvGrpSpPr>
            <p:cNvPr id="41" name="Group 96"/>
            <p:cNvGrpSpPr>
              <a:grpSpLocks/>
            </p:cNvGrpSpPr>
            <p:nvPr/>
          </p:nvGrpSpPr>
          <p:grpSpPr bwMode="auto">
            <a:xfrm>
              <a:off x="2038" y="3534"/>
              <a:ext cx="896" cy="117"/>
              <a:chOff x="192" y="2496"/>
              <a:chExt cx="1152" cy="144"/>
            </a:xfrm>
          </p:grpSpPr>
          <p:sp>
            <p:nvSpPr>
              <p:cNvPr id="72" name="Rectangle 97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3" name="Rectangle 98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4" name="Rectangle 99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5" name="Rectangle 100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6" name="Rectangle 101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7" name="Rectangle 102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8" name="Rectangle 103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9" name="Rectangle 104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42" name="Group 105"/>
            <p:cNvGrpSpPr>
              <a:grpSpLocks/>
            </p:cNvGrpSpPr>
            <p:nvPr/>
          </p:nvGrpSpPr>
          <p:grpSpPr bwMode="auto">
            <a:xfrm>
              <a:off x="3285" y="3534"/>
              <a:ext cx="896" cy="117"/>
              <a:chOff x="192" y="2496"/>
              <a:chExt cx="1152" cy="144"/>
            </a:xfrm>
          </p:grpSpPr>
          <p:sp>
            <p:nvSpPr>
              <p:cNvPr id="64" name="Rectangle 106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5" name="Rectangle 107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6" name="Rectangle 108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7" name="Rectangle 109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8" name="Rectangle 110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9" name="Rectangle 111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0" name="Rectangle 112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1" name="Rectangle 113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43" name="Group 114"/>
            <p:cNvGrpSpPr>
              <a:grpSpLocks/>
            </p:cNvGrpSpPr>
            <p:nvPr/>
          </p:nvGrpSpPr>
          <p:grpSpPr bwMode="auto">
            <a:xfrm>
              <a:off x="4531" y="3534"/>
              <a:ext cx="896" cy="117"/>
              <a:chOff x="192" y="2496"/>
              <a:chExt cx="1152" cy="144"/>
            </a:xfrm>
          </p:grpSpPr>
          <p:sp>
            <p:nvSpPr>
              <p:cNvPr id="56" name="Rectangle 115"/>
              <p:cNvSpPr>
                <a:spLocks noChangeArrowheads="1"/>
              </p:cNvSpPr>
              <p:nvPr/>
            </p:nvSpPr>
            <p:spPr bwMode="auto">
              <a:xfrm>
                <a:off x="19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57" name="Rectangle 116"/>
              <p:cNvSpPr>
                <a:spLocks noChangeArrowheads="1"/>
              </p:cNvSpPr>
              <p:nvPr/>
            </p:nvSpPr>
            <p:spPr bwMode="auto">
              <a:xfrm>
                <a:off x="33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58" name="Rectangle 117"/>
              <p:cNvSpPr>
                <a:spLocks noChangeArrowheads="1"/>
              </p:cNvSpPr>
              <p:nvPr/>
            </p:nvSpPr>
            <p:spPr bwMode="auto">
              <a:xfrm>
                <a:off x="48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59" name="Rectangle 118"/>
              <p:cNvSpPr>
                <a:spLocks noChangeArrowheads="1"/>
              </p:cNvSpPr>
              <p:nvPr/>
            </p:nvSpPr>
            <p:spPr bwMode="auto">
              <a:xfrm>
                <a:off x="624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0" name="Rectangle 119"/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1" name="Rectangle 120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2" name="Rectangle 121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63" name="Rectangle 122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ko-KR" sz="900">
                  <a:latin typeface="Trebuchet MS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4" name="Line 123"/>
            <p:cNvSpPr>
              <a:spLocks noChangeShapeType="1"/>
            </p:cNvSpPr>
            <p:nvPr/>
          </p:nvSpPr>
          <p:spPr bwMode="auto">
            <a:xfrm>
              <a:off x="4404" y="3695"/>
              <a:ext cx="0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5" name="Line 124"/>
            <p:cNvSpPr>
              <a:spLocks noChangeShapeType="1"/>
            </p:cNvSpPr>
            <p:nvPr/>
          </p:nvSpPr>
          <p:spPr bwMode="auto">
            <a:xfrm>
              <a:off x="1138" y="3735"/>
              <a:ext cx="3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6" name="Text Box 125"/>
            <p:cNvSpPr txBox="1">
              <a:spLocks noChangeArrowheads="1"/>
            </p:cNvSpPr>
            <p:nvPr/>
          </p:nvSpPr>
          <p:spPr bwMode="auto">
            <a:xfrm>
              <a:off x="798" y="3358"/>
              <a:ext cx="101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sz="1800">
                  <a:latin typeface="Trebuchet MS" pitchFamily="34" charset="0"/>
                  <a:ea typeface="HY헤드라인M" pitchFamily="18" charset="-127"/>
                </a:rPr>
                <a:t>C Class</a:t>
              </a:r>
            </a:p>
          </p:txBody>
        </p:sp>
        <p:sp>
          <p:nvSpPr>
            <p:cNvPr id="47" name="Line 126"/>
            <p:cNvSpPr>
              <a:spLocks noChangeShapeType="1"/>
            </p:cNvSpPr>
            <p:nvPr/>
          </p:nvSpPr>
          <p:spPr bwMode="auto">
            <a:xfrm>
              <a:off x="1128" y="3702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8" name="Line 127"/>
            <p:cNvSpPr>
              <a:spLocks noChangeShapeType="1"/>
            </p:cNvSpPr>
            <p:nvPr/>
          </p:nvSpPr>
          <p:spPr bwMode="auto">
            <a:xfrm>
              <a:off x="4415" y="3736"/>
              <a:ext cx="10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9" name="Line 128"/>
            <p:cNvSpPr>
              <a:spLocks noChangeShapeType="1"/>
            </p:cNvSpPr>
            <p:nvPr/>
          </p:nvSpPr>
          <p:spPr bwMode="auto">
            <a:xfrm>
              <a:off x="5431" y="3702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" name="Line 129"/>
            <p:cNvSpPr>
              <a:spLocks noChangeShapeType="1"/>
            </p:cNvSpPr>
            <p:nvPr/>
          </p:nvSpPr>
          <p:spPr bwMode="auto">
            <a:xfrm>
              <a:off x="1005" y="3204"/>
              <a:ext cx="2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51" name="Line 130"/>
            <p:cNvSpPr>
              <a:spLocks noChangeShapeType="1"/>
            </p:cNvSpPr>
            <p:nvPr/>
          </p:nvSpPr>
          <p:spPr bwMode="auto">
            <a:xfrm>
              <a:off x="3080" y="3204"/>
              <a:ext cx="23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52" name="Text Box 131"/>
            <p:cNvSpPr txBox="1">
              <a:spLocks noChangeArrowheads="1"/>
            </p:cNvSpPr>
            <p:nvPr/>
          </p:nvSpPr>
          <p:spPr bwMode="auto">
            <a:xfrm>
              <a:off x="1338" y="3207"/>
              <a:ext cx="156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통신망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14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16,384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53" name="Text Box 132"/>
            <p:cNvSpPr txBox="1">
              <a:spLocks noChangeArrowheads="1"/>
            </p:cNvSpPr>
            <p:nvPr/>
          </p:nvSpPr>
          <p:spPr bwMode="auto">
            <a:xfrm>
              <a:off x="3467" y="3217"/>
              <a:ext cx="15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호스트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16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65,536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54" name="Text Box 133"/>
            <p:cNvSpPr txBox="1">
              <a:spLocks noChangeArrowheads="1"/>
            </p:cNvSpPr>
            <p:nvPr/>
          </p:nvSpPr>
          <p:spPr bwMode="auto">
            <a:xfrm>
              <a:off x="1728" y="3733"/>
              <a:ext cx="15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통신망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21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2,097,152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55" name="Text Box 134"/>
            <p:cNvSpPr txBox="1">
              <a:spLocks noChangeArrowheads="1"/>
            </p:cNvSpPr>
            <p:nvPr/>
          </p:nvSpPr>
          <p:spPr bwMode="auto">
            <a:xfrm>
              <a:off x="4317" y="3743"/>
              <a:ext cx="123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호스트 번호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(2</a:t>
              </a:r>
              <a:r>
                <a:rPr lang="en-US" altLang="ko-KR" sz="1200" baseline="30000">
                  <a:latin typeface="Trebuchet MS" pitchFamily="34" charset="0"/>
                  <a:ea typeface="HY헤드라인M" pitchFamily="18" charset="-127"/>
                </a:rPr>
                <a:t>8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 = 256</a:t>
              </a:r>
              <a:r>
                <a:rPr lang="ko-KR" altLang="en-US" sz="1200">
                  <a:latin typeface="Trebuchet MS" pitchFamily="34" charset="0"/>
                  <a:ea typeface="HY헤드라인M" pitchFamily="18" charset="-127"/>
                </a:rPr>
                <a:t>개 </a:t>
              </a:r>
              <a:r>
                <a:rPr lang="en-US" altLang="ko-KR" sz="1200">
                  <a:latin typeface="Trebuchet MS" pitchFamily="34" charset="0"/>
                  <a:ea typeface="HY헤드라인M" pitchFamily="18" charset="-127"/>
                </a:rPr>
                <a:t>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60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IPv4 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Trebuchet MS" pitchFamily="34" charset="0"/>
              </a:rPr>
              <a:t>43</a:t>
            </a:r>
            <a:r>
              <a:rPr lang="ko-KR" altLang="en-US" dirty="0" err="1" smtClean="0">
                <a:latin typeface="Trebuchet MS" pitchFamily="34" charset="0"/>
              </a:rPr>
              <a:t>억개의</a:t>
            </a:r>
            <a:r>
              <a:rPr lang="ko-KR" altLang="en-US" dirty="0" smtClean="0">
                <a:latin typeface="Trebuchet MS" pitchFamily="34" charset="0"/>
              </a:rPr>
              <a:t> 주소 표현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Trebuchet MS" pitchFamily="34" charset="0"/>
              </a:rPr>
              <a:t>주소고갈</a:t>
            </a:r>
            <a:r>
              <a:rPr lang="en-US" altLang="ko-KR" dirty="0" smtClean="0">
                <a:latin typeface="Trebuchet MS" pitchFamily="34" charset="0"/>
              </a:rPr>
              <a:t>, </a:t>
            </a:r>
            <a:r>
              <a:rPr lang="ko-KR" altLang="en-US" dirty="0" smtClean="0">
                <a:latin typeface="Trebuchet MS" pitchFamily="34" charset="0"/>
              </a:rPr>
              <a:t>암호화 및 인증 기능상의 문제점 발생</a:t>
            </a:r>
          </a:p>
          <a:p>
            <a:pPr>
              <a:lnSpc>
                <a:spcPct val="150000"/>
              </a:lnSpc>
            </a:pPr>
            <a:endParaRPr lang="ko-KR" altLang="en-US" b="0" dirty="0" smtClean="0">
              <a:latin typeface="Trebuchet MS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/>
              <a:t>IPv6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Trebuchet MS" pitchFamily="34" charset="0"/>
              </a:rPr>
              <a:t>약 </a:t>
            </a:r>
            <a:r>
              <a:rPr lang="en-US" altLang="ko-KR" dirty="0" smtClean="0">
                <a:latin typeface="Trebuchet MS" pitchFamily="34" charset="0"/>
              </a:rPr>
              <a:t>43</a:t>
            </a:r>
            <a:r>
              <a:rPr lang="ko-KR" altLang="en-US" dirty="0" smtClean="0">
                <a:latin typeface="Trebuchet MS" pitchFamily="34" charset="0"/>
              </a:rPr>
              <a:t>억 </a:t>
            </a:r>
            <a:r>
              <a:rPr lang="en-US" altLang="ko-KR" dirty="0" smtClean="0">
                <a:latin typeface="Trebuchet MS" pitchFamily="34" charset="0"/>
              </a:rPr>
              <a:t>X 43</a:t>
            </a:r>
            <a:r>
              <a:rPr lang="ko-KR" altLang="en-US" dirty="0" smtClean="0">
                <a:latin typeface="Trebuchet MS" pitchFamily="34" charset="0"/>
              </a:rPr>
              <a:t>억 </a:t>
            </a:r>
            <a:r>
              <a:rPr lang="en-US" altLang="ko-KR" dirty="0" smtClean="0">
                <a:latin typeface="Trebuchet MS" pitchFamily="34" charset="0"/>
              </a:rPr>
              <a:t>X 43</a:t>
            </a:r>
            <a:r>
              <a:rPr lang="ko-KR" altLang="en-US" dirty="0" smtClean="0">
                <a:latin typeface="Trebuchet MS" pitchFamily="34" charset="0"/>
              </a:rPr>
              <a:t>억 </a:t>
            </a:r>
            <a:r>
              <a:rPr lang="en-US" altLang="ko-KR" dirty="0" smtClean="0">
                <a:latin typeface="Trebuchet MS" pitchFamily="34" charset="0"/>
              </a:rPr>
              <a:t>X 43</a:t>
            </a:r>
            <a:r>
              <a:rPr lang="ko-KR" altLang="en-US" dirty="0" err="1" smtClean="0">
                <a:latin typeface="Trebuchet MS" pitchFamily="34" charset="0"/>
              </a:rPr>
              <a:t>억개의</a:t>
            </a:r>
            <a:r>
              <a:rPr lang="ko-KR" altLang="en-US" dirty="0" smtClean="0">
                <a:latin typeface="Trebuchet MS" pitchFamily="34" charset="0"/>
              </a:rPr>
              <a:t> 주소 표현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Trebuchet MS" pitchFamily="34" charset="0"/>
              </a:rPr>
              <a:t>보안</a:t>
            </a:r>
            <a:r>
              <a:rPr lang="en-US" altLang="ko-KR" dirty="0" smtClean="0">
                <a:latin typeface="Trebuchet MS" pitchFamily="34" charset="0"/>
              </a:rPr>
              <a:t>, </a:t>
            </a:r>
            <a:r>
              <a:rPr lang="ko-KR" altLang="en-US" dirty="0" err="1" smtClean="0">
                <a:latin typeface="Trebuchet MS" pitchFamily="34" charset="0"/>
              </a:rPr>
              <a:t>모바일</a:t>
            </a:r>
            <a:r>
              <a:rPr lang="ko-KR" altLang="en-US" dirty="0" smtClean="0">
                <a:latin typeface="Trebuchet MS" pitchFamily="34" charset="0"/>
              </a:rPr>
              <a:t> </a:t>
            </a:r>
            <a:r>
              <a:rPr lang="en-US" altLang="ko-KR" dirty="0" smtClean="0">
                <a:latin typeface="Trebuchet MS" pitchFamily="34" charset="0"/>
              </a:rPr>
              <a:t>IP, </a:t>
            </a:r>
            <a:r>
              <a:rPr lang="ko-KR" altLang="en-US" dirty="0" smtClean="0">
                <a:latin typeface="Trebuchet MS" pitchFamily="34" charset="0"/>
              </a:rPr>
              <a:t>웹 캐스팅 지원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atin typeface="Trebuchet MS" pitchFamily="34" charset="0"/>
              </a:rPr>
              <a:t>128</a:t>
            </a:r>
            <a:r>
              <a:rPr lang="ko-KR" altLang="en-US" dirty="0" smtClean="0">
                <a:latin typeface="Trebuchet MS" pitchFamily="34" charset="0"/>
              </a:rPr>
              <a:t>비트 크기로 </a:t>
            </a:r>
            <a:r>
              <a:rPr lang="en-US" altLang="ko-KR" dirty="0" smtClean="0">
                <a:latin typeface="Trebuchet MS" pitchFamily="34" charset="0"/>
              </a:rPr>
              <a:t>16</a:t>
            </a:r>
            <a:r>
              <a:rPr lang="ko-KR" altLang="en-US" dirty="0" smtClean="0">
                <a:latin typeface="Trebuchet MS" pitchFamily="34" charset="0"/>
              </a:rPr>
              <a:t>비트씩 </a:t>
            </a:r>
            <a:r>
              <a:rPr lang="en-US" altLang="ko-KR" dirty="0" smtClean="0">
                <a:latin typeface="Trebuchet MS" pitchFamily="34" charset="0"/>
              </a:rPr>
              <a:t>8</a:t>
            </a:r>
            <a:r>
              <a:rPr lang="ko-KR" altLang="en-US" dirty="0" smtClean="0">
                <a:latin typeface="Trebuchet MS" pitchFamily="34" charset="0"/>
              </a:rPr>
              <a:t>부분을 </a:t>
            </a:r>
            <a:r>
              <a:rPr lang="en-US" altLang="ko-KR" dirty="0" smtClean="0">
                <a:latin typeface="Trebuchet MS" pitchFamily="34" charset="0"/>
              </a:rPr>
              <a:t>16</a:t>
            </a:r>
            <a:r>
              <a:rPr lang="ko-KR" altLang="en-US" dirty="0" smtClean="0">
                <a:latin typeface="Trebuchet MS" pitchFamily="34" charset="0"/>
              </a:rPr>
              <a:t>진수로 표시 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Trebuchet MS" pitchFamily="34" charset="0"/>
              </a:rPr>
              <a:t>네트워크 주소</a:t>
            </a:r>
            <a:r>
              <a:rPr lang="en-US" altLang="ko-KR" dirty="0" smtClean="0">
                <a:latin typeface="Trebuchet MS" pitchFamily="34" charset="0"/>
              </a:rPr>
              <a:t>(</a:t>
            </a:r>
            <a:r>
              <a:rPr lang="ko-KR" altLang="en-US" dirty="0" smtClean="0">
                <a:latin typeface="Trebuchet MS" pitchFamily="34" charset="0"/>
              </a:rPr>
              <a:t>앞 </a:t>
            </a:r>
            <a:r>
              <a:rPr lang="en-US" altLang="ko-KR" dirty="0" smtClean="0">
                <a:latin typeface="Trebuchet MS" pitchFamily="34" charset="0"/>
              </a:rPr>
              <a:t>64</a:t>
            </a:r>
            <a:r>
              <a:rPr lang="ko-KR" altLang="en-US" dirty="0" smtClean="0">
                <a:latin typeface="Trebuchet MS" pitchFamily="34" charset="0"/>
              </a:rPr>
              <a:t>비트</a:t>
            </a:r>
            <a:r>
              <a:rPr lang="en-US" altLang="ko-KR" dirty="0" smtClean="0">
                <a:latin typeface="Trebuchet MS" pitchFamily="34" charset="0"/>
              </a:rPr>
              <a:t>) + </a:t>
            </a:r>
            <a:r>
              <a:rPr lang="ko-KR" altLang="en-US" dirty="0" smtClean="0">
                <a:latin typeface="Trebuchet MS" pitchFamily="34" charset="0"/>
              </a:rPr>
              <a:t>장비 인터페이스 주소</a:t>
            </a:r>
            <a:r>
              <a:rPr lang="en-US" altLang="ko-KR" dirty="0" smtClean="0">
                <a:latin typeface="Trebuchet MS" pitchFamily="34" charset="0"/>
              </a:rPr>
              <a:t>(</a:t>
            </a:r>
            <a:r>
              <a:rPr lang="ko-KR" altLang="en-US" dirty="0" smtClean="0">
                <a:latin typeface="Trebuchet MS" pitchFamily="34" charset="0"/>
              </a:rPr>
              <a:t>뒤 </a:t>
            </a:r>
            <a:r>
              <a:rPr lang="en-US" altLang="ko-KR" dirty="0" smtClean="0">
                <a:latin typeface="Trebuchet MS" pitchFamily="34" charset="0"/>
              </a:rPr>
              <a:t>64</a:t>
            </a:r>
            <a:r>
              <a:rPr lang="ko-KR" altLang="en-US" dirty="0" smtClean="0">
                <a:latin typeface="Trebuchet MS" pitchFamily="34" charset="0"/>
              </a:rPr>
              <a:t>비트</a:t>
            </a:r>
            <a:r>
              <a:rPr lang="en-US" altLang="ko-KR" dirty="0" smtClean="0">
                <a:latin typeface="Trebuchet MS" pitchFamily="34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Trebuchet MS" pitchFamily="34" charset="0"/>
              </a:rPr>
              <a:t>예</a:t>
            </a:r>
            <a:r>
              <a:rPr lang="en-US" altLang="ko-KR" dirty="0" smtClean="0">
                <a:latin typeface="Trebuchet MS" pitchFamily="34" charset="0"/>
              </a:rPr>
              <a:t>) 2001:0230:abcd:eeee:0000:0000:ffff:2222 </a:t>
            </a:r>
            <a:endParaRPr lang="en-US" altLang="ko-KR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71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IP </a:t>
            </a:r>
            <a:r>
              <a:rPr lang="ko-KR" altLang="en-US" dirty="0" smtClean="0"/>
              <a:t>주소 관리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IANA(Internet Assigned Names Authority)  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전 세계 인터넷 주소 자원의 총괄 관리 기관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RIR</a:t>
            </a:r>
            <a:r>
              <a:rPr lang="ko-KR" altLang="en-US" dirty="0" smtClean="0"/>
              <a:t>에 주소 분배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RIR(Regional Internet Registry)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대륙별</a:t>
            </a:r>
            <a:r>
              <a:rPr lang="ko-KR" altLang="en-US" dirty="0" smtClean="0"/>
              <a:t> 인터넷 주소 관리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NIR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ISP(Internet Service Provider)</a:t>
            </a:r>
            <a:r>
              <a:rPr lang="ko-KR" altLang="en-US" dirty="0" smtClean="0"/>
              <a:t>에 주소 분배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NIR(National Internet Registry)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국가 인터넷 주소 자원 관리 기관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NIDA(</a:t>
            </a:r>
            <a:r>
              <a:rPr lang="ko-KR" altLang="en-US" dirty="0" smtClean="0"/>
              <a:t>대한민국</a:t>
            </a:r>
            <a:r>
              <a:rPr lang="en-US" altLang="ko-KR" dirty="0" smtClean="0"/>
              <a:t>), JPNIC(</a:t>
            </a:r>
            <a:r>
              <a:rPr lang="ko-KR" altLang="en-US" dirty="0" smtClean="0"/>
              <a:t>일본</a:t>
            </a:r>
            <a:r>
              <a:rPr lang="en-US" altLang="ko-KR" dirty="0" smtClean="0"/>
              <a:t>), CNNIC(</a:t>
            </a:r>
            <a:r>
              <a:rPr lang="ko-KR" altLang="en-US" dirty="0" smtClean="0"/>
              <a:t>중국</a:t>
            </a:r>
            <a:r>
              <a:rPr lang="en-US" altLang="ko-KR" dirty="0" smtClean="0"/>
              <a:t>), UKNIC(</a:t>
            </a:r>
            <a:r>
              <a:rPr lang="ko-KR" altLang="en-US" dirty="0" smtClean="0"/>
              <a:t>영국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디스크 조각모음</a:t>
            </a:r>
            <a:endParaRPr lang="ko-KR" altLang="en-US" b="1" dirty="0" smtClean="0"/>
          </a:p>
        </p:txBody>
      </p:sp>
      <p:sp>
        <p:nvSpPr>
          <p:cNvPr id="1536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디스크 조각 모음 메뉴 실행하기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디스크 </a:t>
            </a:r>
            <a:r>
              <a:rPr lang="ko-KR" altLang="en-US" dirty="0" smtClean="0"/>
              <a:t>조각 모음을 위해 드라이브 분석하기</a:t>
            </a: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" name="Picture 12" descr="UNI000006ac1b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3"/>
            <a:ext cx="181737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UNI000006ac1ba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14752"/>
            <a:ext cx="3166110" cy="232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UNI000006ac1ba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3714753"/>
            <a:ext cx="3171825" cy="232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81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도메인 네임</a:t>
            </a:r>
            <a:r>
              <a:rPr lang="en-US" altLang="ko-KR" dirty="0" smtClean="0"/>
              <a:t>(</a:t>
            </a:r>
            <a:r>
              <a:rPr lang="en-US" altLang="ko-KR" dirty="0" smtClean="0">
                <a:sym typeface="Wingdings" pitchFamily="2" charset="2"/>
              </a:rPr>
              <a:t>Domain Name)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숫자로 구성된 </a:t>
            </a:r>
            <a:r>
              <a:rPr lang="en-US" altLang="ko-KR" dirty="0" smtClean="0"/>
              <a:t>IP </a:t>
            </a:r>
            <a:r>
              <a:rPr lang="ko-KR" altLang="en-US" dirty="0" smtClean="0"/>
              <a:t>주소를 좀 더 쉽게 기억하기 위해 사용함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Domain Name Server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Domain Name</a:t>
            </a:r>
            <a:r>
              <a:rPr lang="ko-KR" altLang="en-US" dirty="0" smtClean="0"/>
              <a:t>을 관리하고 이를 </a:t>
            </a:r>
            <a:r>
              <a:rPr lang="en-US" altLang="ko-KR" dirty="0" smtClean="0"/>
              <a:t>IP Address</a:t>
            </a:r>
            <a:r>
              <a:rPr lang="ko-KR" altLang="en-US" dirty="0" smtClean="0"/>
              <a:t>로 </a:t>
            </a:r>
            <a:r>
              <a:rPr lang="ko-KR" altLang="en-US" dirty="0" err="1" smtClean="0"/>
              <a:t>매핑</a:t>
            </a:r>
            <a:r>
              <a:rPr lang="ko-KR" altLang="en-US" dirty="0" smtClean="0"/>
              <a:t> 역할 수행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IP </a:t>
            </a:r>
            <a:r>
              <a:rPr lang="ko-KR" altLang="en-US" dirty="0" smtClean="0"/>
              <a:t>주소와 동일하게 전세계적으로 유일하게 존재해야 함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구조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컴퓨터명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기관명</a:t>
            </a:r>
            <a:r>
              <a:rPr lang="en-US" altLang="ko-KR" dirty="0" smtClean="0"/>
              <a:t>.</a:t>
            </a:r>
            <a:r>
              <a:rPr lang="ko-KR" altLang="en-US" dirty="0" smtClean="0"/>
              <a:t>기관종류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소속국가</a:t>
            </a:r>
            <a:r>
              <a:rPr lang="ko-KR" altLang="en-US" sz="2400" dirty="0" smtClean="0"/>
              <a:t> </a:t>
            </a:r>
            <a:r>
              <a:rPr lang="ko-KR" altLang="en-US" dirty="0" smtClean="0"/>
              <a:t>도메인 체계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도메인 네임의 구성 예</a:t>
            </a:r>
            <a:endParaRPr lang="ko-KR" altLang="en-US" dirty="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827088" y="4316413"/>
            <a:ext cx="7581900" cy="1920875"/>
            <a:chOff x="528" y="2311"/>
            <a:chExt cx="4776" cy="121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684" y="2311"/>
              <a:ext cx="9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u="sng">
                  <a:latin typeface="Trebuchet MS" pitchFamily="34" charset="0"/>
                  <a:ea typeface="HY헤드라인M" pitchFamily="18" charset="-127"/>
                </a:rPr>
                <a:t>www</a:t>
              </a:r>
              <a:r>
                <a:rPr lang="en-US" altLang="ko-KR">
                  <a:latin typeface="Trebuchet MS" pitchFamily="34" charset="0"/>
                  <a:ea typeface="HY헤드라인M" pitchFamily="18" charset="-127"/>
                </a:rPr>
                <a:t>.</a:t>
              </a: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376" y="2311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u="sng">
                  <a:latin typeface="Trebuchet MS" pitchFamily="34" charset="0"/>
                  <a:ea typeface="HY헤드라인M" pitchFamily="18" charset="-127"/>
                </a:rPr>
                <a:t>songgok</a:t>
              </a:r>
              <a:r>
                <a:rPr lang="en-US" altLang="ko-KR">
                  <a:latin typeface="Trebuchet MS" pitchFamily="34" charset="0"/>
                  <a:ea typeface="HY헤드라인M" pitchFamily="18" charset="-127"/>
                </a:rPr>
                <a:t>.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3135" y="2311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u="sng">
                  <a:latin typeface="Trebuchet MS" pitchFamily="34" charset="0"/>
                  <a:ea typeface="HY헤드라인M" pitchFamily="18" charset="-127"/>
                </a:rPr>
                <a:t>ac</a:t>
              </a:r>
              <a:r>
                <a:rPr lang="en-US" altLang="ko-KR">
                  <a:latin typeface="Trebuchet MS" pitchFamily="34" charset="0"/>
                  <a:ea typeface="HY헤드라인M" pitchFamily="18" charset="-127"/>
                </a:rPr>
                <a:t>.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3403" y="2311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u="sng">
                  <a:latin typeface="Trebuchet MS" pitchFamily="34" charset="0"/>
                  <a:ea typeface="HY헤드라인M" pitchFamily="18" charset="-127"/>
                </a:rPr>
                <a:t>kr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528" y="3271"/>
              <a:ext cx="12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>
                  <a:latin typeface="Trebuchet MS" pitchFamily="34" charset="0"/>
                  <a:ea typeface="HY헤드라인M" pitchFamily="18" charset="-127"/>
                </a:rPr>
                <a:t>컴퓨터 이름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1776" y="3271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800">
                  <a:latin typeface="Trebuchet MS" pitchFamily="34" charset="0"/>
                  <a:ea typeface="HY헤드라인M" pitchFamily="18" charset="-127"/>
                </a:rPr>
                <a:t>기관 이름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2586" y="3271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800">
                  <a:latin typeface="Trebuchet MS" pitchFamily="34" charset="0"/>
                  <a:ea typeface="HY헤드라인M" pitchFamily="18" charset="-127"/>
                </a:rPr>
                <a:t>기관 종류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008" y="3271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800" b="1">
                  <a:latin typeface="Trebuchet MS" pitchFamily="34" charset="0"/>
                  <a:ea typeface="HY헤드라인M" pitchFamily="18" charset="-127"/>
                </a:rPr>
                <a:t>국가 이름</a:t>
              </a:r>
            </a:p>
          </p:txBody>
        </p:sp>
        <p:cxnSp>
          <p:nvCxnSpPr>
            <p:cNvPr id="14" name="AutoShape 12"/>
            <p:cNvCxnSpPr>
              <a:cxnSpLocks noChangeShapeType="1"/>
              <a:stCxn id="10" idx="0"/>
              <a:endCxn id="6" idx="2"/>
            </p:cNvCxnSpPr>
            <p:nvPr/>
          </p:nvCxnSpPr>
          <p:spPr bwMode="auto">
            <a:xfrm rot="16200000">
              <a:off x="1337" y="2438"/>
              <a:ext cx="672" cy="99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</p:spPr>
        </p:cxnSp>
        <p:cxnSp>
          <p:nvCxnSpPr>
            <p:cNvPr id="15" name="AutoShape 13"/>
            <p:cNvCxnSpPr>
              <a:cxnSpLocks noChangeShapeType="1"/>
              <a:stCxn id="7" idx="2"/>
              <a:endCxn id="11" idx="0"/>
            </p:cNvCxnSpPr>
            <p:nvPr/>
          </p:nvCxnSpPr>
          <p:spPr bwMode="auto">
            <a:xfrm rot="5400000">
              <a:off x="2292" y="2731"/>
              <a:ext cx="672" cy="40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</p:spPr>
        </p:cxnSp>
        <p:cxnSp>
          <p:nvCxnSpPr>
            <p:cNvPr id="16" name="AutoShape 14"/>
            <p:cNvCxnSpPr>
              <a:cxnSpLocks noChangeShapeType="1"/>
              <a:stCxn id="8" idx="2"/>
              <a:endCxn id="12" idx="0"/>
            </p:cNvCxnSpPr>
            <p:nvPr/>
          </p:nvCxnSpPr>
          <p:spPr bwMode="auto">
            <a:xfrm rot="5400000">
              <a:off x="2945" y="2888"/>
              <a:ext cx="672" cy="9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</p:spPr>
        </p:cxnSp>
        <p:cxnSp>
          <p:nvCxnSpPr>
            <p:cNvPr id="17" name="AutoShape 15"/>
            <p:cNvCxnSpPr>
              <a:cxnSpLocks noChangeShapeType="1"/>
              <a:stCxn id="9" idx="2"/>
              <a:endCxn id="13" idx="0"/>
            </p:cNvCxnSpPr>
            <p:nvPr/>
          </p:nvCxnSpPr>
          <p:spPr bwMode="auto">
            <a:xfrm rot="16200000" flipH="1">
              <a:off x="3790" y="2404"/>
              <a:ext cx="672" cy="1061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</p:spPr>
        </p:cxn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491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도메인 체계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1</a:t>
            </a:r>
            <a:r>
              <a:rPr lang="ko-KR" altLang="en-US" dirty="0" smtClean="0"/>
              <a:t>단계 도메인 또는 최상위 도메인</a:t>
            </a:r>
            <a:r>
              <a:rPr lang="en-US" altLang="ko-KR" dirty="0" smtClean="0"/>
              <a:t>(TLD; Top Level Domain)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국가 도메인 또는 일반 도메인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도메인</a:t>
            </a:r>
            <a:r>
              <a:rPr lang="en-US" altLang="ko-KR" dirty="0" smtClean="0"/>
              <a:t>(SLD; Second Level Domain)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기관의 이름 또는 기관의 성격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도메인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사용자가 원하는 명칭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제한 사항 있음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pic>
        <p:nvPicPr>
          <p:cNvPr id="6" name="그림 5" descr="ch02-03_cu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0" y="4143380"/>
            <a:ext cx="448056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501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ko-KR" altLang="en-US" dirty="0" smtClean="0"/>
              <a:t>최상위 국가 도메인</a:t>
            </a:r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ko-KR" altLang="en-US" dirty="0" smtClean="0"/>
          </a:p>
          <a:p>
            <a:pPr eaLnBrk="1" hangingPunct="1"/>
            <a:endParaRPr lang="en-US" altLang="ko-KR" dirty="0" smtClean="0"/>
          </a:p>
          <a:p>
            <a:pPr eaLnBrk="1" hangingPunct="1"/>
            <a:r>
              <a:rPr lang="ko-KR" altLang="en-US" dirty="0" smtClean="0"/>
              <a:t>일반 </a:t>
            </a:r>
            <a:r>
              <a:rPr lang="ko-KR" altLang="en-US" dirty="0" smtClean="0"/>
              <a:t>도메인 비교</a:t>
            </a:r>
            <a:r>
              <a:rPr lang="en-US" altLang="ko-KR" dirty="0" smtClean="0"/>
              <a:t>(</a:t>
            </a:r>
            <a:r>
              <a:rPr lang="ko-KR" altLang="en-US" dirty="0" smtClean="0"/>
              <a:t>미국 </a:t>
            </a:r>
            <a:r>
              <a:rPr lang="en-US" altLang="ko-KR" dirty="0" smtClean="0"/>
              <a:t>vs. </a:t>
            </a:r>
            <a:r>
              <a:rPr lang="ko-KR" altLang="en-US" dirty="0" smtClean="0"/>
              <a:t>미국 외 국가</a:t>
            </a:r>
            <a:r>
              <a:rPr lang="en-US" altLang="ko-KR" dirty="0" smtClean="0"/>
              <a:t>)</a:t>
            </a:r>
          </a:p>
        </p:txBody>
      </p:sp>
      <p:graphicFrame>
        <p:nvGraphicFramePr>
          <p:cNvPr id="10" name="Group 3"/>
          <p:cNvGraphicFramePr>
            <a:graphicFrameLocks noGrp="1"/>
          </p:cNvGraphicFramePr>
          <p:nvPr/>
        </p:nvGraphicFramePr>
        <p:xfrm>
          <a:off x="1547018" y="1573914"/>
          <a:ext cx="6049963" cy="2286016"/>
        </p:xfrm>
        <a:graphic>
          <a:graphicData uri="http://schemas.openxmlformats.org/drawingml/2006/table">
            <a:tbl>
              <a:tblPr/>
              <a:tblGrid>
                <a:gridCol w="1084263"/>
                <a:gridCol w="1908175"/>
                <a:gridCol w="1052512"/>
                <a:gridCol w="2005013"/>
              </a:tblGrid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Domain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Domain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kr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Korea, south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uk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United Kingdom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kp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Korea, north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ua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Ukraine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jp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Japan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th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Thailand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ca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Canada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id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Indonesia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fr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France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my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Malaysia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de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Germany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sg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Singapore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pl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Poland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it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Italy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Group 58"/>
          <p:cNvGraphicFramePr>
            <a:graphicFrameLocks noGrp="1"/>
          </p:cNvGraphicFramePr>
          <p:nvPr/>
        </p:nvGraphicFramePr>
        <p:xfrm>
          <a:off x="1511300" y="4429132"/>
          <a:ext cx="6121400" cy="1997520"/>
        </p:xfrm>
        <a:graphic>
          <a:graphicData uri="http://schemas.openxmlformats.org/drawingml/2006/table">
            <a:tbl>
              <a:tblPr/>
              <a:tblGrid>
                <a:gridCol w="1584325"/>
                <a:gridCol w="2139950"/>
                <a:gridCol w="2397125"/>
              </a:tblGrid>
              <a:tr h="2270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기관명</a:t>
                      </a:r>
                      <a:endParaRPr kumimoji="1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Domain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54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미국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미국 외 국가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76A4"/>
                    </a:solidFill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교육기관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edu(educational)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ac(academy)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</a:t>
                      </a: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기업체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com(commercial)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co(company)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정부기관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gov(government)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go(government)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비영리 공공기관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org(organization)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or(organization)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네트워크 관련기관</a:t>
                      </a:r>
                    </a:p>
                  </a:txBody>
                  <a:tcPr marL="36000" marR="36000" marT="36000" marB="360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net(network)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590A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ne/nm(network)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 smtClean="0"/>
          </a:p>
        </p:txBody>
      </p:sp>
      <p:sp>
        <p:nvSpPr>
          <p:cNvPr id="512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err="1" smtClean="0"/>
              <a:t>kr</a:t>
            </a:r>
            <a:r>
              <a:rPr lang="en-US" altLang="ko-KR" dirty="0" smtClean="0"/>
              <a:t> </a:t>
            </a:r>
            <a:r>
              <a:rPr lang="ko-KR" altLang="en-US" dirty="0" smtClean="0"/>
              <a:t>도메인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도메인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기관</a:t>
            </a:r>
            <a:r>
              <a:rPr lang="en-US" altLang="ko-KR" dirty="0" smtClean="0"/>
              <a:t>(go, or, re), </a:t>
            </a:r>
            <a:r>
              <a:rPr lang="ko-KR" altLang="en-US" dirty="0" smtClean="0"/>
              <a:t>기업</a:t>
            </a:r>
            <a:r>
              <a:rPr lang="en-US" altLang="ko-KR" dirty="0" smtClean="0"/>
              <a:t>(co), </a:t>
            </a:r>
            <a:r>
              <a:rPr lang="ko-KR" altLang="en-US" dirty="0" smtClean="0"/>
              <a:t>지역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seoul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gangwon</a:t>
            </a:r>
            <a:r>
              <a:rPr lang="en-US" altLang="ko-KR" dirty="0" smtClean="0"/>
              <a:t>), </a:t>
            </a:r>
            <a:r>
              <a:rPr lang="ko-KR" altLang="en-US" dirty="0" smtClean="0"/>
              <a:t>각급학교</a:t>
            </a:r>
            <a:r>
              <a:rPr lang="en-US" altLang="ko-KR" dirty="0" smtClean="0"/>
              <a:t>(ac, </a:t>
            </a:r>
            <a:r>
              <a:rPr lang="en-US" altLang="ko-KR" dirty="0" err="1" smtClean="0"/>
              <a:t>hs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등의 공공 도메인과 개인 도메인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pe</a:t>
            </a:r>
            <a:r>
              <a:rPr lang="en-US" altLang="ko-KR" dirty="0" smtClean="0"/>
              <a:t>) </a:t>
            </a:r>
            <a:r>
              <a:rPr lang="ko-KR" altLang="en-US" dirty="0" smtClean="0"/>
              <a:t>분류</a:t>
            </a:r>
            <a:endParaRPr lang="ko-KR" altLang="en-US" dirty="0"/>
          </a:p>
        </p:txBody>
      </p:sp>
      <p:pic>
        <p:nvPicPr>
          <p:cNvPr id="5" name="Picture 3" descr="cosense_exam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924175"/>
            <a:ext cx="6626225" cy="25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명령 프롬프트 창 실행하기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실행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선택하고 </a:t>
            </a:r>
            <a:r>
              <a:rPr lang="ko-KR" altLang="en-US" dirty="0" smtClean="0">
                <a:latin typeface="Times New Roman"/>
              </a:rPr>
              <a:t>‘</a:t>
            </a:r>
            <a:r>
              <a:rPr lang="en-US" altLang="ko-KR" dirty="0" err="1" smtClean="0"/>
              <a:t>cmd</a:t>
            </a:r>
            <a:r>
              <a:rPr lang="en-US" altLang="ko-KR" dirty="0" smtClean="0">
                <a:latin typeface="Times New Roman"/>
              </a:rPr>
              <a:t>’</a:t>
            </a:r>
            <a:r>
              <a:rPr lang="en-US" altLang="ko-KR" dirty="0" smtClean="0"/>
              <a:t> </a:t>
            </a:r>
            <a:r>
              <a:rPr lang="ko-KR" altLang="en-US" dirty="0" smtClean="0"/>
              <a:t>명령을 입력하여 명령 프롬프트 창을 띄운다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ipconfig</a:t>
            </a:r>
            <a:r>
              <a:rPr lang="en-US" altLang="ko-KR" dirty="0" smtClean="0"/>
              <a:t> </a:t>
            </a:r>
            <a:r>
              <a:rPr lang="ko-KR" altLang="en-US" dirty="0" smtClean="0"/>
              <a:t>명령 실행하기</a:t>
            </a:r>
          </a:p>
          <a:p>
            <a:pPr lvl="1"/>
            <a:r>
              <a:rPr lang="en-US" altLang="ko-KR" dirty="0" smtClean="0"/>
              <a:t>IP address </a:t>
            </a:r>
            <a:r>
              <a:rPr lang="en-US" altLang="ko-KR" dirty="0" smtClean="0"/>
              <a:t>: IP </a:t>
            </a:r>
            <a:r>
              <a:rPr lang="ko-KR" altLang="en-US" dirty="0" smtClean="0"/>
              <a:t>주소</a:t>
            </a:r>
          </a:p>
          <a:p>
            <a:pPr lvl="1"/>
            <a:r>
              <a:rPr lang="en-US" altLang="ko-KR" dirty="0" smtClean="0"/>
              <a:t>Default gateway : </a:t>
            </a:r>
            <a:r>
              <a:rPr lang="ko-KR" altLang="en-US" dirty="0" err="1" smtClean="0"/>
              <a:t>라우터</a:t>
            </a:r>
            <a:r>
              <a:rPr lang="ko-KR" altLang="en-US" dirty="0" smtClean="0"/>
              <a:t> 주소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0458" y="2011801"/>
            <a:ext cx="2594286" cy="98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그림 4" descr="Pch02-01(2)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040" y="4286256"/>
            <a:ext cx="2690813" cy="1938338"/>
          </a:xfrm>
          <a:prstGeom prst="rect">
            <a:avLst/>
          </a:prstGeom>
        </p:spPr>
      </p:pic>
      <p:pic>
        <p:nvPicPr>
          <p:cNvPr id="6" name="그림 5" descr="Pch02-01(2)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378" y="4286256"/>
            <a:ext cx="2959894" cy="2006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인터넷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웹 사이트 확인하기</a:t>
            </a:r>
          </a:p>
          <a:p>
            <a:pPr lvl="1"/>
            <a:r>
              <a:rPr lang="en-US" altLang="ko-KR" dirty="0" smtClean="0"/>
              <a:t>Ping </a:t>
            </a:r>
            <a:r>
              <a:rPr lang="en-US" altLang="ko-KR" dirty="0" err="1" smtClean="0"/>
              <a:t>web_site_address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                                                    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                                                          </a:t>
            </a:r>
            <a:r>
              <a:rPr lang="en-US" altLang="ko-KR" dirty="0" smtClean="0">
                <a:sym typeface="Wingdings" pitchFamily="2" charset="2"/>
              </a:rPr>
              <a:t></a:t>
            </a:r>
            <a:r>
              <a:rPr lang="en-US" altLang="ko-KR" dirty="0" smtClean="0"/>
              <a:t>  </a:t>
            </a:r>
            <a:r>
              <a:rPr lang="ko-KR" altLang="en-US" dirty="0" smtClean="0"/>
              <a:t>웹사이트 연결됨</a:t>
            </a:r>
            <a:r>
              <a:rPr lang="en-US" altLang="ko-KR" dirty="0" smtClean="0"/>
              <a:t>(0% loss)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                                                           </a:t>
            </a:r>
            <a:r>
              <a:rPr lang="en-US" altLang="ko-KR" dirty="0" smtClean="0">
                <a:sym typeface="Wingdings" pitchFamily="2" charset="2"/>
              </a:rPr>
              <a:t></a:t>
            </a:r>
            <a:r>
              <a:rPr lang="en-US" altLang="ko-KR" dirty="0" smtClean="0"/>
              <a:t>  </a:t>
            </a:r>
            <a:r>
              <a:rPr lang="ko-KR" altLang="en-US" dirty="0" smtClean="0"/>
              <a:t>웹사이트 연결 안 됨</a:t>
            </a:r>
            <a:r>
              <a:rPr lang="en-US" altLang="ko-KR" dirty="0" smtClean="0"/>
              <a:t>(100% loss)</a:t>
            </a:r>
          </a:p>
          <a:p>
            <a:pPr lvl="1"/>
            <a:r>
              <a:rPr lang="en-US" altLang="ko-KR" dirty="0" smtClean="0"/>
              <a:t> 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Pch02-02(3)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37" y="1962154"/>
            <a:ext cx="3607118" cy="1966912"/>
          </a:xfrm>
          <a:prstGeom prst="rect">
            <a:avLst/>
          </a:prstGeom>
        </p:spPr>
      </p:pic>
      <p:pic>
        <p:nvPicPr>
          <p:cNvPr id="5" name="그림 4" descr="Pch02-02(3)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11" y="4102911"/>
            <a:ext cx="3745706" cy="1826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인터넷 서비스 모델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서버</a:t>
            </a:r>
            <a:r>
              <a:rPr lang="en-US" altLang="ko-KR" dirty="0" smtClean="0"/>
              <a:t>/</a:t>
            </a:r>
            <a:r>
              <a:rPr lang="ko-KR" altLang="en-US" dirty="0" smtClean="0"/>
              <a:t>클라이언트 모델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인터넷 서비스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웹 서버 </a:t>
            </a:r>
            <a:r>
              <a:rPr lang="en-US" altLang="ko-KR" dirty="0" smtClean="0"/>
              <a:t>(IIS, Apache) / </a:t>
            </a:r>
            <a:r>
              <a:rPr lang="ko-KR" altLang="en-US" dirty="0" smtClean="0"/>
              <a:t>웹 클라이언트</a:t>
            </a:r>
            <a:r>
              <a:rPr lang="en-US" altLang="ko-KR" dirty="0" smtClean="0"/>
              <a:t>(IE, Firefox)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FTP 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FTP </a:t>
            </a:r>
            <a:r>
              <a:rPr lang="ko-KR" altLang="en-US" dirty="0" smtClean="0"/>
              <a:t>서버</a:t>
            </a:r>
            <a:r>
              <a:rPr lang="en-US" altLang="ko-KR" dirty="0" smtClean="0"/>
              <a:t>(IIS, </a:t>
            </a:r>
            <a:r>
              <a:rPr lang="en-US" altLang="ko-KR" dirty="0" err="1" smtClean="0"/>
              <a:t>Serv</a:t>
            </a:r>
            <a:r>
              <a:rPr lang="en-US" altLang="ko-KR" dirty="0" smtClean="0"/>
              <a:t>-U) / FTP </a:t>
            </a:r>
            <a:r>
              <a:rPr lang="ko-KR" altLang="en-US" dirty="0" smtClean="0"/>
              <a:t>클라이언트</a:t>
            </a:r>
            <a:r>
              <a:rPr lang="en-US" altLang="ko-KR" dirty="0" smtClean="0"/>
              <a:t>(</a:t>
            </a:r>
            <a:r>
              <a:rPr lang="ko-KR" altLang="en-US" dirty="0" smtClean="0"/>
              <a:t>알</a:t>
            </a:r>
            <a:r>
              <a:rPr lang="en-US" altLang="ko-KR" dirty="0" smtClean="0"/>
              <a:t>FTP)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이메일</a:t>
            </a:r>
            <a:r>
              <a:rPr lang="ko-KR" altLang="en-US" dirty="0" smtClean="0"/>
              <a:t> 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이메일</a:t>
            </a:r>
            <a:r>
              <a:rPr lang="ko-KR" altLang="en-US" dirty="0" smtClean="0"/>
              <a:t> 서버</a:t>
            </a:r>
            <a:r>
              <a:rPr lang="en-US" altLang="ko-KR" dirty="0" smtClean="0"/>
              <a:t>(Exchange</a:t>
            </a:r>
            <a:r>
              <a:rPr lang="ko-KR" altLang="en-US" dirty="0" smtClean="0"/>
              <a:t>서버</a:t>
            </a:r>
            <a:r>
              <a:rPr lang="en-US" altLang="ko-KR" dirty="0" smtClean="0"/>
              <a:t>) /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클라이언트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아웃룩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인터넷 서비스의 추세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점차 웹 서비스로 </a:t>
            </a:r>
            <a:r>
              <a:rPr lang="ko-KR" altLang="en-US" dirty="0" err="1" smtClean="0"/>
              <a:t>통합화되어가는</a:t>
            </a:r>
            <a:r>
              <a:rPr lang="ko-KR" altLang="en-US" dirty="0" smtClean="0"/>
              <a:t> 추세임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웹</a:t>
            </a:r>
            <a:r>
              <a:rPr lang="en-US" altLang="ko-KR" dirty="0" smtClean="0"/>
              <a:t>(WWW) </a:t>
            </a:r>
            <a:r>
              <a:rPr lang="ko-KR" altLang="en-US" dirty="0" smtClean="0"/>
              <a:t>정의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인터넷에서 효율적인 정보 검색을 위하여 개발된 서비스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 </a:t>
            </a:r>
            <a:r>
              <a:rPr lang="en-US" altLang="ko-KR" dirty="0" smtClean="0"/>
              <a:t>World Wide Web, WWW, Web, </a:t>
            </a:r>
            <a:r>
              <a:rPr lang="ko-KR" altLang="en-US" dirty="0" smtClean="0"/>
              <a:t>웹 등으로 표기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1990</a:t>
            </a:r>
            <a:r>
              <a:rPr lang="ko-KR" altLang="en-US" dirty="0" smtClean="0"/>
              <a:t>년 초에 </a:t>
            </a:r>
            <a:r>
              <a:rPr lang="en-US" altLang="ko-KR" dirty="0" smtClean="0"/>
              <a:t>CERN(</a:t>
            </a:r>
            <a:r>
              <a:rPr lang="ko-KR" altLang="en-US" dirty="0" smtClean="0"/>
              <a:t>유럽 핵물리 연구소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에서 인터넷을 보다 편리하게 사용할 수 있는 그래픽 환경을 제공하기 위해 개발함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웹의 동작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클라이언트는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된 </a:t>
            </a:r>
            <a:r>
              <a:rPr lang="en-US" altLang="ko-KR" dirty="0" smtClean="0"/>
              <a:t>URL</a:t>
            </a:r>
            <a:r>
              <a:rPr lang="ko-KR" altLang="en-US" dirty="0" smtClean="0"/>
              <a:t>에서 접속할 웹 사이트의 도메인 네임 주소를 읽고 </a:t>
            </a:r>
            <a:r>
              <a:rPr lang="en-US" altLang="ko-KR" dirty="0" smtClean="0"/>
              <a:t>DNS</a:t>
            </a:r>
            <a:r>
              <a:rPr lang="ko-KR" altLang="en-US" dirty="0" smtClean="0"/>
              <a:t>를 통하여 </a:t>
            </a:r>
            <a:r>
              <a:rPr lang="en-US" altLang="ko-KR" dirty="0" smtClean="0"/>
              <a:t>IP </a:t>
            </a:r>
            <a:r>
              <a:rPr lang="ko-KR" altLang="en-US" dirty="0" smtClean="0"/>
              <a:t>주소를 찾아낸다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전송 프로토콜</a:t>
            </a:r>
            <a:r>
              <a:rPr lang="en-US" altLang="ko-KR" dirty="0" smtClean="0"/>
              <a:t>(HTTP)</a:t>
            </a:r>
            <a:r>
              <a:rPr lang="ko-KR" altLang="en-US" dirty="0" smtClean="0"/>
              <a:t>에 따라 상대편 서버와 연결한 후</a:t>
            </a:r>
            <a:r>
              <a:rPr lang="en-US" altLang="ko-KR" dirty="0" smtClean="0"/>
              <a:t>, HTTP </a:t>
            </a:r>
            <a:r>
              <a:rPr lang="ko-KR" altLang="en-US" dirty="0" smtClean="0"/>
              <a:t>프로토콜을 통하여 클라이언트는 서버에게 관련된 문서 요청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서버는 해당 문서를 찾아</a:t>
            </a:r>
            <a:r>
              <a:rPr lang="en-US" altLang="ko-KR" dirty="0" smtClean="0"/>
              <a:t>(</a:t>
            </a:r>
            <a:r>
              <a:rPr lang="ko-KR" altLang="en-US" dirty="0" smtClean="0"/>
              <a:t>구성하여</a:t>
            </a:r>
            <a:r>
              <a:rPr lang="en-US" altLang="ko-KR" dirty="0" smtClean="0"/>
              <a:t>) </a:t>
            </a:r>
            <a:r>
              <a:rPr lang="ko-KR" altLang="en-US" dirty="0" smtClean="0"/>
              <a:t>보내주고 클라이언트는 이를 수신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클라이언트는 수신한 문서를 사용자 화면에 보여준다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o-KR" altLang="en-US" dirty="0" smtClean="0"/>
              <a:t>‘플랫폼으로서의 웹’이란 키워드로 대변됨</a:t>
            </a:r>
            <a:endParaRPr lang="en-US" altLang="ko-KR" dirty="0" smtClean="0"/>
          </a:p>
          <a:p>
            <a:pPr lvl="1" algn="just"/>
            <a:r>
              <a:rPr lang="ko-KR" altLang="en-US" dirty="0" smtClean="0"/>
              <a:t>웹에서 모든 컴퓨터 작업을 처리하려는 시도로 해석함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웹 </a:t>
            </a:r>
            <a:r>
              <a:rPr lang="en-US" altLang="ko-KR" dirty="0" smtClean="0"/>
              <a:t>2.0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2005</a:t>
            </a:r>
            <a:r>
              <a:rPr lang="ko-KR" altLang="en-US" dirty="0" smtClean="0"/>
              <a:t>년 말 ‘팀 </a:t>
            </a:r>
            <a:r>
              <a:rPr lang="ko-KR" altLang="en-US" dirty="0" err="1" smtClean="0"/>
              <a:t>오라일리</a:t>
            </a:r>
            <a:r>
              <a:rPr lang="en-US" altLang="ko-KR" dirty="0" smtClean="0"/>
              <a:t>(Tim </a:t>
            </a:r>
            <a:r>
              <a:rPr lang="en-US" altLang="ko-KR" dirty="0" err="1" smtClean="0"/>
              <a:t>O'reilly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에 의해 정식 명명된 서비스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포털 서비스 업체들이 </a:t>
            </a:r>
            <a:r>
              <a:rPr lang="en-US" altLang="ko-KR" dirty="0" smtClean="0"/>
              <a:t>UCC, </a:t>
            </a:r>
            <a:r>
              <a:rPr lang="ko-KR" altLang="en-US" dirty="0" smtClean="0"/>
              <a:t>검색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블로그</a:t>
            </a:r>
            <a:r>
              <a:rPr lang="en-US" altLang="ko-KR" dirty="0" smtClean="0"/>
              <a:t>(blog), </a:t>
            </a:r>
            <a:r>
              <a:rPr lang="ko-KR" altLang="en-US" dirty="0" smtClean="0"/>
              <a:t>꼬리표 달기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태깅</a:t>
            </a:r>
            <a:r>
              <a:rPr lang="en-US" altLang="ko-KR" dirty="0" smtClean="0"/>
              <a:t>) </a:t>
            </a:r>
            <a:r>
              <a:rPr lang="ko-KR" altLang="en-US" dirty="0" smtClean="0"/>
              <a:t>등 다양한 기능을 제공하면 사용자가 이를 활용해 </a:t>
            </a:r>
            <a:r>
              <a:rPr lang="ko-KR" altLang="en-US" dirty="0" err="1" smtClean="0"/>
              <a:t>콘텐츠를</a:t>
            </a:r>
            <a:r>
              <a:rPr lang="ko-KR" altLang="en-US" dirty="0" smtClean="0"/>
              <a:t> 직접 생산하는 사용자 </a:t>
            </a:r>
            <a:r>
              <a:rPr lang="ko-KR" altLang="en-US" dirty="0" err="1" smtClean="0"/>
              <a:t>참여형</a:t>
            </a:r>
            <a:r>
              <a:rPr lang="ko-KR" altLang="en-US" dirty="0" smtClean="0"/>
              <a:t> 웹 플랫폼으로 전개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웹 </a:t>
            </a:r>
            <a:r>
              <a:rPr lang="en-US" altLang="ko-KR" dirty="0" smtClean="0"/>
              <a:t>2.0</a:t>
            </a:r>
            <a:r>
              <a:rPr lang="ko-KR" altLang="en-US" dirty="0" smtClean="0"/>
              <a:t>의 대표적인 해외 구현 사례</a:t>
            </a:r>
            <a:endParaRPr lang="en-US" altLang="ko-KR" dirty="0" smtClean="0"/>
          </a:p>
          <a:p>
            <a:pPr lvl="1" algn="just"/>
            <a:r>
              <a:rPr lang="ko-KR" altLang="en-US" dirty="0" smtClean="0"/>
              <a:t>인터넷 서점 ‘아마존</a:t>
            </a:r>
            <a:r>
              <a:rPr lang="en-US" altLang="ko-KR" dirty="0" smtClean="0"/>
              <a:t>(www.amazone.com)’ </a:t>
            </a:r>
          </a:p>
          <a:p>
            <a:pPr lvl="1" algn="just"/>
            <a:r>
              <a:rPr lang="en-US" altLang="ko-KR" dirty="0" smtClean="0"/>
              <a:t>UCC </a:t>
            </a:r>
            <a:r>
              <a:rPr lang="ko-KR" altLang="en-US" dirty="0" smtClean="0"/>
              <a:t>사이트 ‘</a:t>
            </a:r>
            <a:r>
              <a:rPr lang="ko-KR" altLang="en-US" dirty="0" err="1" smtClean="0"/>
              <a:t>유튜브</a:t>
            </a:r>
            <a:r>
              <a:rPr lang="en-US" altLang="ko-KR" dirty="0" smtClean="0"/>
              <a:t>(www.youtube.com)’ </a:t>
            </a:r>
          </a:p>
          <a:p>
            <a:pPr lvl="1" algn="just"/>
            <a:r>
              <a:rPr lang="ko-KR" altLang="en-US" dirty="0" smtClean="0"/>
              <a:t>네티즌이 만드는 백과사전 ‘</a:t>
            </a:r>
            <a:r>
              <a:rPr lang="ko-KR" altLang="en-US" dirty="0" err="1" smtClean="0"/>
              <a:t>위키피디아</a:t>
            </a:r>
            <a:r>
              <a:rPr lang="en-US" altLang="ko-KR" dirty="0" smtClean="0"/>
              <a:t>(www.wikipedia.org)’</a:t>
            </a:r>
          </a:p>
          <a:p>
            <a:pPr algn="just"/>
            <a:r>
              <a:rPr lang="ko-KR" altLang="en-US" dirty="0" smtClean="0"/>
              <a:t>웹 </a:t>
            </a:r>
            <a:r>
              <a:rPr lang="en-US" altLang="ko-KR" dirty="0" smtClean="0"/>
              <a:t>2.0</a:t>
            </a:r>
            <a:r>
              <a:rPr lang="ko-KR" altLang="en-US" dirty="0" smtClean="0"/>
              <a:t>의 대표적인 국내 구현 사례</a:t>
            </a:r>
            <a:endParaRPr lang="en-US" altLang="ko-KR" dirty="0" smtClean="0"/>
          </a:p>
          <a:p>
            <a:pPr lvl="1" algn="just"/>
            <a:r>
              <a:rPr lang="en-US" altLang="ko-KR" dirty="0" smtClean="0"/>
              <a:t>SKT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11</a:t>
            </a:r>
            <a:r>
              <a:rPr lang="ko-KR" altLang="en-US" dirty="0" smtClean="0"/>
              <a:t>번가</a:t>
            </a:r>
            <a:r>
              <a:rPr lang="en-US" altLang="ko-KR" dirty="0" smtClean="0"/>
              <a:t> </a:t>
            </a:r>
          </a:p>
          <a:p>
            <a:pPr lvl="1" algn="just"/>
            <a:r>
              <a:rPr lang="ko-KR" altLang="en-US" dirty="0" err="1" smtClean="0"/>
              <a:t>네이버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블로그</a:t>
            </a:r>
            <a:r>
              <a:rPr lang="ko-KR" altLang="en-US" dirty="0" smtClean="0"/>
              <a:t> 시즌</a:t>
            </a:r>
            <a:r>
              <a:rPr lang="en-US" altLang="ko-KR" dirty="0" smtClean="0"/>
              <a:t>2 </a:t>
            </a:r>
          </a:p>
          <a:p>
            <a:pPr lvl="1" algn="just"/>
            <a:r>
              <a:rPr lang="ko-KR" altLang="en-US" dirty="0" err="1" smtClean="0"/>
              <a:t>싸이월드</a:t>
            </a:r>
            <a:r>
              <a:rPr lang="ko-KR" altLang="en-US" dirty="0" smtClean="0"/>
              <a:t> </a:t>
            </a:r>
            <a:r>
              <a:rPr lang="en-US" altLang="ko-KR" dirty="0" smtClean="0"/>
              <a:t>C2 </a:t>
            </a:r>
          </a:p>
          <a:p>
            <a:pPr lvl="1" algn="just"/>
            <a:r>
              <a:rPr lang="ko-KR" altLang="en-US" dirty="0" smtClean="0"/>
              <a:t>다음의 </a:t>
            </a:r>
            <a:r>
              <a:rPr lang="ko-KR" altLang="en-US" dirty="0" err="1" smtClean="0"/>
              <a:t>블로거뉴스</a:t>
            </a: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웹 특징</a:t>
            </a:r>
          </a:p>
          <a:p>
            <a:pPr lvl="1"/>
            <a:r>
              <a:rPr lang="ko-KR" altLang="en-US" dirty="0" smtClean="0"/>
              <a:t>하이퍼텍스트</a:t>
            </a:r>
            <a:r>
              <a:rPr lang="en-US" altLang="ko-KR" dirty="0" smtClean="0"/>
              <a:t>(Hypertext) </a:t>
            </a:r>
            <a:r>
              <a:rPr lang="ko-KR" altLang="en-US" dirty="0" smtClean="0"/>
              <a:t>지원을 통한 사용자 편의성 증대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>
              <a:lnSpc>
                <a:spcPct val="180000"/>
              </a:lnSpc>
            </a:pPr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en-US" altLang="ko-KR" dirty="0" smtClean="0"/>
          </a:p>
          <a:p>
            <a:pPr lvl="1">
              <a:buNone/>
            </a:pPr>
            <a:endParaRPr lang="en-US" altLang="ko-KR" dirty="0" smtClean="0"/>
          </a:p>
          <a:p>
            <a:pPr lvl="1"/>
            <a:r>
              <a:rPr lang="ko-KR" altLang="en-US" dirty="0" smtClean="0"/>
              <a:t>멀티미디어 정보 검색 가능</a:t>
            </a:r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1857364"/>
            <a:ext cx="5273334" cy="203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214818"/>
            <a:ext cx="4434286" cy="199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디스크 조각모음</a:t>
            </a:r>
            <a:endParaRPr lang="ko-KR" altLang="en-US" b="1" dirty="0" smtClean="0"/>
          </a:p>
        </p:txBody>
      </p:sp>
      <p:sp>
        <p:nvSpPr>
          <p:cNvPr id="163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디스크 조각 모음 실행하기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1" descr="UNI000006ac1b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1643050"/>
            <a:ext cx="3183255" cy="233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관련 용어</a:t>
            </a:r>
          </a:p>
          <a:p>
            <a:pPr lvl="1"/>
            <a:r>
              <a:rPr lang="en-US" altLang="ko-KR" dirty="0" smtClean="0"/>
              <a:t>Hypertext</a:t>
            </a:r>
          </a:p>
          <a:p>
            <a:pPr lvl="2"/>
            <a:r>
              <a:rPr lang="ko-KR" altLang="en-US" dirty="0" smtClean="0"/>
              <a:t>의미 있는 정보</a:t>
            </a:r>
            <a:r>
              <a:rPr lang="en-US" altLang="ko-KR" dirty="0" smtClean="0"/>
              <a:t>(</a:t>
            </a:r>
            <a:r>
              <a:rPr lang="ko-KR" altLang="en-US" dirty="0" smtClean="0"/>
              <a:t>자료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가지면서 다른 문서로의 </a:t>
            </a:r>
            <a:r>
              <a:rPr lang="en-US" altLang="ko-KR" dirty="0" smtClean="0"/>
              <a:t>Link</a:t>
            </a:r>
            <a:r>
              <a:rPr lang="ko-KR" altLang="en-US" dirty="0" smtClean="0"/>
              <a:t>를 가지는 문서</a:t>
            </a:r>
          </a:p>
          <a:p>
            <a:pPr lvl="1"/>
            <a:r>
              <a:rPr lang="en-US" altLang="ko-KR" dirty="0" smtClean="0"/>
              <a:t>Hyperlink</a:t>
            </a:r>
          </a:p>
          <a:p>
            <a:pPr lvl="2"/>
            <a:r>
              <a:rPr lang="ko-KR" altLang="en-US" dirty="0" smtClean="0"/>
              <a:t>다른 문서 혹은 문서 내 다른 위치로의 이동을 위한 </a:t>
            </a:r>
            <a:r>
              <a:rPr lang="en-US" altLang="ko-KR" dirty="0" smtClean="0"/>
              <a:t>Link</a:t>
            </a:r>
          </a:p>
          <a:p>
            <a:pPr lvl="1"/>
            <a:r>
              <a:rPr lang="en-US" altLang="ko-KR" dirty="0" smtClean="0"/>
              <a:t>Hypermedia</a:t>
            </a:r>
          </a:p>
          <a:p>
            <a:pPr lvl="2"/>
            <a:r>
              <a:rPr lang="ko-KR" altLang="en-US" dirty="0" smtClean="0"/>
              <a:t>텍스트 이외에 미디어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오디오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이용한 </a:t>
            </a:r>
            <a:r>
              <a:rPr lang="en-US" altLang="ko-KR" dirty="0" smtClean="0"/>
              <a:t>Link</a:t>
            </a:r>
          </a:p>
          <a:p>
            <a:pPr lvl="1"/>
            <a:r>
              <a:rPr lang="en-US" altLang="ko-KR" dirty="0" smtClean="0"/>
              <a:t>HTTP(Hypertext Transfer Protocol)</a:t>
            </a:r>
          </a:p>
          <a:p>
            <a:pPr lvl="2"/>
            <a:r>
              <a:rPr lang="ko-KR" altLang="en-US" dirty="0" smtClean="0"/>
              <a:t>웹에서 서버와 클라이언트 간에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문서를 송수신하기 위하여 사용하는 프로토콜</a:t>
            </a:r>
          </a:p>
          <a:p>
            <a:pPr lvl="1"/>
            <a:r>
              <a:rPr lang="en-US" altLang="ko-KR" dirty="0" smtClean="0"/>
              <a:t>HTML(Hypertext Markup Language)</a:t>
            </a:r>
          </a:p>
          <a:p>
            <a:pPr lvl="2"/>
            <a:r>
              <a:rPr lang="ko-KR" altLang="en-US" dirty="0" smtClean="0"/>
              <a:t>웹에서 </a:t>
            </a:r>
            <a:r>
              <a:rPr lang="en-US" altLang="ko-KR" dirty="0" smtClean="0"/>
              <a:t>Hypermedia </a:t>
            </a:r>
            <a:r>
              <a:rPr lang="ko-KR" altLang="en-US" dirty="0" smtClean="0"/>
              <a:t>문서를 작성하고 표현하기 위한 표준 언어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URL(Uniform Resource Locator)</a:t>
            </a:r>
          </a:p>
          <a:p>
            <a:pPr lvl="1"/>
            <a:r>
              <a:rPr lang="ko-KR" altLang="en-US" dirty="0" smtClean="0"/>
              <a:t>웹에서 제공하는 여러 정보들에 대한 접근 형식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존재 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자료 이름을 표시하는 형식</a:t>
            </a:r>
          </a:p>
          <a:p>
            <a:pPr lvl="1"/>
            <a:r>
              <a:rPr lang="en-US" altLang="ko-KR" dirty="0" smtClean="0"/>
              <a:t>URL </a:t>
            </a:r>
            <a:r>
              <a:rPr lang="ko-KR" altLang="en-US" dirty="0" smtClean="0"/>
              <a:t>형식</a:t>
            </a:r>
            <a:r>
              <a:rPr lang="en-US" altLang="ko-KR" dirty="0" smtClean="0"/>
              <a:t>: </a:t>
            </a:r>
            <a:r>
              <a:rPr lang="en-US" altLang="ko-KR" dirty="0" smtClean="0">
                <a:latin typeface="Times New Roman"/>
              </a:rPr>
              <a:t>“</a:t>
            </a:r>
            <a:r>
              <a:rPr lang="ko-KR" altLang="en-US" dirty="0" smtClean="0"/>
              <a:t>접근 프로토콜</a:t>
            </a:r>
            <a:r>
              <a:rPr lang="en-US" altLang="ko-KR" dirty="0" smtClean="0"/>
              <a:t>://</a:t>
            </a:r>
            <a:r>
              <a:rPr lang="en-US" altLang="ko-KR" dirty="0" err="1" smtClean="0"/>
              <a:t>IP_Address</a:t>
            </a:r>
            <a:r>
              <a:rPr lang="en-US" altLang="ko-KR" dirty="0" smtClean="0"/>
              <a:t>(or Domain Name)/</a:t>
            </a:r>
            <a:r>
              <a:rPr lang="ko-KR" altLang="en-US" dirty="0" smtClean="0"/>
              <a:t>문서경로</a:t>
            </a:r>
            <a:r>
              <a:rPr lang="en-US" altLang="ko-KR" dirty="0" smtClean="0"/>
              <a:t>/</a:t>
            </a:r>
            <a:r>
              <a:rPr lang="ko-KR" altLang="en-US" dirty="0" smtClean="0"/>
              <a:t>문서이름</a:t>
            </a:r>
            <a:r>
              <a:rPr lang="ko-KR" altLang="en-US" dirty="0" smtClean="0">
                <a:latin typeface="Times New Roman"/>
              </a:rPr>
              <a:t>”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URL</a:t>
            </a:r>
            <a:r>
              <a:rPr lang="ko-KR" altLang="en-US" dirty="0" smtClean="0"/>
              <a:t>의 예</a:t>
            </a:r>
          </a:p>
          <a:p>
            <a:pPr lvl="2"/>
            <a:r>
              <a:rPr lang="en-US" altLang="ko-KR" dirty="0" smtClean="0"/>
              <a:t>http://www.songgok.ac.kr/doc_file/dept/media.htm</a:t>
            </a:r>
          </a:p>
          <a:p>
            <a:pPr lvl="2"/>
            <a:r>
              <a:rPr lang="en-US" altLang="ko-KR" dirty="0" smtClean="0"/>
              <a:t>ftp://ftp.uu.net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ko-KR" dirty="0" smtClean="0"/>
              <a:t>HTTP </a:t>
            </a:r>
            <a:r>
              <a:rPr lang="ko-KR" altLang="en-US" dirty="0" smtClean="0"/>
              <a:t>프로토콜을 이용하여 웹 서비스를 제공해 줌</a:t>
            </a:r>
            <a:endParaRPr lang="en-US" altLang="ko-KR" dirty="0" smtClean="0"/>
          </a:p>
          <a:p>
            <a:pPr algn="just"/>
            <a:r>
              <a:rPr lang="ko-KR" altLang="en-US" dirty="0" smtClean="0"/>
              <a:t>아파치</a:t>
            </a:r>
            <a:r>
              <a:rPr lang="en-US" altLang="ko-KR" dirty="0" smtClean="0"/>
              <a:t>(Apache), Microsoft</a:t>
            </a:r>
            <a:r>
              <a:rPr lang="ko-KR" altLang="en-US" dirty="0" smtClean="0"/>
              <a:t>의 인터넷 정보 서비스</a:t>
            </a:r>
            <a:r>
              <a:rPr lang="en-US" altLang="ko-KR" dirty="0" smtClean="0"/>
              <a:t>(IIS, Internet Information Service) </a:t>
            </a:r>
            <a:r>
              <a:rPr lang="ko-KR" altLang="en-US" dirty="0" smtClean="0"/>
              <a:t>등이 있음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그림 3" descr="ch02-웹서버SW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2571744"/>
            <a:ext cx="62865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웹 브라우저의 정의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서버로부터 가져온 정보</a:t>
            </a:r>
            <a:r>
              <a:rPr lang="en-US" altLang="ko-KR" dirty="0" smtClean="0"/>
              <a:t>(</a:t>
            </a:r>
            <a:r>
              <a:rPr lang="ko-KR" altLang="en-US" dirty="0" smtClean="0"/>
              <a:t>하이퍼텍스트 문서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보여주기 위한 응용 프로그램</a:t>
            </a:r>
          </a:p>
          <a:p>
            <a:pPr>
              <a:lnSpc>
                <a:spcPct val="150000"/>
              </a:lnSpc>
            </a:pP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웹 브라우저의 기능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페이지 보여주기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최근 방문한 웹 사이트의 </a:t>
            </a:r>
            <a:r>
              <a:rPr lang="en-US" altLang="ko-KR" dirty="0" smtClean="0"/>
              <a:t>URL </a:t>
            </a:r>
            <a:r>
              <a:rPr lang="ko-KR" altLang="en-US" dirty="0" err="1" smtClean="0"/>
              <a:t>히스토리</a:t>
            </a:r>
            <a:endParaRPr lang="ko-KR" altLang="en-US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자주 방문하는 웹 사이트의 </a:t>
            </a:r>
            <a:r>
              <a:rPr lang="en-US" altLang="ko-KR" dirty="0" smtClean="0"/>
              <a:t>URL </a:t>
            </a:r>
            <a:r>
              <a:rPr lang="ko-KR" altLang="en-US" dirty="0" smtClean="0"/>
              <a:t>관리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페이지의 저장 및 인쇄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페이지의 소스 보기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웹 브라우저의 종류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모자이크</a:t>
            </a:r>
            <a:r>
              <a:rPr lang="en-US" altLang="ko-KR" dirty="0" smtClean="0"/>
              <a:t>(Mosaic)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1993</a:t>
            </a:r>
            <a:r>
              <a:rPr lang="ko-KR" altLang="en-US" dirty="0" smtClean="0"/>
              <a:t>년 미국 </a:t>
            </a:r>
            <a:r>
              <a:rPr lang="ko-KR" altLang="en-US" dirty="0" err="1" smtClean="0"/>
              <a:t>일리노이</a:t>
            </a:r>
            <a:r>
              <a:rPr lang="ko-KR" altLang="en-US" dirty="0" smtClean="0"/>
              <a:t> 대학의 </a:t>
            </a:r>
            <a:r>
              <a:rPr lang="en-US" altLang="ko-KR" dirty="0" smtClean="0"/>
              <a:t>NCSA</a:t>
            </a:r>
            <a:r>
              <a:rPr lang="ko-KR" altLang="en-US" dirty="0" smtClean="0"/>
              <a:t>에서 최초 개발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웹의 관심과 웹 사이트의 폭발적인 증가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치명적인 속도 문제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네스케이프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네비게이터</a:t>
            </a:r>
            <a:r>
              <a:rPr lang="en-US" altLang="ko-KR" dirty="0" smtClean="0"/>
              <a:t>(Netscape Navigator)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1994</a:t>
            </a:r>
            <a:r>
              <a:rPr lang="ko-KR" altLang="en-US" dirty="0" err="1" smtClean="0"/>
              <a:t>년말</a:t>
            </a:r>
            <a:r>
              <a:rPr lang="ko-KR" altLang="en-US" dirty="0" smtClean="0"/>
              <a:t> 모자이크 개발자 마크 </a:t>
            </a:r>
            <a:r>
              <a:rPr lang="ko-KR" altLang="en-US" dirty="0" err="1" smtClean="0"/>
              <a:t>앤드리슨과</a:t>
            </a:r>
            <a:r>
              <a:rPr lang="ko-KR" altLang="en-US" dirty="0" smtClean="0"/>
              <a:t> 실리콘 그래픽스 창업자 짐 </a:t>
            </a:r>
            <a:r>
              <a:rPr lang="ko-KR" altLang="en-US" dirty="0" err="1" smtClean="0"/>
              <a:t>클락이</a:t>
            </a:r>
            <a:r>
              <a:rPr lang="ko-KR" altLang="en-US" dirty="0" smtClean="0"/>
              <a:t> 개발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인터넷 대중화에 가장 큰 영향을 끼침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4.08 </a:t>
            </a:r>
            <a:r>
              <a:rPr lang="ko-KR" altLang="en-US" dirty="0" smtClean="0"/>
              <a:t>버전 이후 </a:t>
            </a:r>
            <a:r>
              <a:rPr lang="ko-KR" altLang="en-US" dirty="0" err="1" smtClean="0"/>
              <a:t>네스케이프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커뮤니케이터로</a:t>
            </a:r>
            <a:r>
              <a:rPr lang="ko-KR" altLang="en-US" dirty="0" smtClean="0"/>
              <a:t> 명칭 변경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웹 브라우저의 </a:t>
            </a:r>
            <a:r>
              <a:rPr lang="ko-KR" altLang="en-US" dirty="0" smtClean="0"/>
              <a:t>종류</a:t>
            </a:r>
            <a:r>
              <a:rPr lang="en-US" altLang="ko-KR" dirty="0" smtClean="0"/>
              <a:t>	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인터넷 </a:t>
            </a:r>
            <a:r>
              <a:rPr lang="ko-KR" altLang="en-US" dirty="0" err="1" smtClean="0"/>
              <a:t>익스플로러</a:t>
            </a:r>
            <a:r>
              <a:rPr lang="en-US" altLang="ko-KR" dirty="0" smtClean="0"/>
              <a:t>(Internet Explorer)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1995</a:t>
            </a:r>
            <a:r>
              <a:rPr lang="ko-KR" altLang="en-US" dirty="0" smtClean="0"/>
              <a:t>년 마이크로소프트에서 윈도우</a:t>
            </a:r>
            <a:r>
              <a:rPr lang="en-US" altLang="ko-KR" dirty="0" smtClean="0"/>
              <a:t>95</a:t>
            </a:r>
            <a:r>
              <a:rPr lang="ko-KR" altLang="en-US" dirty="0" smtClean="0"/>
              <a:t>와 함께 출시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IE 4.0</a:t>
            </a:r>
            <a:r>
              <a:rPr lang="ko-KR" altLang="en-US" dirty="0" smtClean="0"/>
              <a:t>부터 독점 상태였다가 최근 </a:t>
            </a:r>
            <a:r>
              <a:rPr lang="en-US" altLang="ko-KR" dirty="0" smtClean="0"/>
              <a:t>Firefox</a:t>
            </a:r>
            <a:r>
              <a:rPr lang="ko-KR" altLang="en-US" dirty="0" smtClean="0"/>
              <a:t>로 인해 </a:t>
            </a:r>
            <a:r>
              <a:rPr lang="en-US" altLang="ko-KR" dirty="0" smtClean="0"/>
              <a:t>IE 7.0 </a:t>
            </a:r>
            <a:r>
              <a:rPr lang="ko-KR" altLang="en-US" dirty="0" smtClean="0"/>
              <a:t>출시함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구글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크롬</a:t>
            </a:r>
            <a:r>
              <a:rPr lang="en-US" altLang="ko-KR" dirty="0" smtClean="0"/>
              <a:t>’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2</a:t>
            </a:r>
            <a:r>
              <a:rPr lang="ko-KR" altLang="en-US" dirty="0" err="1" smtClean="0"/>
              <a:t>년동안</a:t>
            </a:r>
            <a:r>
              <a:rPr lang="ko-KR" altLang="en-US" dirty="0" smtClean="0"/>
              <a:t> 비밀리에 개발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ActiveX </a:t>
            </a:r>
            <a:r>
              <a:rPr lang="ko-KR" altLang="en-US" dirty="0" smtClean="0"/>
              <a:t>호환 문제점 때문에 대중화되기에는 시기상조임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 descr="ch02-06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214422"/>
            <a:ext cx="3500462" cy="2625347"/>
          </a:xfrm>
          <a:prstGeom prst="rect">
            <a:avLst/>
          </a:prstGeom>
        </p:spPr>
      </p:pic>
      <p:pic>
        <p:nvPicPr>
          <p:cNvPr id="5" name="그림 4" descr="ch02-06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214422"/>
            <a:ext cx="3500462" cy="2625347"/>
          </a:xfrm>
          <a:prstGeom prst="rect">
            <a:avLst/>
          </a:prstGeom>
        </p:spPr>
      </p:pic>
      <p:pic>
        <p:nvPicPr>
          <p:cNvPr id="6" name="그림 5" descr="ch02-06(3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3929066"/>
            <a:ext cx="3500462" cy="2579288"/>
          </a:xfrm>
          <a:prstGeom prst="rect">
            <a:avLst/>
          </a:prstGeom>
        </p:spPr>
      </p:pic>
      <p:pic>
        <p:nvPicPr>
          <p:cNvPr id="7" name="그림 6" descr="ch02-06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9" y="3929066"/>
            <a:ext cx="3500462" cy="2552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IE(v6.0)</a:t>
            </a:r>
            <a:r>
              <a:rPr lang="ko-KR" altLang="en-US" dirty="0" smtClean="0"/>
              <a:t>의 화면 구성</a:t>
            </a:r>
          </a:p>
          <a:p>
            <a:pPr lvl="1"/>
            <a:r>
              <a:rPr lang="ko-KR" altLang="en-US" dirty="0" smtClean="0"/>
              <a:t>제목</a:t>
            </a:r>
            <a:r>
              <a:rPr lang="en-US" altLang="ko-KR" dirty="0" smtClean="0"/>
              <a:t>,</a:t>
            </a:r>
            <a:r>
              <a:rPr lang="ko-KR" altLang="en-US" dirty="0" smtClean="0"/>
              <a:t>메뉴</a:t>
            </a:r>
            <a:r>
              <a:rPr lang="en-US" altLang="ko-KR" dirty="0" smtClean="0"/>
              <a:t>,</a:t>
            </a:r>
            <a:r>
              <a:rPr lang="ko-KR" altLang="en-US" dirty="0" smtClean="0"/>
              <a:t>표준도구</a:t>
            </a:r>
            <a:r>
              <a:rPr lang="en-US" altLang="ko-KR" dirty="0" smtClean="0"/>
              <a:t>,</a:t>
            </a:r>
            <a:r>
              <a:rPr lang="ko-KR" altLang="en-US" dirty="0" smtClean="0"/>
              <a:t>주소</a:t>
            </a:r>
            <a:r>
              <a:rPr lang="en-US" altLang="ko-KR" dirty="0" smtClean="0"/>
              <a:t>,</a:t>
            </a:r>
            <a:r>
              <a:rPr lang="ko-KR" altLang="en-US" dirty="0" smtClean="0"/>
              <a:t>연결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웹문서창</a:t>
            </a:r>
            <a:r>
              <a:rPr lang="en-US" altLang="ko-KR" dirty="0" smtClean="0"/>
              <a:t>,</a:t>
            </a:r>
            <a:r>
              <a:rPr lang="ko-KR" altLang="en-US" dirty="0" smtClean="0"/>
              <a:t>스크롤</a:t>
            </a:r>
            <a:r>
              <a:rPr lang="en-US" altLang="ko-KR" dirty="0" smtClean="0"/>
              <a:t>,</a:t>
            </a:r>
            <a:r>
              <a:rPr lang="ko-KR" altLang="en-US" dirty="0" smtClean="0"/>
              <a:t>상태</a:t>
            </a:r>
          </a:p>
          <a:p>
            <a:pPr lvl="1"/>
            <a:r>
              <a:rPr lang="ko-KR" altLang="en-US" dirty="0" smtClean="0"/>
              <a:t>도구 모음 잠금 </a:t>
            </a:r>
            <a:r>
              <a:rPr lang="ko-KR" altLang="en-US" dirty="0" err="1" smtClean="0"/>
              <a:t>해제시</a:t>
            </a:r>
            <a:r>
              <a:rPr lang="ko-KR" altLang="en-US" dirty="0" smtClean="0"/>
              <a:t> 위치 이동 가능</a:t>
            </a:r>
          </a:p>
          <a:p>
            <a:endParaRPr lang="ko-KR" altLang="en-US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3381" y="2285992"/>
            <a:ext cx="5837238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IE</a:t>
            </a:r>
            <a:r>
              <a:rPr lang="ko-KR" altLang="en-US" dirty="0" smtClean="0"/>
              <a:t>의 환경 설정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시작 페이지 설정하기</a:t>
            </a:r>
          </a:p>
          <a:p>
            <a:pPr lvl="1"/>
            <a:r>
              <a:rPr lang="ko-KR" altLang="en-US" dirty="0" smtClean="0"/>
              <a:t>시작 페이지 </a:t>
            </a:r>
            <a:r>
              <a:rPr lang="en-US" altLang="ko-KR" dirty="0" smtClean="0"/>
              <a:t>: IE</a:t>
            </a:r>
            <a:r>
              <a:rPr lang="ko-KR" altLang="en-US" dirty="0" smtClean="0"/>
              <a:t>를 처음 실행했을 때 처음 열리는 웹 페이지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설정 후</a:t>
            </a:r>
            <a:r>
              <a:rPr lang="en-US" altLang="ko-KR" dirty="0" smtClean="0"/>
              <a:t>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아이콘 클릭하면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시작페이지로 설정한 페이지로 이동함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1343002" y="2500306"/>
            <a:ext cx="6457995" cy="3485043"/>
            <a:chOff x="714348" y="2143116"/>
            <a:chExt cx="8072494" cy="4356304"/>
          </a:xfrm>
        </p:grpSpPr>
        <p:pic>
          <p:nvPicPr>
            <p:cNvPr id="5" name="그림 4" descr="ch02-08(1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2143116"/>
              <a:ext cx="3451772" cy="3209928"/>
            </a:xfrm>
            <a:prstGeom prst="rect">
              <a:avLst/>
            </a:prstGeom>
          </p:spPr>
        </p:pic>
        <p:pic>
          <p:nvPicPr>
            <p:cNvPr id="6" name="그림 5" descr="ch02-08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6182" y="2786058"/>
              <a:ext cx="5000660" cy="3713362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4799962" y="3014020"/>
              <a:ext cx="214314" cy="2143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IE</a:t>
            </a:r>
            <a:r>
              <a:rPr lang="ko-KR" altLang="en-US" dirty="0" smtClean="0"/>
              <a:t>의 환경 설정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자동 완성 기능 지우기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자동 완성 기능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사용자가 웹 페이지에서 입력했던 내용을 </a:t>
            </a:r>
            <a:r>
              <a:rPr lang="en-US" altLang="ko-KR" dirty="0" smtClean="0"/>
              <a:t>IE</a:t>
            </a:r>
            <a:r>
              <a:rPr lang="ko-KR" altLang="en-US" dirty="0" smtClean="0"/>
              <a:t>가 기억했다가 나중에 내용의 일부만 입력해도 자동으로 나머지 내용을 완성해 주는 기능</a:t>
            </a:r>
          </a:p>
          <a:p>
            <a:endParaRPr lang="ko-KR" altLang="en-US" dirty="0"/>
          </a:p>
        </p:txBody>
      </p:sp>
      <p:pic>
        <p:nvPicPr>
          <p:cNvPr id="4" name="Picture 7" descr="UNI0000045464e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643182"/>
            <a:ext cx="3887787" cy="3617912"/>
          </a:xfrm>
          <a:prstGeom prst="rect">
            <a:avLst/>
          </a:prstGeom>
          <a:noFill/>
        </p:spPr>
      </p:pic>
      <p:pic>
        <p:nvPicPr>
          <p:cNvPr id="5" name="Picture 9" descr="UNI0000045464e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643182"/>
            <a:ext cx="3671888" cy="306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파일압축</a:t>
            </a:r>
            <a:endParaRPr lang="ko-KR" altLang="en-US" dirty="0" smtClean="0"/>
          </a:p>
        </p:txBody>
      </p:sp>
      <p:sp>
        <p:nvSpPr>
          <p:cNvPr id="174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파일 압축하기와 압축풀기</a:t>
            </a:r>
          </a:p>
          <a:p>
            <a:pPr lvl="1"/>
            <a:r>
              <a:rPr lang="ko-KR" altLang="en-US" dirty="0" smtClean="0"/>
              <a:t>파일 압축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프로그램이나 데이터 파일의 크기를 줄여 하드디스크의 저장 공간의 부담을 줄이고 네트워크를 통해 파일을 전송하는 데 필요한 시간을 단축하기 위한 작업</a:t>
            </a:r>
          </a:p>
          <a:p>
            <a:pPr lvl="1"/>
            <a:r>
              <a:rPr lang="ko-KR" altLang="en-US" dirty="0" smtClean="0"/>
              <a:t>압축 프로그램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윈집</a:t>
            </a:r>
            <a:r>
              <a:rPr lang="en-US" altLang="ko-KR" dirty="0" smtClean="0"/>
              <a:t>(WinZip), </a:t>
            </a:r>
            <a:r>
              <a:rPr lang="ko-KR" altLang="en-US" dirty="0" smtClean="0"/>
              <a:t>알집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AlZip</a:t>
            </a:r>
            <a:r>
              <a:rPr lang="en-US" altLang="ko-KR" dirty="0" smtClean="0"/>
              <a:t>) </a:t>
            </a:r>
            <a:r>
              <a:rPr lang="en-US" altLang="ko-KR" dirty="0" smtClean="0"/>
              <a:t>,</a:t>
            </a:r>
            <a:r>
              <a:rPr lang="ko-KR" altLang="en-US" dirty="0" smtClean="0"/>
              <a:t>빵집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BbangZip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압축된 파일은 다시 이 압축 프로그램을 이용해 압축을 풀어 이전 상태로 복원해야 사용</a:t>
            </a:r>
            <a:endParaRPr lang="ko-KR" altLang="en-US" dirty="0"/>
          </a:p>
        </p:txBody>
      </p:sp>
      <p:pic>
        <p:nvPicPr>
          <p:cNvPr id="5" name="그림 4" descr="ch01-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457907" y="3143248"/>
            <a:ext cx="4228186" cy="30772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IE</a:t>
            </a:r>
            <a:r>
              <a:rPr lang="ko-KR" altLang="en-US" dirty="0" smtClean="0"/>
              <a:t>의 환경 설정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팝업창</a:t>
            </a:r>
            <a:r>
              <a:rPr lang="ko-KR" altLang="en-US" dirty="0" smtClean="0"/>
              <a:t> 관리하기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팝업창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광고 등을 목적으로 윈도우 메뉴 없이 프레임만 있는 작은 창</a:t>
            </a:r>
          </a:p>
          <a:p>
            <a:endParaRPr lang="ko-KR" altLang="en-US" dirty="0"/>
          </a:p>
        </p:txBody>
      </p:sp>
      <p:pic>
        <p:nvPicPr>
          <p:cNvPr id="4" name="Picture 7" descr="UNI0000045464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403495"/>
            <a:ext cx="4103688" cy="3811587"/>
          </a:xfrm>
          <a:prstGeom prst="rect">
            <a:avLst/>
          </a:prstGeom>
          <a:noFill/>
        </p:spPr>
      </p:pic>
      <p:pic>
        <p:nvPicPr>
          <p:cNvPr id="5" name="Picture 9" descr="UNI0000045464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398732"/>
            <a:ext cx="3600450" cy="3132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웹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IE</a:t>
            </a:r>
            <a:r>
              <a:rPr lang="ko-KR" altLang="en-US" dirty="0" smtClean="0"/>
              <a:t>의 환경 설정</a:t>
            </a:r>
            <a:r>
              <a:rPr lang="en-US" altLang="ko-KR" dirty="0" smtClean="0"/>
              <a:t>- </a:t>
            </a:r>
            <a:r>
              <a:rPr lang="ko-KR" altLang="en-US" dirty="0" smtClean="0"/>
              <a:t>열어본 페이지 목록 지우기</a:t>
            </a:r>
          </a:p>
          <a:p>
            <a:endParaRPr lang="ko-KR" altLang="en-US" dirty="0"/>
          </a:p>
        </p:txBody>
      </p:sp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1320155" y="2143116"/>
            <a:ext cx="6503690" cy="3966214"/>
            <a:chOff x="428596" y="1428736"/>
            <a:chExt cx="8129613" cy="4957768"/>
          </a:xfrm>
        </p:grpSpPr>
        <p:pic>
          <p:nvPicPr>
            <p:cNvPr id="5" name="그림 4" descr="ch02-11(1)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596" y="1428736"/>
              <a:ext cx="5149220" cy="3823678"/>
            </a:xfrm>
            <a:prstGeom prst="rect">
              <a:avLst/>
            </a:prstGeom>
          </p:spPr>
        </p:pic>
        <p:pic>
          <p:nvPicPr>
            <p:cNvPr id="6" name="그림 5" descr="ch02-11(2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1934" y="2214554"/>
              <a:ext cx="4486275" cy="4171950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7215206" y="5143512"/>
              <a:ext cx="1000132" cy="2143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인터넷 </a:t>
            </a:r>
          </a:p>
          <a:p>
            <a:pPr lvl="1"/>
            <a:r>
              <a:rPr lang="ko-KR" altLang="en-US" dirty="0" smtClean="0"/>
              <a:t>정보의 바다</a:t>
            </a:r>
          </a:p>
          <a:p>
            <a:pPr lvl="1"/>
            <a:r>
              <a:rPr lang="ko-KR" altLang="en-US" dirty="0" smtClean="0"/>
              <a:t>전 세계의 신문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잡지</a:t>
            </a:r>
            <a:r>
              <a:rPr lang="en-US" altLang="ko-KR" dirty="0" smtClean="0"/>
              <a:t>, TV, </a:t>
            </a:r>
            <a:r>
              <a:rPr lang="ko-KR" altLang="en-US" dirty="0" smtClean="0"/>
              <a:t>영화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생활 정보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전문 지식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쇼핑 정보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금융 정보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정크</a:t>
            </a:r>
            <a:r>
              <a:rPr lang="ko-KR" altLang="en-US" dirty="0" smtClean="0"/>
              <a:t> 정보 </a:t>
            </a:r>
            <a:r>
              <a:rPr lang="ko-KR" altLang="en-US" dirty="0" smtClean="0">
                <a:sym typeface="Wingdings" pitchFamily="2" charset="2"/>
              </a:rPr>
              <a:t> 정보 검색의 필요성 대두</a:t>
            </a:r>
            <a:endParaRPr lang="ko-KR" altLang="en-US" dirty="0" smtClean="0"/>
          </a:p>
          <a:p>
            <a:r>
              <a:rPr lang="ko-KR" altLang="en-US" dirty="0" smtClean="0"/>
              <a:t>정보 검색</a:t>
            </a:r>
          </a:p>
          <a:p>
            <a:pPr lvl="1"/>
            <a:r>
              <a:rPr lang="ko-KR" altLang="en-US" dirty="0" smtClean="0"/>
              <a:t>사용자가 필요로 하는 정보를 찾는 과정</a:t>
            </a:r>
          </a:p>
          <a:p>
            <a:pPr lvl="1"/>
            <a:r>
              <a:rPr lang="ko-KR" altLang="en-US" dirty="0" smtClean="0"/>
              <a:t>정보 검색 도구 </a:t>
            </a:r>
            <a:r>
              <a:rPr lang="ko-KR" altLang="en-US" dirty="0" smtClean="0">
                <a:sym typeface="Wingdings" pitchFamily="2" charset="2"/>
              </a:rPr>
              <a:t> 검색 엔진</a:t>
            </a:r>
          </a:p>
          <a:p>
            <a:r>
              <a:rPr lang="ko-KR" altLang="en-US" dirty="0" smtClean="0"/>
              <a:t>검색 엔진</a:t>
            </a:r>
          </a:p>
          <a:p>
            <a:pPr lvl="1"/>
            <a:r>
              <a:rPr lang="ko-KR" altLang="en-US" dirty="0" smtClean="0"/>
              <a:t>사용자가 필요로 하는 특정 정보를 찾아주는 프로그램</a:t>
            </a:r>
          </a:p>
          <a:p>
            <a:pPr lvl="1"/>
            <a:r>
              <a:rPr lang="ko-KR" altLang="en-US" dirty="0" smtClean="0"/>
              <a:t>인터넷에 연결된 웹 사이트를 찾기 쉽게 분류하거나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</a:t>
            </a:r>
            <a:r>
              <a:rPr lang="ko-KR" altLang="en-US" dirty="0" err="1" smtClean="0"/>
              <a:t>검색어에</a:t>
            </a:r>
            <a:r>
              <a:rPr lang="ko-KR" altLang="en-US" dirty="0" smtClean="0"/>
              <a:t> 해당하는 웹 페이지를 찾아줌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err="1" smtClean="0"/>
              <a:t>야후</a:t>
            </a:r>
            <a:r>
              <a:rPr lang="en-US" altLang="ko-KR" dirty="0" smtClean="0"/>
              <a:t>!(http://www.yahoo.com)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ko-KR" altLang="en-US" dirty="0" err="1" smtClean="0">
                <a:sym typeface="Wingdings" pitchFamily="2" charset="2"/>
              </a:rPr>
              <a:t>카테고리형</a:t>
            </a:r>
            <a:r>
              <a:rPr lang="ko-KR" altLang="en-US" dirty="0" smtClean="0">
                <a:sym typeface="Wingdings" pitchFamily="2" charset="2"/>
              </a:rPr>
              <a:t> 검색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5143512"/>
            <a:ext cx="8072494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웹 서핑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(Web Surfing)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은 인터넷에서 관심 있는 사이트를 이곳저곳 둘러보는 것을 의미한다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이 말은 윈드서핑이 바람을 이용하여 파도를 가로지르듯이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인터넷의 가상공간을 가로지른다는 의미로 사용한다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웹 서핑을 전문적으로 하는 사람을 ‘웹 </a:t>
            </a:r>
            <a:r>
              <a:rPr lang="ko-KR" altLang="en-US" sz="1600" dirty="0" err="1" smtClean="0">
                <a:latin typeface="휴먼엑스포" pitchFamily="18" charset="-127"/>
                <a:ea typeface="휴먼엑스포" pitchFamily="18" charset="-127"/>
              </a:rPr>
              <a:t>서퍼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’라고 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err="1" smtClean="0"/>
              <a:t>카테고리형</a:t>
            </a:r>
            <a:r>
              <a:rPr lang="ko-KR" altLang="en-US" dirty="0" smtClean="0"/>
              <a:t> 검색 엔진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관리자가 주제 또는 내용에 따라 웹 사이트를 분류하는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관리자에 의해서 이미 검증된 정보이므로 신뢰도가 높음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분류된 웹 사이트의 수가 한정되어 있어서 결과가 다양하지 않음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분류 항목이 계층적으로 구성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대분류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중분류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소분류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방식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계층적으로 세부 항목을 선택하면서 검색 결과를 얻음</a:t>
            </a:r>
          </a:p>
          <a:p>
            <a:endParaRPr lang="ko-KR" altLang="en-US" dirty="0"/>
          </a:p>
        </p:txBody>
      </p:sp>
      <p:grpSp>
        <p:nvGrpSpPr>
          <p:cNvPr id="4" name="Group 8"/>
          <p:cNvGrpSpPr>
            <a:grpSpLocks noChangeAspect="1"/>
          </p:cNvGrpSpPr>
          <p:nvPr/>
        </p:nvGrpSpPr>
        <p:grpSpPr bwMode="auto">
          <a:xfrm>
            <a:off x="5786446" y="4000504"/>
            <a:ext cx="2865438" cy="2205038"/>
            <a:chOff x="1130" y="1071"/>
            <a:chExt cx="3610" cy="2778"/>
          </a:xfrm>
        </p:grpSpPr>
        <p:pic>
          <p:nvPicPr>
            <p:cNvPr id="5" name="Picture 9" descr="UNI00000ab82e8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0" y="1071"/>
              <a:ext cx="3610" cy="277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202" y="2024"/>
              <a:ext cx="544" cy="129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2064" y="2432"/>
              <a:ext cx="136" cy="9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h02-12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214818"/>
            <a:ext cx="2877143" cy="2214286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err="1" smtClean="0"/>
              <a:t>키워드형</a:t>
            </a:r>
            <a:r>
              <a:rPr lang="ko-KR" altLang="en-US" dirty="0" smtClean="0"/>
              <a:t> 검색 엔진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로봇 에이전트에 의해서 주기적으로 색인</a:t>
            </a:r>
            <a:r>
              <a:rPr lang="en-US" altLang="ko-KR" dirty="0" smtClean="0"/>
              <a:t>(Index) </a:t>
            </a:r>
            <a:r>
              <a:rPr lang="ko-KR" altLang="en-US" dirty="0" smtClean="0"/>
              <a:t>작업을 하여 </a:t>
            </a:r>
            <a:r>
              <a:rPr lang="en-US" altLang="ko-KR" dirty="0" smtClean="0"/>
              <a:t>DB</a:t>
            </a:r>
            <a:r>
              <a:rPr lang="ko-KR" altLang="en-US" dirty="0" smtClean="0"/>
              <a:t>에 저장하고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여기서 필요한 정보를 찾는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특정 단어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키워드</a:t>
            </a:r>
            <a:r>
              <a:rPr lang="en-US" altLang="ko-KR" dirty="0" smtClean="0"/>
              <a:t>)</a:t>
            </a:r>
            <a:r>
              <a:rPr lang="ko-KR" altLang="en-US" dirty="0" smtClean="0"/>
              <a:t>만을 검색하여 결과를 얻는 방식이므로 신뢰도가 떨어질 수 있음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가장 일반적인 검색 엔진 유형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방식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특정 정보에 대한 </a:t>
            </a:r>
            <a:r>
              <a:rPr lang="ko-KR" altLang="en-US" dirty="0" err="1" smtClean="0"/>
              <a:t>검색어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키워드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입력하면 데이터베이스에서 그 단어를 포함하는 웹 페이지를 검색함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검색어에</a:t>
            </a:r>
            <a:r>
              <a:rPr lang="ko-KR" altLang="en-US" dirty="0" smtClean="0"/>
              <a:t> 따라서 검색 결과나 검색 속도가 달라질 수 있기 때문에 </a:t>
            </a:r>
            <a:r>
              <a:rPr lang="ko-KR" altLang="en-US" dirty="0" err="1" smtClean="0"/>
              <a:t>검색어를</a:t>
            </a:r>
            <a:r>
              <a:rPr lang="ko-KR" altLang="en-US" dirty="0" smtClean="0"/>
              <a:t> 여러 가지 형태로 조합하여 검색하면 좀 더 정확한 정보를 찾을 수 있음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로봇 에이전트</a:t>
            </a:r>
            <a:r>
              <a:rPr lang="en-US" altLang="ko-KR" dirty="0" smtClean="0"/>
              <a:t>(Robot Agent)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정보 검색 프로그램으로 </a:t>
            </a:r>
            <a:r>
              <a:rPr lang="ko-KR" altLang="en-US" dirty="0" err="1" smtClean="0"/>
              <a:t>크롤러</a:t>
            </a:r>
            <a:r>
              <a:rPr lang="en-US" altLang="ko-KR" dirty="0" smtClean="0"/>
              <a:t>(Crawler), </a:t>
            </a:r>
            <a:r>
              <a:rPr lang="ko-KR" altLang="en-US" dirty="0" err="1" smtClean="0"/>
              <a:t>스파이더</a:t>
            </a:r>
            <a:r>
              <a:rPr lang="en-US" altLang="ko-KR" dirty="0" smtClean="0"/>
              <a:t>(Spider)</a:t>
            </a:r>
            <a:r>
              <a:rPr lang="ko-KR" altLang="en-US" dirty="0" smtClean="0"/>
              <a:t>라고도 불림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엔진에 등록된 웹 사이트를 방문하여 웹 페이지와 연결된 또 다른 웹 페이지 정보까지 함께 수집함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구글</a:t>
            </a:r>
            <a:r>
              <a:rPr lang="en-US" altLang="ko-KR" dirty="0" smtClean="0"/>
              <a:t>(</a:t>
            </a:r>
            <a:r>
              <a:rPr lang="en-US" altLang="ko-KR" dirty="0" smtClean="0"/>
              <a:t>Google)</a:t>
            </a:r>
            <a:r>
              <a:rPr lang="ko-KR" altLang="en-US" dirty="0" smtClean="0"/>
              <a:t>의 사용자 </a:t>
            </a:r>
            <a:r>
              <a:rPr lang="en-US" altLang="ko-KR" dirty="0" smtClean="0"/>
              <a:t>URL </a:t>
            </a:r>
            <a:r>
              <a:rPr lang="ko-KR" altLang="en-US" dirty="0" smtClean="0"/>
              <a:t>등록 주소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http://www.google.co.kr/intl/ko/add_url.html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야후</a:t>
            </a:r>
            <a:r>
              <a:rPr lang="en-US" altLang="ko-KR" dirty="0" smtClean="0"/>
              <a:t>(Yahoo)</a:t>
            </a:r>
            <a:r>
              <a:rPr lang="ko-KR" altLang="en-US" dirty="0" smtClean="0"/>
              <a:t>의 홈페이지 등록 주소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https://kr.suggest.yahoo.com/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홈페이지 정보 수집 거부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로봇의 방문 거부 </a:t>
            </a:r>
            <a:r>
              <a:rPr lang="ko-KR" altLang="en-US" dirty="0" smtClean="0">
                <a:sym typeface="Wingdings" pitchFamily="2" charset="2"/>
              </a:rPr>
              <a:t> 웹 사이트의 루트 </a:t>
            </a:r>
            <a:r>
              <a:rPr lang="ko-KR" altLang="en-US" dirty="0" err="1" smtClean="0">
                <a:sym typeface="Wingdings" pitchFamily="2" charset="2"/>
              </a:rPr>
              <a:t>디렉토리에</a:t>
            </a:r>
            <a:r>
              <a:rPr lang="ko-KR" altLang="en-US" dirty="0" smtClean="0">
                <a:sym typeface="Wingdings" pitchFamily="2" charset="2"/>
              </a:rPr>
              <a:t> </a:t>
            </a:r>
            <a:r>
              <a:rPr lang="en-US" altLang="ko-KR" dirty="0" smtClean="0">
                <a:sym typeface="Wingdings" pitchFamily="2" charset="2"/>
              </a:rPr>
              <a:t>robots.txt </a:t>
            </a:r>
            <a:r>
              <a:rPr lang="ko-KR" altLang="en-US" dirty="0" smtClean="0">
                <a:sym typeface="Wingdings" pitchFamily="2" charset="2"/>
              </a:rPr>
              <a:t>파일을 저장</a:t>
            </a:r>
            <a:r>
              <a:rPr lang="en-US" altLang="ko-KR" dirty="0" smtClean="0">
                <a:sym typeface="Wingdings" pitchFamily="2" charset="2"/>
              </a:rPr>
              <a:t>(</a:t>
            </a:r>
            <a:r>
              <a:rPr lang="ko-KR" altLang="en-US" dirty="0" smtClean="0">
                <a:sym typeface="Wingdings" pitchFamily="2" charset="2"/>
              </a:rPr>
              <a:t>관련 자료 </a:t>
            </a:r>
            <a:r>
              <a:rPr lang="en-US" altLang="ko-KR" dirty="0" smtClean="0">
                <a:sym typeface="Wingdings" pitchFamily="2" charset="2"/>
              </a:rPr>
              <a:t>http://www.robotstxt.org/)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자연어 검색 엔진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문장 형태의 </a:t>
            </a:r>
            <a:r>
              <a:rPr lang="ko-KR" altLang="en-US" dirty="0" err="1" smtClean="0"/>
              <a:t>검색어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질문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그대로 입력하여 정보를 찾는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문장을 입력하면 자체적으로 </a:t>
            </a:r>
            <a:r>
              <a:rPr lang="ko-KR" altLang="en-US" dirty="0" err="1" smtClean="0"/>
              <a:t>검색어를</a:t>
            </a:r>
            <a:r>
              <a:rPr lang="ko-KR" altLang="en-US" dirty="0" smtClean="0"/>
              <a:t> 추출해주기 때문에 사용자는 간편하게 검색할 수 있음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방식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검색하려는 질문을 그대로 입력하여 검색함</a:t>
            </a:r>
          </a:p>
          <a:p>
            <a:endParaRPr lang="ko-KR" altLang="en-US" dirty="0"/>
          </a:p>
        </p:txBody>
      </p:sp>
      <p:pic>
        <p:nvPicPr>
          <p:cNvPr id="4" name="Picture 5" descr="ch02-13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14752"/>
            <a:ext cx="3866667" cy="277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지식 검색 엔진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사용자가 질문을 올리면 역시 다수의 사용자가 답변을 올리는 형태로 정보를 얻는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자연어 검색과 더불어 대부분의 포털 사이트에서 제공함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방식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일반 웹 사이트의 </a:t>
            </a:r>
            <a:r>
              <a:rPr lang="en-US" altLang="ko-KR" dirty="0" err="1" smtClean="0"/>
              <a:t>QnA</a:t>
            </a:r>
            <a:r>
              <a:rPr lang="en-US" altLang="ko-KR" dirty="0" smtClean="0"/>
              <a:t> </a:t>
            </a:r>
            <a:r>
              <a:rPr lang="ko-KR" altLang="en-US" dirty="0" smtClean="0"/>
              <a:t>게시판과 같이 사용자가 질문을 올리면 또 다른 사용자가 그 질문에 답을 하여 검색 결과를 얻음</a:t>
            </a:r>
          </a:p>
          <a:p>
            <a:endParaRPr lang="ko-KR" altLang="en-US" dirty="0"/>
          </a:p>
        </p:txBody>
      </p:sp>
      <p:pic>
        <p:nvPicPr>
          <p:cNvPr id="4" name="Picture 5" descr="ch02-14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14752"/>
            <a:ext cx="3866667" cy="277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전문 검색 엔진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특허</a:t>
            </a:r>
            <a:r>
              <a:rPr lang="en-US" altLang="ko-KR" dirty="0" smtClean="0"/>
              <a:t>, </a:t>
            </a:r>
            <a:r>
              <a:rPr lang="ko-KR" altLang="en-US" dirty="0" smtClean="0"/>
              <a:t>논문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이미지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 등 특정한 분야의 정보를 찾아주는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자체적으로 구축된 </a:t>
            </a:r>
            <a:r>
              <a:rPr lang="en-US" altLang="ko-KR" dirty="0" smtClean="0"/>
              <a:t>DB</a:t>
            </a:r>
            <a:r>
              <a:rPr lang="ko-KR" altLang="en-US" dirty="0" smtClean="0"/>
              <a:t>를 이용하기 때문에 정보의 신뢰도가 높은 편임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정보의 구체적인 내용을 살펴보기 위해서 이용료를 지불하는 경우도 있음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방식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키워드를 입력하여 정보를 검색하는 방식</a:t>
            </a:r>
          </a:p>
          <a:p>
            <a:endParaRPr lang="ko-KR" altLang="en-US" dirty="0"/>
          </a:p>
        </p:txBody>
      </p:sp>
      <p:pic>
        <p:nvPicPr>
          <p:cNvPr id="4" name="Picture 5" descr="ch02-15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14752"/>
            <a:ext cx="3866667" cy="277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정보 검색 고려사항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내용에 대한 정확한 키워드 선정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부산 </a:t>
            </a:r>
            <a:r>
              <a:rPr lang="en-US" altLang="ko-KR" dirty="0" smtClean="0"/>
              <a:t>or </a:t>
            </a:r>
            <a:r>
              <a:rPr lang="ko-KR" altLang="en-US" dirty="0" smtClean="0"/>
              <a:t>영화제 </a:t>
            </a:r>
            <a:r>
              <a:rPr lang="ko-KR" altLang="en-US" dirty="0" smtClean="0">
                <a:sym typeface="Wingdings" pitchFamily="2" charset="2"/>
              </a:rPr>
              <a:t> 부산 국제 영화제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>
                <a:sym typeface="Wingdings" pitchFamily="2" charset="2"/>
              </a:rPr>
              <a:t>키워드 선정이 어려운 경우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자연어 검색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카테고리 검색 이용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적합한 검색 엔진 선택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원하는 결과를 검색하지 못한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타 검색 엔진이나 신문사의 검색 이용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검색 결과 추려내기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검색 결과 중에서 원하는 정보 찾기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가장 최신 정보부터 찾아보는 것이 좋음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파일압축</a:t>
            </a:r>
            <a:endParaRPr lang="ko-KR" altLang="en-US" b="1" dirty="0" smtClean="0"/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압축 방법 선택하기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파일 압축하기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Pch01-07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932" y="1560196"/>
            <a:ext cx="3366135" cy="2011680"/>
          </a:xfrm>
          <a:prstGeom prst="rect">
            <a:avLst/>
          </a:prstGeom>
        </p:spPr>
      </p:pic>
      <p:pic>
        <p:nvPicPr>
          <p:cNvPr id="5" name="그림 4" descr="Pch01-07(2)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4103388"/>
            <a:ext cx="3366135" cy="2011680"/>
          </a:xfrm>
          <a:prstGeom prst="rect">
            <a:avLst/>
          </a:prstGeom>
        </p:spPr>
      </p:pic>
      <p:pic>
        <p:nvPicPr>
          <p:cNvPr id="6" name="그림 5" descr="Pch01-07(2)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960" y="4143380"/>
            <a:ext cx="2240280" cy="1897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ko-KR" altLang="en-US" dirty="0" smtClean="0"/>
              <a:t>검색 엔진의 특징 활용하기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구글</a:t>
            </a:r>
            <a:r>
              <a:rPr lang="en-US" altLang="ko-KR" dirty="0" smtClean="0"/>
              <a:t>(Google) : </a:t>
            </a:r>
            <a:r>
              <a:rPr lang="ko-KR" altLang="en-US" dirty="0" err="1" smtClean="0"/>
              <a:t>재검색</a:t>
            </a:r>
            <a:r>
              <a:rPr lang="ko-KR" altLang="en-US" dirty="0" smtClean="0"/>
              <a:t> 지원</a:t>
            </a:r>
            <a:r>
              <a:rPr lang="en-US" altLang="ko-KR" dirty="0" smtClean="0"/>
              <a:t>(1</a:t>
            </a:r>
            <a:r>
              <a:rPr lang="ko-KR" altLang="en-US" dirty="0" smtClean="0"/>
              <a:t>차적으로 검색된 결과 범위에서 </a:t>
            </a:r>
            <a:r>
              <a:rPr lang="ko-KR" altLang="en-US" dirty="0" err="1" smtClean="0"/>
              <a:t>재검색</a:t>
            </a:r>
            <a:r>
              <a:rPr lang="en-US" altLang="ko-KR" dirty="0" smtClean="0"/>
              <a:t>)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야후</a:t>
            </a:r>
            <a:r>
              <a:rPr lang="en-US" altLang="ko-KR" dirty="0" smtClean="0"/>
              <a:t>(Yahoo) : </a:t>
            </a:r>
            <a:r>
              <a:rPr lang="ko-KR" altLang="en-US" dirty="0" smtClean="0"/>
              <a:t>카테고리 방식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키워드형</a:t>
            </a:r>
            <a:r>
              <a:rPr lang="ko-KR" altLang="en-US" dirty="0" smtClean="0"/>
              <a:t> 방식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정확한 결과 찾아내기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인터넷상의 정보가 모두 검증된 것이 아니기 때문에 다양한 검색 엔진의 결과를 비교해보고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정보의 생성 날짜도 확인해 봐야 함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인터넷 정보 검색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err="1" smtClean="0"/>
              <a:t>네이버</a:t>
            </a:r>
            <a:r>
              <a:rPr lang="en-US" altLang="ko-KR" dirty="0" smtClean="0"/>
              <a:t>(http://www.naver.com)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키워드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디렉토리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뉴스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이미지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전문 자료 등 검색 가능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엠파스</a:t>
            </a:r>
            <a:r>
              <a:rPr lang="en-US" altLang="ko-KR" dirty="0" smtClean="0"/>
              <a:t>(http://www.empas.com), </a:t>
            </a:r>
            <a:r>
              <a:rPr lang="ko-KR" altLang="en-US" dirty="0" err="1" smtClean="0"/>
              <a:t>야후</a:t>
            </a:r>
            <a:r>
              <a:rPr lang="en-US" altLang="ko-KR" dirty="0" smtClean="0"/>
              <a:t>(http://kr.yahoo.com), </a:t>
            </a:r>
            <a:r>
              <a:rPr lang="ko-KR" altLang="en-US" dirty="0" smtClean="0"/>
              <a:t>다음</a:t>
            </a:r>
            <a:r>
              <a:rPr lang="en-US" altLang="ko-KR" dirty="0" smtClean="0"/>
              <a:t>(http://www.daum.net), </a:t>
            </a:r>
            <a:r>
              <a:rPr lang="ko-KR" altLang="en-US" dirty="0" smtClean="0"/>
              <a:t>파란</a:t>
            </a:r>
            <a:r>
              <a:rPr lang="en-US" altLang="ko-KR" dirty="0" smtClean="0"/>
              <a:t>(http://www.paran.com), </a:t>
            </a:r>
            <a:r>
              <a:rPr lang="ko-KR" altLang="en-US" dirty="0" err="1" smtClean="0"/>
              <a:t>네이트</a:t>
            </a:r>
            <a:r>
              <a:rPr lang="en-US" altLang="ko-KR" dirty="0" smtClean="0"/>
              <a:t>(http://www.nate.com)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구글</a:t>
            </a:r>
            <a:r>
              <a:rPr lang="en-US" altLang="ko-KR" dirty="0" smtClean="0"/>
              <a:t>(http://www.google.co.kr)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대표적인 </a:t>
            </a:r>
            <a:r>
              <a:rPr lang="ko-KR" altLang="en-US" dirty="0" err="1" smtClean="0"/>
              <a:t>키워드형</a:t>
            </a:r>
            <a:r>
              <a:rPr lang="ko-KR" altLang="en-US" dirty="0" smtClean="0"/>
              <a:t> 검색 엔진 사이트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알타비스타</a:t>
            </a:r>
            <a:r>
              <a:rPr lang="en-US" altLang="ko-KR" dirty="0" smtClean="0"/>
              <a:t>(http://kr.altavista.com)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이메일</a:t>
            </a:r>
            <a:r>
              <a:rPr lang="en-US" altLang="ko-KR" dirty="0" smtClean="0"/>
              <a:t>(e-mail)</a:t>
            </a:r>
          </a:p>
          <a:p>
            <a:pPr lvl="1"/>
            <a:r>
              <a:rPr lang="ko-KR" altLang="en-US" dirty="0" smtClean="0"/>
              <a:t>컴퓨터 통신망을 이용하여 컴퓨터 사용자간에 메시지 혹은 자료를 주고 받는 인터넷 서비스</a:t>
            </a:r>
          </a:p>
          <a:p>
            <a:pPr lvl="1"/>
            <a:r>
              <a:rPr lang="ko-KR" altLang="en-US" dirty="0" smtClean="0"/>
              <a:t>본인과 상대방의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주소 필요함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이메일</a:t>
            </a:r>
            <a:r>
              <a:rPr lang="ko-KR" altLang="en-US" dirty="0" smtClean="0"/>
              <a:t> 서비스 유형</a:t>
            </a:r>
          </a:p>
          <a:p>
            <a:pPr lvl="1"/>
            <a:r>
              <a:rPr lang="ko-KR" altLang="en-US" dirty="0" smtClean="0"/>
              <a:t>웹 메일 서비스</a:t>
            </a:r>
          </a:p>
          <a:p>
            <a:pPr lvl="2"/>
            <a:r>
              <a:rPr lang="ko-KR" altLang="en-US" dirty="0" smtClean="0"/>
              <a:t>웹 브라우저에서 </a:t>
            </a:r>
            <a:r>
              <a:rPr lang="ko-KR" altLang="en-US" dirty="0" err="1" smtClean="0"/>
              <a:t>이메일을</a:t>
            </a:r>
            <a:r>
              <a:rPr lang="ko-KR" altLang="en-US" dirty="0" smtClean="0"/>
              <a:t> 보내고 받는 방식</a:t>
            </a:r>
          </a:p>
          <a:p>
            <a:pPr lvl="1"/>
            <a:r>
              <a:rPr lang="en-US" altLang="ko-KR" dirty="0" smtClean="0"/>
              <a:t>POP </a:t>
            </a:r>
            <a:r>
              <a:rPr lang="ko-KR" altLang="en-US" dirty="0" smtClean="0"/>
              <a:t>메일 서비스</a:t>
            </a:r>
          </a:p>
          <a:p>
            <a:pPr lvl="2"/>
            <a:r>
              <a:rPr lang="ko-KR" altLang="en-US" dirty="0" err="1" smtClean="0"/>
              <a:t>이메일</a:t>
            </a:r>
            <a:r>
              <a:rPr lang="ko-KR" altLang="en-US" dirty="0" smtClean="0"/>
              <a:t> 관리 프로그램을 이용하여 </a:t>
            </a:r>
            <a:r>
              <a:rPr lang="ko-KR" altLang="en-US" dirty="0" err="1" smtClean="0"/>
              <a:t>이메일을</a:t>
            </a:r>
            <a:r>
              <a:rPr lang="ko-KR" altLang="en-US" dirty="0" smtClean="0"/>
              <a:t> 관리하는 방식</a:t>
            </a:r>
          </a:p>
          <a:p>
            <a:r>
              <a:rPr lang="ko-KR" altLang="en-US" dirty="0" err="1" smtClean="0"/>
              <a:t>이메일</a:t>
            </a:r>
            <a:r>
              <a:rPr lang="ko-KR" altLang="en-US" dirty="0" smtClean="0"/>
              <a:t> 주소 형식</a:t>
            </a:r>
          </a:p>
          <a:p>
            <a:pPr lvl="1"/>
            <a:r>
              <a:rPr lang="en-US" altLang="ko-KR" dirty="0" err="1" smtClean="0"/>
              <a:t>User_ID@email_server_address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예</a:t>
            </a:r>
            <a:r>
              <a:rPr lang="en-US" altLang="ko-KR" dirty="0" smtClean="0"/>
              <a:t>) khjpapayo@gmail.com / kimjy@songgok.ac.kr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5130241"/>
            <a:ext cx="5286412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휴먼엑스포" pitchFamily="18" charset="-127"/>
                <a:ea typeface="휴먼엑스포" pitchFamily="18" charset="-127"/>
              </a:rPr>
              <a:t>이메일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 주소의 형식에서 ‘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@’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는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“at”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이라고 읽으며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흔히 ‘</a:t>
            </a:r>
            <a:r>
              <a:rPr lang="ko-KR" altLang="en-US" sz="1600" dirty="0" err="1" smtClean="0">
                <a:latin typeface="휴먼엑스포" pitchFamily="18" charset="-127"/>
                <a:ea typeface="휴먼엑스포" pitchFamily="18" charset="-127"/>
              </a:rPr>
              <a:t>골뱅이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’ 라고도 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err="1" smtClean="0"/>
              <a:t>이메일은</a:t>
            </a:r>
            <a:r>
              <a:rPr lang="ko-KR" altLang="en-US" dirty="0" smtClean="0"/>
              <a:t> 이제 보편화된 무료 서비스로 자리 잡고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점차 대용량화 되는 추세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한메일</a:t>
            </a:r>
            <a:r>
              <a:rPr lang="en-US" altLang="ko-KR" dirty="0" smtClean="0"/>
              <a:t>(</a:t>
            </a:r>
            <a:r>
              <a:rPr lang="en-US" altLang="ko-KR" dirty="0" smtClean="0">
                <a:hlinkClick r:id="rId2"/>
              </a:rPr>
              <a:t>http://www.daum.net</a:t>
            </a:r>
            <a:r>
              <a:rPr lang="en-US" altLang="ko-KR" dirty="0" smtClean="0"/>
              <a:t>) 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100M </a:t>
            </a:r>
            <a:r>
              <a:rPr lang="ko-KR" altLang="en-US" dirty="0" smtClean="0"/>
              <a:t>용량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엠파스</a:t>
            </a:r>
            <a:r>
              <a:rPr lang="en-US" altLang="ko-KR" dirty="0" smtClean="0"/>
              <a:t>(</a:t>
            </a:r>
            <a:r>
              <a:rPr lang="en-US" altLang="ko-KR" dirty="0" smtClean="0">
                <a:hlinkClick r:id="rId3"/>
              </a:rPr>
              <a:t>http://mail.empas.com</a:t>
            </a:r>
            <a:r>
              <a:rPr lang="en-US" altLang="ko-KR" dirty="0" smtClean="0"/>
              <a:t>) 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2G </a:t>
            </a:r>
            <a:r>
              <a:rPr lang="ko-KR" altLang="en-US" dirty="0" smtClean="0"/>
              <a:t>용량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무료 웹 하드 </a:t>
            </a:r>
            <a:r>
              <a:rPr lang="en-US" altLang="ko-KR" dirty="0" smtClean="0"/>
              <a:t>100M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네이버</a:t>
            </a:r>
            <a:r>
              <a:rPr lang="en-US" altLang="ko-KR" dirty="0" smtClean="0"/>
              <a:t>(</a:t>
            </a:r>
            <a:r>
              <a:rPr lang="en-US" altLang="ko-KR" dirty="0" smtClean="0">
                <a:hlinkClick r:id="rId4"/>
              </a:rPr>
              <a:t>http://mail.naver.com</a:t>
            </a:r>
            <a:r>
              <a:rPr lang="en-US" altLang="ko-KR" dirty="0" smtClean="0"/>
              <a:t>) 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300M </a:t>
            </a:r>
            <a:r>
              <a:rPr lang="ko-KR" altLang="en-US" dirty="0" smtClean="0"/>
              <a:t>용량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사용량에 따라 </a:t>
            </a:r>
            <a:r>
              <a:rPr lang="en-US" altLang="ko-KR" dirty="0" smtClean="0"/>
              <a:t>1G </a:t>
            </a:r>
            <a:r>
              <a:rPr lang="ko-KR" altLang="en-US" dirty="0" smtClean="0"/>
              <a:t>업그레이드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야후</a:t>
            </a:r>
            <a:r>
              <a:rPr lang="en-US" altLang="ko-KR" dirty="0" smtClean="0"/>
              <a:t>(</a:t>
            </a:r>
            <a:r>
              <a:rPr lang="en-US" altLang="ko-KR" dirty="0" smtClean="0">
                <a:hlinkClick r:id="rId5"/>
              </a:rPr>
              <a:t>http://kr.yahoo.com</a:t>
            </a:r>
            <a:r>
              <a:rPr lang="en-US" altLang="ko-KR" dirty="0" smtClean="0"/>
              <a:t>) 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1G </a:t>
            </a:r>
            <a:r>
              <a:rPr lang="ko-KR" altLang="en-US" dirty="0" smtClean="0"/>
              <a:t>용량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웹 메일 이용하기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메일은 일반적으로 포털 사이트에서 기본 서비스로 제공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회원 가입과 동시에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주소가 부여되어 해당 포털 사이트에 로그인하면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송수신 가능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서비스</a:t>
            </a:r>
            <a:r>
              <a:rPr lang="en-US" altLang="ko-KR" dirty="0" smtClean="0"/>
              <a:t> </a:t>
            </a:r>
            <a:r>
              <a:rPr lang="ko-KR" altLang="en-US" dirty="0" smtClean="0"/>
              <a:t>이용을 위해 서버 계정</a:t>
            </a:r>
            <a:r>
              <a:rPr lang="en-US" altLang="ko-KR" dirty="0" smtClean="0"/>
              <a:t>(Account)</a:t>
            </a:r>
            <a:r>
              <a:rPr lang="ko-KR" altLang="en-US" dirty="0" smtClean="0"/>
              <a:t>이 있어야 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사용자 </a:t>
            </a:r>
            <a:r>
              <a:rPr lang="en-US" altLang="ko-KR" dirty="0" smtClean="0"/>
              <a:t>ID, </a:t>
            </a:r>
            <a:r>
              <a:rPr lang="ko-KR" altLang="en-US" dirty="0" smtClean="0"/>
              <a:t>비밀번호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기능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이메일</a:t>
            </a:r>
            <a:r>
              <a:rPr lang="ko-KR" altLang="en-US" dirty="0" smtClean="0"/>
              <a:t> 송신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수신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수신 확인</a:t>
            </a:r>
          </a:p>
          <a:p>
            <a:pPr lvl="2">
              <a:lnSpc>
                <a:spcPct val="150000"/>
              </a:lnSpc>
            </a:pPr>
            <a:r>
              <a:rPr lang="ko-KR" altLang="en-US" dirty="0" err="1" smtClean="0"/>
              <a:t>스팸</a:t>
            </a:r>
            <a:r>
              <a:rPr lang="ko-KR" altLang="en-US" dirty="0" smtClean="0"/>
              <a:t> 메일 </a:t>
            </a:r>
            <a:r>
              <a:rPr lang="ko-KR" altLang="en-US" dirty="0" err="1" smtClean="0"/>
              <a:t>필터링</a:t>
            </a:r>
            <a:endParaRPr lang="ko-KR" altLang="en-US" dirty="0" smtClean="0"/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서비스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POP </a:t>
            </a:r>
            <a:r>
              <a:rPr lang="ko-KR" altLang="en-US" dirty="0" smtClean="0"/>
              <a:t>메일 이용하기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웹 브라우저에서 </a:t>
            </a:r>
            <a:r>
              <a:rPr lang="ko-KR" altLang="en-US" dirty="0" err="1" smtClean="0"/>
              <a:t>이메일을</a:t>
            </a:r>
            <a:r>
              <a:rPr lang="ko-KR" altLang="en-US" dirty="0" smtClean="0"/>
              <a:t> 확인할 수 없고</a:t>
            </a:r>
            <a:r>
              <a:rPr lang="en-US" altLang="ko-KR" dirty="0" smtClean="0"/>
              <a:t>, POP(Post Office Protocol) </a:t>
            </a:r>
            <a:r>
              <a:rPr lang="ko-KR" altLang="en-US" dirty="0" smtClean="0"/>
              <a:t>서버에 수신된 </a:t>
            </a:r>
            <a:r>
              <a:rPr lang="ko-KR" altLang="en-US" dirty="0" err="1" smtClean="0"/>
              <a:t>이메일을</a:t>
            </a:r>
            <a:r>
              <a:rPr lang="ko-KR" altLang="en-US" dirty="0" smtClean="0"/>
              <a:t> 자신의 </a:t>
            </a:r>
            <a:r>
              <a:rPr lang="en-US" altLang="ko-KR" dirty="0" smtClean="0"/>
              <a:t>PC</a:t>
            </a:r>
            <a:r>
              <a:rPr lang="ko-KR" altLang="en-US" dirty="0" smtClean="0"/>
              <a:t>로 가져오기 위한 </a:t>
            </a:r>
            <a:r>
              <a:rPr lang="ko-KR" altLang="en-US" dirty="0" err="1" smtClean="0"/>
              <a:t>이메일</a:t>
            </a:r>
            <a:r>
              <a:rPr lang="ko-KR" altLang="en-US" dirty="0" smtClean="0"/>
              <a:t> 관리 프로그램이 있어야 함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대표적인 프로그램 </a:t>
            </a:r>
            <a:r>
              <a:rPr lang="en-US" altLang="ko-KR" dirty="0" smtClean="0"/>
              <a:t>- </a:t>
            </a:r>
            <a:r>
              <a:rPr lang="en-US" altLang="ko-KR" dirty="0" smtClean="0">
                <a:latin typeface="Times New Roman"/>
              </a:rPr>
              <a:t>‘</a:t>
            </a:r>
            <a:r>
              <a:rPr lang="ko-KR" altLang="en-US" dirty="0" err="1" smtClean="0"/>
              <a:t>아웃룩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익스프레스</a:t>
            </a:r>
            <a:r>
              <a:rPr lang="en-US" altLang="ko-KR" dirty="0" smtClean="0"/>
              <a:t>(Outlook Express)</a:t>
            </a:r>
            <a:r>
              <a:rPr lang="en-US" altLang="ko-KR" dirty="0" smtClean="0">
                <a:latin typeface="Times New Roman"/>
              </a:rPr>
              <a:t>’</a:t>
            </a:r>
            <a:r>
              <a:rPr lang="en-US" altLang="ko-KR" dirty="0" smtClean="0"/>
              <a:t> 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  <a:r>
              <a:rPr lang="ko-KR" altLang="en-US" dirty="0" smtClean="0"/>
              <a:t>는 </a:t>
            </a:r>
            <a:r>
              <a:rPr lang="ko-KR" altLang="en-US" dirty="0" smtClean="0">
                <a:latin typeface="Times New Roman"/>
              </a:rPr>
              <a:t>‘</a:t>
            </a:r>
            <a:r>
              <a:rPr lang="ko-KR" altLang="en-US" dirty="0" smtClean="0"/>
              <a:t>아웃룩 </a:t>
            </a:r>
            <a:r>
              <a:rPr lang="ko-KR" altLang="en-US" dirty="0" err="1" smtClean="0"/>
              <a:t>익스프레스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6</a:t>
            </a:r>
            <a:r>
              <a:rPr lang="en-US" altLang="ko-KR" dirty="0" smtClean="0">
                <a:latin typeface="Times New Roman"/>
              </a:rPr>
              <a:t>’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기본 설치</a:t>
            </a: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오피스 </a:t>
            </a:r>
            <a:r>
              <a:rPr lang="en-US" altLang="ko-KR" dirty="0" smtClean="0"/>
              <a:t>2003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CD</a:t>
            </a:r>
            <a:r>
              <a:rPr lang="ko-KR" altLang="en-US" dirty="0" smtClean="0"/>
              <a:t>를 이용하여 </a:t>
            </a:r>
            <a:r>
              <a:rPr lang="ko-KR" altLang="en-US" dirty="0" smtClean="0">
                <a:latin typeface="Times New Roman"/>
              </a:rPr>
              <a:t>‘</a:t>
            </a:r>
            <a:r>
              <a:rPr lang="ko-KR" altLang="en-US" dirty="0" err="1" smtClean="0"/>
              <a:t>아웃룩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익스프레스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2003</a:t>
            </a:r>
            <a:r>
              <a:rPr lang="en-US" altLang="ko-KR" dirty="0" smtClean="0">
                <a:latin typeface="Times New Roman"/>
              </a:rPr>
              <a:t>’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설치가능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POP </a:t>
            </a:r>
            <a:r>
              <a:rPr lang="ko-KR" altLang="en-US" dirty="0" smtClean="0"/>
              <a:t>메일은 </a:t>
            </a:r>
            <a:r>
              <a:rPr lang="en-US" altLang="ko-KR" dirty="0" smtClean="0"/>
              <a:t>POP </a:t>
            </a:r>
            <a:r>
              <a:rPr lang="ko-KR" altLang="en-US" dirty="0" smtClean="0"/>
              <a:t>메일 계정을 지원하는 포털 사이트에 가입하여 </a:t>
            </a:r>
            <a:r>
              <a:rPr lang="en-US" altLang="ko-KR" dirty="0" smtClean="0"/>
              <a:t>POP </a:t>
            </a:r>
            <a:r>
              <a:rPr lang="ko-KR" altLang="en-US" dirty="0" smtClean="0"/>
              <a:t>메일 서버의 이름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 </a:t>
            </a:r>
            <a:r>
              <a:rPr lang="en-US" altLang="ko-KR" dirty="0" smtClean="0"/>
              <a:t>ID, </a:t>
            </a:r>
            <a:r>
              <a:rPr lang="ko-KR" altLang="en-US" dirty="0" smtClean="0"/>
              <a:t>비밀번호 등의 정보를 알아야 이용 가능함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유틸리티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파일압축</a:t>
            </a:r>
            <a:endParaRPr lang="ko-KR" altLang="en-US" dirty="0" smtClean="0"/>
          </a:p>
        </p:txBody>
      </p:sp>
      <p:sp>
        <p:nvSpPr>
          <p:cNvPr id="194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압축을 푸는 방법 선택하기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압축을 푼 파일 확인하기</a:t>
            </a:r>
          </a:p>
          <a:p>
            <a:endParaRPr lang="ko-KR" altLang="en-US" dirty="0"/>
          </a:p>
        </p:txBody>
      </p:sp>
      <p:pic>
        <p:nvPicPr>
          <p:cNvPr id="4" name="그림 3" descr="Pch01-07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7" y="1560196"/>
            <a:ext cx="3366135" cy="2011680"/>
          </a:xfrm>
          <a:prstGeom prst="rect">
            <a:avLst/>
          </a:prstGeom>
        </p:spPr>
      </p:pic>
      <p:pic>
        <p:nvPicPr>
          <p:cNvPr id="5" name="그림 4" descr="Pch01-07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4143380"/>
            <a:ext cx="3366135" cy="2011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유용한 </a:t>
            </a:r>
            <a:r>
              <a:rPr lang="ko-KR" altLang="en-US" dirty="0" smtClean="0"/>
              <a:t>유틸리티</a:t>
            </a:r>
            <a:endParaRPr lang="ko-KR" altLang="en-US" dirty="0" smtClean="0"/>
          </a:p>
        </p:txBody>
      </p:sp>
      <p:sp>
        <p:nvSpPr>
          <p:cNvPr id="204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프리웨어</a:t>
            </a:r>
            <a:r>
              <a:rPr lang="en-US" altLang="ko-KR" dirty="0" smtClean="0"/>
              <a:t>(Freeware)  </a:t>
            </a:r>
          </a:p>
          <a:p>
            <a:pPr lvl="1"/>
            <a:r>
              <a:rPr lang="ko-KR" altLang="en-US" dirty="0" smtClean="0"/>
              <a:t>누구나 무료로 사용할 수 있게 완전히 공개된 프로그램이다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기능상의 제한도 없으며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주로 인터넷의 공개 자료실에서 </a:t>
            </a:r>
            <a:r>
              <a:rPr lang="ko-KR" altLang="en-US" dirty="0" err="1" smtClean="0"/>
              <a:t>다운로드받아</a:t>
            </a:r>
            <a:r>
              <a:rPr lang="ko-KR" altLang="en-US" dirty="0" smtClean="0"/>
              <a:t> 사용할 수 있다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ko-KR" altLang="en-US" dirty="0" err="1" smtClean="0"/>
              <a:t>셰어웨어</a:t>
            </a:r>
            <a:r>
              <a:rPr lang="en-US" altLang="ko-KR" dirty="0" smtClean="0"/>
              <a:t>(Shareware)  </a:t>
            </a:r>
          </a:p>
          <a:p>
            <a:pPr lvl="1"/>
            <a:r>
              <a:rPr lang="ko-KR" altLang="en-US" dirty="0" err="1" smtClean="0"/>
              <a:t>평가판이기도</a:t>
            </a:r>
            <a:r>
              <a:rPr lang="ko-KR" altLang="en-US" dirty="0" smtClean="0"/>
              <a:t> 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좀 더 많은 사용자가 정품 프로그램을 구매할 수 있도록 프로그램의 기능이나 사용 기간에 제한을 주는 방법으로 제공하는 프로그램이다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데모 버전</a:t>
            </a:r>
            <a:r>
              <a:rPr lang="en-US" altLang="ko-KR" dirty="0" smtClean="0"/>
              <a:t>(Demo Version)  </a:t>
            </a:r>
          </a:p>
          <a:p>
            <a:pPr lvl="1"/>
            <a:r>
              <a:rPr lang="ko-KR" altLang="en-US" dirty="0" err="1" smtClean="0"/>
              <a:t>홍보판</a:t>
            </a:r>
            <a:r>
              <a:rPr lang="ko-KR" altLang="en-US" dirty="0" smtClean="0"/>
              <a:t> 또는 전시판 소프트웨어로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주로 프로그램의 홍보를 위해 제작된 프로그램이다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미리 정해진 순서에 따라 단순한 동작만 반복하거나 일부 기능만 사용할 수 있도록 되어 있다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203</TotalTime>
  <Words>3945</Words>
  <Application>Microsoft Office PowerPoint</Application>
  <PresentationFormat>화면 슬라이드 쇼(4:3)</PresentationFormat>
  <Paragraphs>782</Paragraphs>
  <Slides>75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75</vt:i4>
      </vt:variant>
    </vt:vector>
  </HeadingPairs>
  <TitlesOfParts>
    <vt:vector size="76" baseType="lpstr">
      <vt:lpstr>1_Origin</vt:lpstr>
      <vt:lpstr>정보처리일반I  컴퓨터기초와 윈도우XP 인터넷 개요와 인터넷 서비스</vt:lpstr>
      <vt:lpstr>Chapter01 컴퓨터 기초와 윈도우XP</vt:lpstr>
      <vt:lpstr>3. 유용한 유틸리티 – 디스크 조각모음</vt:lpstr>
      <vt:lpstr>3. 유용한 유틸리티 – 디스크 조각모음</vt:lpstr>
      <vt:lpstr>3. 유용한 유틸리티 – 디스크 조각모음</vt:lpstr>
      <vt:lpstr>3. 유용한 유틸리티 – 파일압축</vt:lpstr>
      <vt:lpstr>3. 유용한 유틸리티 – 파일압축</vt:lpstr>
      <vt:lpstr>3. 유용한 유틸리티 – 파일압축</vt:lpstr>
      <vt:lpstr>3. 유용한 유틸리티</vt:lpstr>
      <vt:lpstr>3. 유용한 유틸리티</vt:lpstr>
      <vt:lpstr>3. 유용한 유틸리티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3. 유용한 유틸리티 – 영상 앨범 만들기</vt:lpstr>
      <vt:lpstr>Chapter02 인터넷 이해와 활용</vt:lpstr>
      <vt:lpstr>학습목표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1. 인터넷 개요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2. 웹 서비스</vt:lpstr>
      <vt:lpstr>3. 인터넷 정보 검색</vt:lpstr>
      <vt:lpstr>3. 인터넷 정보 검색</vt:lpstr>
      <vt:lpstr>3. 인터넷 정보 검색</vt:lpstr>
      <vt:lpstr>3. 인터넷 정보 검색</vt:lpstr>
      <vt:lpstr>3. 인터넷 정보 검색</vt:lpstr>
      <vt:lpstr>3. 인터넷 정보 검색</vt:lpstr>
      <vt:lpstr>3. 인터넷 정보 검색</vt:lpstr>
      <vt:lpstr>3. 인터넷 정보 검색</vt:lpstr>
      <vt:lpstr>슬라이드 70</vt:lpstr>
      <vt:lpstr>3. 인터넷 정보 검색</vt:lpstr>
      <vt:lpstr>4. 이메일 서비스</vt:lpstr>
      <vt:lpstr>4. 이메일 서비스</vt:lpstr>
      <vt:lpstr>4. 이메일 서비스</vt:lpstr>
      <vt:lpstr>4. 이메일 서비스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User</cp:lastModifiedBy>
  <cp:revision>32</cp:revision>
  <dcterms:created xsi:type="dcterms:W3CDTF">2009-02-27T07:09:50Z</dcterms:created>
  <dcterms:modified xsi:type="dcterms:W3CDTF">2009-03-08T17:32:21Z</dcterms:modified>
</cp:coreProperties>
</file>