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300" r:id="rId3"/>
    <p:sldId id="263" r:id="rId4"/>
    <p:sldId id="264" r:id="rId5"/>
    <p:sldId id="265" r:id="rId6"/>
    <p:sldId id="267" r:id="rId7"/>
    <p:sldId id="266" r:id="rId8"/>
    <p:sldId id="271" r:id="rId9"/>
    <p:sldId id="268" r:id="rId10"/>
    <p:sldId id="269" r:id="rId11"/>
    <p:sldId id="270" r:id="rId12"/>
    <p:sldId id="337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301" r:id="rId24"/>
    <p:sldId id="302" r:id="rId25"/>
    <p:sldId id="282" r:id="rId26"/>
    <p:sldId id="303" r:id="rId27"/>
    <p:sldId id="304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5" r:id="rId46"/>
    <p:sldId id="306" r:id="rId47"/>
    <p:sldId id="307" r:id="rId48"/>
    <p:sldId id="308" r:id="rId49"/>
    <p:sldId id="309" r:id="rId50"/>
    <p:sldId id="310" r:id="rId51"/>
    <p:sldId id="311" r:id="rId52"/>
    <p:sldId id="312" r:id="rId53"/>
    <p:sldId id="314" r:id="rId54"/>
    <p:sldId id="313" r:id="rId55"/>
    <p:sldId id="315" r:id="rId56"/>
    <p:sldId id="316" r:id="rId57"/>
    <p:sldId id="317" r:id="rId58"/>
    <p:sldId id="318" r:id="rId59"/>
    <p:sldId id="319" r:id="rId60"/>
    <p:sldId id="320" r:id="rId61"/>
    <p:sldId id="321" r:id="rId62"/>
    <p:sldId id="322" r:id="rId63"/>
    <p:sldId id="323" r:id="rId64"/>
    <p:sldId id="324" r:id="rId65"/>
    <p:sldId id="325" r:id="rId66"/>
    <p:sldId id="326" r:id="rId67"/>
    <p:sldId id="327" r:id="rId68"/>
    <p:sldId id="328" r:id="rId69"/>
    <p:sldId id="329" r:id="rId70"/>
    <p:sldId id="330" r:id="rId71"/>
    <p:sldId id="331" r:id="rId72"/>
    <p:sldId id="332" r:id="rId73"/>
    <p:sldId id="333" r:id="rId74"/>
    <p:sldId id="334" r:id="rId75"/>
    <p:sldId id="335" r:id="rId76"/>
    <p:sldId id="336" r:id="rId77"/>
    <p:sldId id="338" r:id="rId78"/>
    <p:sldId id="339" r:id="rId79"/>
    <p:sldId id="340" r:id="rId80"/>
    <p:sldId id="341" r:id="rId81"/>
    <p:sldId id="342" r:id="rId82"/>
    <p:sldId id="343" r:id="rId83"/>
    <p:sldId id="344" r:id="rId84"/>
    <p:sldId id="345" r:id="rId85"/>
    <p:sldId id="346" r:id="rId86"/>
    <p:sldId id="347" r:id="rId87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1320" y="-84"/>
      </p:cViewPr>
      <p:guideLst>
        <p:guide orient="horz" pos="1434"/>
        <p:guide pos="2880"/>
        <p:guide pos="295"/>
        <p:guide pos="29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904875" y="2819400"/>
            <a:ext cx="7315200" cy="210820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906463" y="5048250"/>
            <a:ext cx="7315200" cy="895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/>
          <p:nvPr/>
        </p:nvSpPr>
        <p:spPr>
          <a:xfrm>
            <a:off x="904875" y="2819400"/>
            <a:ext cx="228600" cy="21082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/>
          <p:nvPr/>
        </p:nvSpPr>
        <p:spPr>
          <a:xfrm>
            <a:off x="906463" y="5048250"/>
            <a:ext cx="228600" cy="895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187450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ko-KR" sz="900" dirty="0">
                <a:solidFill>
                  <a:schemeClr val="tx2"/>
                </a:solidFill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  2009, 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</a:rPr>
              <a:t>Choi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, 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</a:rPr>
              <a:t>Dongseo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 Univ.,  E-mail : sugi@dit.dongseo.ac.kr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187450" y="3068638"/>
            <a:ext cx="6985000" cy="1655762"/>
          </a:xfrm>
        </p:spPr>
        <p:txBody>
          <a:bodyPr anchor="t" anchorCtr="1"/>
          <a:lstStyle>
            <a:lvl1pPr>
              <a:defRPr sz="20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71650" y="5084763"/>
            <a:ext cx="6400800" cy="817562"/>
          </a:xfrm>
        </p:spPr>
        <p:txBody>
          <a:bodyPr/>
          <a:lstStyle>
            <a:lvl1pPr marL="0" indent="0" algn="r">
              <a:buFont typeface="Wingdings 3" pitchFamily="18" charset="2"/>
              <a:buNone/>
              <a:defRPr sz="1400" b="1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r>
              <a:rPr lang="ko-KR" altLang="en-US"/>
              <a:t>마스터 부제목 스타일 편집</a:t>
            </a:r>
          </a:p>
        </p:txBody>
      </p:sp>
    </p:spTree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69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69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 b="1"/>
            </a:lvl1pPr>
            <a:lvl2pPr>
              <a:defRPr sz="1600" b="1"/>
            </a:lvl2pPr>
            <a:lvl3pPr>
              <a:defRPr sz="1400" b="1"/>
            </a:lvl3pPr>
            <a:lvl4pPr>
              <a:defRPr sz="1200" b="1"/>
            </a:lvl4pPr>
            <a:lvl5pPr>
              <a:defRPr sz="1000" b="1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4103" name="Slide Number Placeholder 4"/>
          <p:cNvSpPr txBox="1">
            <a:spLocks noGrp="1"/>
          </p:cNvSpPr>
          <p:nvPr/>
        </p:nvSpPr>
        <p:spPr bwMode="auto">
          <a:xfrm>
            <a:off x="612775" y="6356350"/>
            <a:ext cx="1371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>
              <a:defRPr/>
            </a:pPr>
            <a:fld id="{59E0859C-5A5F-45DF-94E3-D86202ADD042}" type="slidenum">
              <a:rPr kumimoji="0" lang="en-US" altLang="ko-KR" sz="900">
                <a:solidFill>
                  <a:schemeClr val="tx2"/>
                </a:solidFill>
                <a:latin typeface="Gill Sans MT" pitchFamily="34" charset="0"/>
              </a:rPr>
              <a:pPr latinLnBrk="0">
                <a:defRPr/>
              </a:pPr>
              <a:t>‹#›</a:t>
            </a:fld>
            <a:endParaRPr kumimoji="0" lang="en-US" altLang="ko-KR" sz="900">
              <a:solidFill>
                <a:schemeClr val="tx2"/>
              </a:solidFill>
              <a:latin typeface="Gill Sans MT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187450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ko-KR" sz="900">
                <a:solidFill>
                  <a:schemeClr val="tx2"/>
                </a:solidFill>
              </a:rPr>
              <a:t>Institute of Ambient Intelligence</a:t>
            </a:r>
            <a:r>
              <a:rPr lang="en-US" altLang="ko-KR" sz="900">
                <a:solidFill>
                  <a:schemeClr val="tx2"/>
                </a:solidFill>
                <a:latin typeface="Verdana" pitchFamily="34" charset="0"/>
              </a:rPr>
              <a:t>  2009,  Choi, Namseok,  Dongseo Univ.,  E-mail : sugi@dit.dongseo.ac.kr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100">
          <a:solidFill>
            <a:schemeClr val="tx2"/>
          </a:solidFill>
          <a:latin typeface="+mn-lt"/>
          <a:ea typeface="+mn-ea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400">
          <a:solidFill>
            <a:schemeClr val="tx1"/>
          </a:solidFill>
          <a:latin typeface="+mn-lt"/>
          <a:ea typeface="+mn-ea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  <a:ea typeface="+mn-ea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5pPr>
      <a:lvl6pPr marL="18288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6pPr>
      <a:lvl7pPr marL="22860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7pPr>
      <a:lvl8pPr marL="27432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8pPr>
      <a:lvl9pPr marL="32004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kowon.dongseo.ac.kr/~d8003150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hyperlink" Target="mailto:sugi@dit.dongseo.ac.kr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ko-KR" altLang="en-US" sz="3600" b="1" dirty="0" smtClean="0"/>
              <a:t>정보처리일반</a:t>
            </a:r>
            <a:r>
              <a:rPr lang="en-US" altLang="ko-KR" sz="3600" dirty="0" smtClean="0"/>
              <a:t>I</a:t>
            </a:r>
            <a:br>
              <a:rPr lang="en-US" altLang="ko-KR" sz="3600" dirty="0" smtClean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sz="2400" dirty="0" smtClean="0"/>
              <a:t>한글 </a:t>
            </a:r>
            <a:r>
              <a:rPr lang="en-US" altLang="ko-KR" sz="2400" dirty="0" smtClean="0"/>
              <a:t>2007 </a:t>
            </a:r>
            <a:r>
              <a:rPr lang="ko-KR" altLang="en-US" sz="2400" dirty="0" smtClean="0"/>
              <a:t>기본</a:t>
            </a:r>
            <a:endParaRPr lang="en-US" altLang="ko-KR" sz="3600" dirty="0" smtClean="0"/>
          </a:p>
        </p:txBody>
      </p:sp>
      <p:sp>
        <p:nvSpPr>
          <p:cNvPr id="13314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ko-KR" sz="1200" dirty="0" smtClean="0"/>
              <a:t>2008. 03. 23</a:t>
            </a:r>
          </a:p>
          <a:p>
            <a:pPr eaLnBrk="1" hangingPunct="1"/>
            <a:r>
              <a:rPr lang="en-US" altLang="ko-KR" sz="1200" dirty="0" err="1" smtClean="0"/>
              <a:t>Namseok</a:t>
            </a:r>
            <a:r>
              <a:rPr lang="en-US" altLang="ko-KR" sz="1200" dirty="0" smtClean="0"/>
              <a:t> </a:t>
            </a:r>
            <a:r>
              <a:rPr lang="en-US" altLang="ko-KR" sz="1200" dirty="0" err="1" smtClean="0"/>
              <a:t>Choi</a:t>
            </a:r>
            <a:endParaRPr lang="en-US" altLang="ko-KR" sz="1200" dirty="0" smtClean="0"/>
          </a:p>
          <a:p>
            <a:pPr eaLnBrk="1" hangingPunct="1"/>
            <a:r>
              <a:rPr lang="en-US" altLang="ko-KR" sz="1200" dirty="0" smtClean="0">
                <a:hlinkClick r:id="rId2"/>
              </a:rPr>
              <a:t>http://kowon.dongseo.ac.kr/~d8003150</a:t>
            </a:r>
            <a:endParaRPr lang="en-US" altLang="ko-KR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기본 사용법 익히기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한글 </a:t>
            </a:r>
            <a:r>
              <a:rPr lang="en-US" altLang="ko-KR" dirty="0" smtClean="0"/>
              <a:t>2007</a:t>
            </a:r>
            <a:r>
              <a:rPr lang="ko-KR" altLang="en-US" dirty="0" smtClean="0"/>
              <a:t>의 실행과 종료</a:t>
            </a:r>
          </a:p>
        </p:txBody>
      </p:sp>
      <p:sp>
        <p:nvSpPr>
          <p:cNvPr id="21506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한글 </a:t>
            </a:r>
            <a:r>
              <a:rPr lang="en-US" altLang="ko-KR" dirty="0" smtClean="0"/>
              <a:t>2007 </a:t>
            </a:r>
            <a:r>
              <a:rPr lang="ko-KR" altLang="en-US" dirty="0" smtClean="0"/>
              <a:t>종료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프로그램 종료 </a:t>
            </a:r>
            <a:r>
              <a:rPr lang="en-US" altLang="ko-KR" dirty="0" smtClean="0"/>
              <a:t>: [</a:t>
            </a:r>
            <a:r>
              <a:rPr lang="ko-KR" altLang="en-US" dirty="0" smtClean="0"/>
              <a:t>파일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끝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 클릭</a:t>
            </a:r>
          </a:p>
          <a:p>
            <a:pPr lvl="1"/>
            <a:r>
              <a:rPr lang="ko-KR" altLang="en-US" dirty="0" smtClean="0"/>
              <a:t>문서 닫기 </a:t>
            </a:r>
            <a:r>
              <a:rPr lang="en-US" altLang="ko-KR" dirty="0" smtClean="0"/>
              <a:t>: [</a:t>
            </a:r>
            <a:r>
              <a:rPr lang="ko-KR" altLang="en-US" dirty="0" smtClean="0"/>
              <a:t>파일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문서 닫기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 클릭</a:t>
            </a:r>
          </a:p>
          <a:p>
            <a:pPr lvl="1"/>
            <a:endParaRPr lang="ko-KR" altLang="en-US" dirty="0" smtClean="0"/>
          </a:p>
        </p:txBody>
      </p:sp>
      <p:pic>
        <p:nvPicPr>
          <p:cNvPr id="5" name="_x143704152" descr="EMB00000cec6b0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7" y="2214554"/>
            <a:ext cx="3901153" cy="3286148"/>
          </a:xfrm>
          <a:prstGeom prst="rect">
            <a:avLst/>
          </a:prstGeom>
          <a:noFill/>
        </p:spPr>
      </p:pic>
      <p:pic>
        <p:nvPicPr>
          <p:cNvPr id="6" name="_x142510104" descr="EMB00000cec6b0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2214553"/>
            <a:ext cx="3901154" cy="3286149"/>
          </a:xfrm>
          <a:prstGeom prst="rect">
            <a:avLst/>
          </a:prstGeom>
          <a:noFill/>
        </p:spPr>
      </p:pic>
      <p:sp>
        <p:nvSpPr>
          <p:cNvPr id="7" name="직사각형 6"/>
          <p:cNvSpPr/>
          <p:nvPr/>
        </p:nvSpPr>
        <p:spPr>
          <a:xfrm>
            <a:off x="714348" y="5120652"/>
            <a:ext cx="1571636" cy="1428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4714876" y="3046092"/>
            <a:ext cx="1500198" cy="1428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2285984" y="5049214"/>
            <a:ext cx="142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/>
              <a:t>프로그램 종료</a:t>
            </a:r>
            <a:endParaRPr lang="ko-KR" altLang="en-US" sz="1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286512" y="2974654"/>
            <a:ext cx="928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err="1" smtClean="0"/>
              <a:t>문서닫기</a:t>
            </a:r>
            <a:endParaRPr lang="ko-KR" altLang="en-US" sz="1400" b="1" dirty="0"/>
          </a:p>
        </p:txBody>
      </p:sp>
      <p:pic>
        <p:nvPicPr>
          <p:cNvPr id="11" name="_x142510584" descr="EMB00000cec6b0c"/>
          <p:cNvPicPr>
            <a:picLocks noChangeAspect="1" noChangeArrowheads="1"/>
          </p:cNvPicPr>
          <p:nvPr/>
        </p:nvPicPr>
        <p:blipFill>
          <a:blip r:embed="rId4"/>
          <a:srcRect l="26923" t="38811" r="26923" b="40642"/>
          <a:stretch>
            <a:fillRect/>
          </a:stretch>
        </p:blipFill>
        <p:spPr bwMode="auto">
          <a:xfrm>
            <a:off x="571472" y="5500702"/>
            <a:ext cx="3048021" cy="1143008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3643306" y="5929330"/>
            <a:ext cx="485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/>
              <a:t>저장되지 않은 상태에서 문서를 </a:t>
            </a:r>
            <a:r>
              <a:rPr lang="ko-KR" altLang="en-US" sz="1400" b="1" smtClean="0"/>
              <a:t>닫거나 프로그램을 종료하면 나타남</a:t>
            </a:r>
            <a:endParaRPr lang="ko-KR" altLang="en-US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기본 사용법 익히기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한글 </a:t>
            </a:r>
            <a:r>
              <a:rPr lang="en-US" altLang="ko-KR" dirty="0" smtClean="0"/>
              <a:t>2007</a:t>
            </a:r>
            <a:r>
              <a:rPr lang="ko-KR" altLang="en-US" dirty="0" smtClean="0"/>
              <a:t>의 화면 구성</a:t>
            </a:r>
          </a:p>
        </p:txBody>
      </p:sp>
      <p:sp>
        <p:nvSpPr>
          <p:cNvPr id="22530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한글 </a:t>
            </a:r>
            <a:r>
              <a:rPr lang="en-US" altLang="ko-KR" dirty="0" smtClean="0"/>
              <a:t>2007 </a:t>
            </a:r>
            <a:r>
              <a:rPr lang="ko-KR" altLang="en-US" dirty="0" smtClean="0"/>
              <a:t>화면 구성</a:t>
            </a:r>
            <a:endParaRPr lang="en-US" altLang="ko-KR" dirty="0" smtClean="0"/>
          </a:p>
          <a:p>
            <a:pPr lvl="1"/>
            <a:endParaRPr lang="ko-KR" altLang="en-US" dirty="0" smtClean="0"/>
          </a:p>
        </p:txBody>
      </p:sp>
      <p:pic>
        <p:nvPicPr>
          <p:cNvPr id="6" name="_x142509944" descr="DRW00000cec6b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378" y="1583404"/>
            <a:ext cx="7072362" cy="522520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101358" y="1142984"/>
            <a:ext cx="2000200" cy="565539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500" dirty="0" smtClean="0"/>
              <a:t>① 제목 표시줄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500" dirty="0" smtClean="0"/>
              <a:t>②</a:t>
            </a:r>
            <a:r>
              <a:rPr lang="en-US" altLang="ko-KR" sz="1500" dirty="0" smtClean="0"/>
              <a:t> </a:t>
            </a:r>
            <a:r>
              <a:rPr lang="ko-KR" altLang="en-US" sz="1500" dirty="0" smtClean="0"/>
              <a:t>메뉴 표시줄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500" dirty="0" smtClean="0"/>
              <a:t>③</a:t>
            </a:r>
            <a:r>
              <a:rPr lang="en-US" altLang="ko-KR" sz="1500" dirty="0" smtClean="0"/>
              <a:t> </a:t>
            </a:r>
            <a:r>
              <a:rPr lang="ko-KR" altLang="en-US" sz="1500" dirty="0" smtClean="0"/>
              <a:t>기본 도구 상자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500" dirty="0" smtClean="0"/>
              <a:t>④</a:t>
            </a:r>
            <a:r>
              <a:rPr lang="en-US" altLang="ko-KR" sz="1500" dirty="0" smtClean="0"/>
              <a:t> </a:t>
            </a:r>
            <a:r>
              <a:rPr lang="ko-KR" altLang="en-US" sz="1500" dirty="0" smtClean="0"/>
              <a:t>서식 도구 상자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500" dirty="0" smtClean="0"/>
              <a:t>⑤</a:t>
            </a:r>
            <a:r>
              <a:rPr lang="en-US" altLang="ko-KR" sz="1500" dirty="0" smtClean="0"/>
              <a:t> </a:t>
            </a:r>
            <a:r>
              <a:rPr lang="ko-KR" altLang="en-US" sz="1500" dirty="0" smtClean="0"/>
              <a:t>그리기 도구 상자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500" dirty="0" smtClean="0"/>
              <a:t>⑥</a:t>
            </a:r>
            <a:r>
              <a:rPr lang="en-US" altLang="ko-KR" sz="1500" dirty="0" smtClean="0"/>
              <a:t> </a:t>
            </a:r>
            <a:r>
              <a:rPr lang="ko-KR" altLang="en-US" sz="1500" dirty="0" smtClean="0"/>
              <a:t>작업 창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500" dirty="0" smtClean="0"/>
              <a:t>⑦ 가로 </a:t>
            </a:r>
            <a:r>
              <a:rPr lang="ko-KR" altLang="en-US" sz="1500" dirty="0" err="1" smtClean="0"/>
              <a:t>눈금자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500" dirty="0" smtClean="0"/>
              <a:t>⑧</a:t>
            </a:r>
            <a:r>
              <a:rPr lang="en-US" altLang="ko-KR" sz="1500" dirty="0" smtClean="0"/>
              <a:t> </a:t>
            </a:r>
            <a:r>
              <a:rPr lang="ko-KR" altLang="en-US" sz="1500" dirty="0" smtClean="0"/>
              <a:t>세로 </a:t>
            </a:r>
            <a:r>
              <a:rPr lang="ko-KR" altLang="en-US" sz="1500" dirty="0" err="1" smtClean="0"/>
              <a:t>눈금자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500" dirty="0" smtClean="0"/>
              <a:t>⑨</a:t>
            </a:r>
            <a:r>
              <a:rPr lang="en-US" altLang="ko-KR" sz="1500" dirty="0" smtClean="0"/>
              <a:t> </a:t>
            </a:r>
            <a:r>
              <a:rPr lang="ko-KR" altLang="en-US" sz="1500" dirty="0" smtClean="0"/>
              <a:t>상황선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500" dirty="0" smtClean="0"/>
              <a:t>⑩</a:t>
            </a:r>
            <a:r>
              <a:rPr lang="en-US" altLang="ko-KR" sz="1500" dirty="0" smtClean="0"/>
              <a:t> </a:t>
            </a:r>
            <a:r>
              <a:rPr lang="ko-KR" altLang="en-US" sz="1500" dirty="0" smtClean="0"/>
              <a:t>탭 이동 아이콘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500" dirty="0" smtClean="0"/>
              <a:t>⑪</a:t>
            </a:r>
            <a:r>
              <a:rPr lang="en-US" altLang="ko-KR" sz="1500" dirty="0" smtClean="0"/>
              <a:t> </a:t>
            </a:r>
            <a:r>
              <a:rPr lang="ko-KR" altLang="en-US" sz="1500" dirty="0" smtClean="0"/>
              <a:t>문서 탭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500" dirty="0" smtClean="0"/>
              <a:t>⑫</a:t>
            </a:r>
            <a:r>
              <a:rPr lang="en-US" altLang="ko-KR" sz="1500" dirty="0" smtClean="0"/>
              <a:t> </a:t>
            </a:r>
            <a:r>
              <a:rPr lang="ko-KR" altLang="en-US" sz="1500" dirty="0" smtClean="0"/>
              <a:t>편집 창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500" dirty="0" smtClean="0"/>
              <a:t>⑬</a:t>
            </a:r>
            <a:r>
              <a:rPr lang="en-US" altLang="ko-KR" sz="1500" dirty="0" smtClean="0"/>
              <a:t> </a:t>
            </a:r>
            <a:r>
              <a:rPr lang="ko-KR" altLang="en-US" sz="1500" dirty="0" smtClean="0"/>
              <a:t>가로 이동 막대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500" dirty="0" smtClean="0"/>
              <a:t>⑭ 세로 이동 막대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500" dirty="0" smtClean="0"/>
              <a:t>⑮보기 선택 아이콘</a:t>
            </a:r>
            <a:endParaRPr lang="en-US" altLang="ko-KR" sz="1500" dirty="0" smtClean="0"/>
          </a:p>
          <a:p>
            <a:pPr>
              <a:lnSpc>
                <a:spcPct val="150000"/>
              </a:lnSpc>
            </a:pPr>
            <a:r>
              <a:rPr lang="ko-KR" altLang="en-US" sz="1600" dirty="0" smtClean="0"/>
              <a:t>⑯</a:t>
            </a:r>
            <a:r>
              <a:rPr lang="ko-KR" altLang="en-US" sz="1500" dirty="0" smtClean="0"/>
              <a:t>쪽 이동 아이콘</a:t>
            </a:r>
            <a:endParaRPr lang="en-US" altLang="ko-KR" sz="15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기본 사용법 익히기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문서 작성의 준비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환경 설정하기</a:t>
            </a:r>
          </a:p>
          <a:p>
            <a:pPr lvl="1"/>
            <a:r>
              <a:rPr lang="ko-KR" altLang="en-US" dirty="0" smtClean="0"/>
              <a:t>기본 환경 설정하기</a:t>
            </a:r>
          </a:p>
          <a:p>
            <a:pPr lvl="2"/>
            <a:r>
              <a:rPr lang="en-US" altLang="ko-KR" dirty="0" smtClean="0"/>
              <a:t>&lt;</a:t>
            </a:r>
            <a:r>
              <a:rPr lang="ko-KR" altLang="en-US" dirty="0" smtClean="0"/>
              <a:t>시작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버튼을 클릭하고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모든 프로그램</a:t>
            </a:r>
            <a:r>
              <a:rPr lang="en-US" altLang="ko-KR" dirty="0" smtClean="0"/>
              <a:t>]-[</a:t>
            </a:r>
            <a:r>
              <a:rPr lang="ko-KR" altLang="en-US" dirty="0" err="1" smtClean="0"/>
              <a:t>한글과컴퓨터</a:t>
            </a:r>
            <a:r>
              <a:rPr lang="en-US" altLang="ko-KR" dirty="0" smtClean="0"/>
              <a:t>]-[</a:t>
            </a:r>
            <a:r>
              <a:rPr lang="ko-KR" altLang="en-US" dirty="0" err="1" smtClean="0"/>
              <a:t>한글과컴퓨터</a:t>
            </a:r>
            <a:r>
              <a:rPr lang="ko-KR" altLang="en-US" dirty="0" smtClean="0"/>
              <a:t> 한글</a:t>
            </a:r>
            <a:r>
              <a:rPr lang="en-US" altLang="ko-KR" dirty="0" smtClean="0"/>
              <a:t>2007]-[</a:t>
            </a:r>
            <a:r>
              <a:rPr lang="ko-KR" altLang="en-US" dirty="0" err="1" smtClean="0"/>
              <a:t>한글과컴퓨터</a:t>
            </a:r>
            <a:r>
              <a:rPr lang="ko-KR" altLang="en-US" dirty="0" smtClean="0"/>
              <a:t> 기본설정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선택하고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다음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버튼 클릭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_x91878256" descr="DRW0000048c108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762311"/>
            <a:ext cx="3857652" cy="29527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기본 사용법 익히기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문서 작성의 준비</a:t>
            </a:r>
          </a:p>
        </p:txBody>
      </p:sp>
      <p:sp>
        <p:nvSpPr>
          <p:cNvPr id="2355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환경 설정하기</a:t>
            </a:r>
          </a:p>
          <a:p>
            <a:pPr lvl="1"/>
            <a:r>
              <a:rPr lang="ko-KR" altLang="en-US" dirty="0" smtClean="0"/>
              <a:t>도구 메뉴에서 설정하기</a:t>
            </a:r>
          </a:p>
          <a:p>
            <a:pPr lvl="2"/>
            <a:r>
              <a:rPr lang="ko-KR" altLang="en-US" dirty="0" smtClean="0"/>
              <a:t>한글 </a:t>
            </a:r>
            <a:r>
              <a:rPr lang="en-US" altLang="ko-KR" dirty="0" smtClean="0"/>
              <a:t>2007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도구</a:t>
            </a:r>
            <a:r>
              <a:rPr lang="en-US" altLang="ko-KR" dirty="0" smtClean="0"/>
              <a:t>]-[</a:t>
            </a:r>
            <a:r>
              <a:rPr lang="ko-KR" altLang="en-US" dirty="0" smtClean="0"/>
              <a:t>환경 설정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클릭해 환경 설정 할 수 있음</a:t>
            </a:r>
            <a:endParaRPr lang="ko-KR" altLang="en-US" dirty="0"/>
          </a:p>
        </p:txBody>
      </p:sp>
      <p:pic>
        <p:nvPicPr>
          <p:cNvPr id="5" name="_x39098688" descr="DRW0000048c108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357430"/>
            <a:ext cx="4640622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기본 사용법 익히기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문서 작성의 준비</a:t>
            </a:r>
          </a:p>
        </p:txBody>
      </p:sp>
      <p:sp>
        <p:nvSpPr>
          <p:cNvPr id="24578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새 문서 만들기</a:t>
            </a:r>
          </a:p>
          <a:p>
            <a:pPr lvl="1"/>
            <a:r>
              <a:rPr lang="ko-KR" altLang="en-US" dirty="0" smtClean="0"/>
              <a:t>방법 </a:t>
            </a:r>
            <a:r>
              <a:rPr lang="en-US" altLang="ko-KR" dirty="0" smtClean="0"/>
              <a:t>1 : </a:t>
            </a:r>
            <a:r>
              <a:rPr lang="ko-KR" altLang="en-US" dirty="0" smtClean="0"/>
              <a:t>빈 문서를 창 모양으로 생성</a:t>
            </a:r>
            <a:r>
              <a:rPr lang="en-US" altLang="ko-KR" dirty="0" smtClean="0"/>
              <a:t>, [</a:t>
            </a:r>
            <a:r>
              <a:rPr lang="ko-KR" altLang="en-US" dirty="0" smtClean="0"/>
              <a:t>파일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새 문서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 클릭</a:t>
            </a:r>
          </a:p>
          <a:p>
            <a:pPr lvl="1"/>
            <a:r>
              <a:rPr lang="ko-KR" altLang="en-US" dirty="0" smtClean="0"/>
              <a:t>방법 </a:t>
            </a:r>
            <a:r>
              <a:rPr lang="en-US" altLang="ko-KR" dirty="0" smtClean="0"/>
              <a:t>2 : </a:t>
            </a:r>
            <a:r>
              <a:rPr lang="ko-KR" altLang="en-US" dirty="0" smtClean="0"/>
              <a:t>현재 문서 창 안에 탭 추가</a:t>
            </a:r>
            <a:r>
              <a:rPr lang="en-US" altLang="ko-KR" dirty="0" smtClean="0"/>
              <a:t>, [</a:t>
            </a:r>
            <a:r>
              <a:rPr lang="ko-KR" altLang="en-US" dirty="0" smtClean="0"/>
              <a:t>파일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새 탭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 클릭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443177"/>
            <a:ext cx="8580437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기본 사용법 익히기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문서 작성의 준비</a:t>
            </a:r>
          </a:p>
        </p:txBody>
      </p:sp>
      <p:sp>
        <p:nvSpPr>
          <p:cNvPr id="25602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현재 작성 중인 문서의 최종 저장 여부는 문서 탭의 파일명 색을 확인하면 된다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빨간색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문서의 내용 변경</a:t>
            </a:r>
          </a:p>
          <a:p>
            <a:pPr lvl="1"/>
            <a:r>
              <a:rPr lang="ko-KR" altLang="en-US" dirty="0" smtClean="0"/>
              <a:t>파란색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자동 저장 </a:t>
            </a:r>
          </a:p>
          <a:p>
            <a:pPr lvl="1"/>
            <a:r>
              <a:rPr lang="ko-KR" altLang="en-US" dirty="0" smtClean="0"/>
              <a:t>검은색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저장 완료</a:t>
            </a:r>
            <a:endParaRPr lang="ko-KR" altLang="en-US" dirty="0"/>
          </a:p>
        </p:txBody>
      </p:sp>
      <p:pic>
        <p:nvPicPr>
          <p:cNvPr id="6" name="그림 5" descr="ch03-문서탭저장상태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360" y="2786058"/>
            <a:ext cx="3702202" cy="3009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기본 사용법 익히기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문서 작성의 준비</a:t>
            </a:r>
          </a:p>
        </p:txBody>
      </p:sp>
      <p:sp>
        <p:nvSpPr>
          <p:cNvPr id="26626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문서 불러오기</a:t>
            </a:r>
          </a:p>
          <a:p>
            <a:pPr lvl="1"/>
            <a:r>
              <a:rPr lang="ko-KR" altLang="en-US" dirty="0" smtClean="0"/>
              <a:t>새 창에 불러오기 </a:t>
            </a:r>
            <a:r>
              <a:rPr lang="en-US" altLang="ko-KR" dirty="0" smtClean="0"/>
              <a:t>: [</a:t>
            </a:r>
            <a:r>
              <a:rPr lang="ko-KR" altLang="en-US" dirty="0" smtClean="0"/>
              <a:t>파일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불러오기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에서 파일 선택 후 열기</a:t>
            </a:r>
          </a:p>
          <a:p>
            <a:pPr lvl="1"/>
            <a:r>
              <a:rPr lang="ko-KR" altLang="en-US" dirty="0" smtClean="0"/>
              <a:t>현재 창에 불러오기 </a:t>
            </a:r>
            <a:r>
              <a:rPr lang="en-US" altLang="ko-KR" dirty="0" smtClean="0"/>
              <a:t>: [</a:t>
            </a:r>
            <a:r>
              <a:rPr lang="ko-KR" altLang="en-US" dirty="0" smtClean="0"/>
              <a:t>파일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불러오기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에서 파일 선택 후 ‘현재 창에’ 선택 후 열기</a:t>
            </a:r>
            <a:endParaRPr lang="ko-KR" altLang="en-US" dirty="0"/>
          </a:p>
        </p:txBody>
      </p:sp>
      <p:pic>
        <p:nvPicPr>
          <p:cNvPr id="6" name="그림 5" descr="ch03-18(1)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42909" y="2201172"/>
            <a:ext cx="4881596" cy="2928958"/>
          </a:xfrm>
          <a:prstGeom prst="rect">
            <a:avLst/>
          </a:prstGeom>
        </p:spPr>
      </p:pic>
      <p:pic>
        <p:nvPicPr>
          <p:cNvPr id="7" name="그림 6" descr="ch03-18(2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786182" y="3272742"/>
            <a:ext cx="5118765" cy="30712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기본 사용법 익히기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문서 작성의 준비</a:t>
            </a:r>
          </a:p>
        </p:txBody>
      </p:sp>
      <p:sp>
        <p:nvSpPr>
          <p:cNvPr id="27650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최근 작업 문서</a:t>
            </a:r>
          </a:p>
          <a:p>
            <a:pPr lvl="1"/>
            <a:r>
              <a:rPr lang="ko-KR" altLang="en-US" dirty="0" smtClean="0"/>
              <a:t>최근에 불러오거나 저장한 문서의 목록을 보여주어 자주 사용하는 문서를 쉽게 불러올 수 있음</a:t>
            </a:r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파일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불러오기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선택한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불러오기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대화상자의 최근 문서 아이콘 </a:t>
            </a:r>
            <a:r>
              <a:rPr lang="en-US" altLang="ko-KR" dirty="0" smtClean="0"/>
              <a:t>(</a:t>
            </a:r>
            <a:r>
              <a:rPr lang="ko-KR" altLang="en-US" dirty="0" smtClean="0"/>
              <a:t>또는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파일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최근 작업 문서</a:t>
            </a:r>
            <a:r>
              <a:rPr lang="en-US" altLang="ko-KR" dirty="0" smtClean="0"/>
              <a:t>]) </a:t>
            </a:r>
            <a:r>
              <a:rPr lang="ko-KR" altLang="en-US" dirty="0" smtClean="0"/>
              <a:t>클릭</a:t>
            </a:r>
          </a:p>
          <a:p>
            <a:r>
              <a:rPr lang="ko-KR" altLang="en-US" dirty="0" smtClean="0"/>
              <a:t>빨리 가기 기능</a:t>
            </a:r>
          </a:p>
          <a:p>
            <a:pPr lvl="1"/>
            <a:r>
              <a:rPr lang="ko-KR" altLang="en-US" dirty="0" smtClean="0"/>
              <a:t>사용자가 주로 작업하는 폴더를 미리 등록해 두고 불러오기나 저장하기를 할 때 좀 더 빠르고 쉽게 폴더를 선택할 수 있음</a:t>
            </a:r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불러오기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빨리 가기 추가하기 아이콘을 선택하여 자주 사용하는 폴더 등록</a:t>
            </a:r>
            <a:endParaRPr lang="ko-KR" altLang="en-US" dirty="0"/>
          </a:p>
        </p:txBody>
      </p:sp>
      <p:pic>
        <p:nvPicPr>
          <p:cNvPr id="8" name="_x142508488" descr="DRW0000253873c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4526" y="4071942"/>
            <a:ext cx="5817870" cy="23545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기본 사용법 익히기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문서 작성의 준비</a:t>
            </a:r>
          </a:p>
        </p:txBody>
      </p:sp>
      <p:sp>
        <p:nvSpPr>
          <p:cNvPr id="2867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문서 저장하기</a:t>
            </a:r>
          </a:p>
          <a:p>
            <a:pPr lvl="1"/>
            <a:r>
              <a:rPr lang="ko-KR" altLang="en-US" dirty="0" smtClean="0"/>
              <a:t>빈 문서 저장 및 같은 파일 이름으로 저장 </a:t>
            </a:r>
            <a:r>
              <a:rPr lang="en-US" altLang="ko-KR" dirty="0" smtClean="0"/>
              <a:t>: [</a:t>
            </a:r>
            <a:r>
              <a:rPr lang="ko-KR" altLang="en-US" dirty="0" smtClean="0"/>
              <a:t>파일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저장하기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 클릭 </a:t>
            </a:r>
          </a:p>
          <a:p>
            <a:pPr lvl="1"/>
            <a:r>
              <a:rPr lang="ko-KR" altLang="en-US" dirty="0" smtClean="0"/>
              <a:t>다른 파일 이름으로 저장 </a:t>
            </a:r>
            <a:r>
              <a:rPr lang="en-US" altLang="ko-KR" dirty="0" smtClean="0"/>
              <a:t>: [</a:t>
            </a:r>
            <a:r>
              <a:rPr lang="ko-KR" altLang="en-US" dirty="0" smtClean="0"/>
              <a:t>파일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다른 이름으로 저장하기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 클릭</a:t>
            </a:r>
          </a:p>
          <a:p>
            <a:pPr lvl="1"/>
            <a:endParaRPr lang="ko-KR" altLang="en-US" dirty="0" smtClean="0"/>
          </a:p>
          <a:p>
            <a:pPr lvl="1"/>
            <a:endParaRPr lang="ko-KR" altLang="en-US" dirty="0" smtClean="0"/>
          </a:p>
          <a:p>
            <a:pPr lvl="1"/>
            <a:endParaRPr lang="ko-KR" altLang="en-US" dirty="0" smtClean="0"/>
          </a:p>
          <a:p>
            <a:pPr lvl="1"/>
            <a:endParaRPr lang="ko-KR" altLang="en-US" dirty="0" smtClean="0"/>
          </a:p>
          <a:p>
            <a:pPr lvl="1"/>
            <a:endParaRPr lang="ko-KR" altLang="en-US" dirty="0" smtClean="0"/>
          </a:p>
          <a:p>
            <a:pPr lvl="1"/>
            <a:endParaRPr lang="ko-KR" altLang="en-US" dirty="0" smtClean="0"/>
          </a:p>
          <a:p>
            <a:pPr lvl="1"/>
            <a:endParaRPr lang="ko-KR" altLang="en-US" dirty="0" smtClean="0"/>
          </a:p>
          <a:p>
            <a:pPr lvl="1"/>
            <a:endParaRPr lang="ko-KR" altLang="en-US" dirty="0" smtClean="0"/>
          </a:p>
          <a:p>
            <a:pPr lvl="1"/>
            <a:endParaRPr lang="ko-KR" altLang="en-US" dirty="0" smtClean="0"/>
          </a:p>
          <a:p>
            <a:pPr lvl="1"/>
            <a:r>
              <a:rPr lang="ko-KR" altLang="en-US" dirty="0" smtClean="0"/>
              <a:t>암호 설정하기 </a:t>
            </a:r>
            <a:r>
              <a:rPr lang="en-US" altLang="ko-KR" dirty="0" smtClean="0"/>
              <a:t>: [</a:t>
            </a:r>
            <a:r>
              <a:rPr lang="ko-KR" altLang="en-US" dirty="0" smtClean="0"/>
              <a:t>파일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문서암호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 클릭</a:t>
            </a:r>
          </a:p>
          <a:p>
            <a:pPr lvl="2"/>
            <a:r>
              <a:rPr lang="en-US" altLang="ko-KR" dirty="0" smtClean="0"/>
              <a:t>[</a:t>
            </a:r>
            <a:r>
              <a:rPr lang="ko-KR" altLang="en-US" dirty="0" smtClean="0"/>
              <a:t>문서 암호 설정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대화상자의 ‘문서 암호’ 항목에 원하는 암호를 </a:t>
            </a:r>
            <a:r>
              <a:rPr lang="en-US" altLang="ko-KR" dirty="0" smtClean="0"/>
              <a:t>5</a:t>
            </a:r>
            <a:r>
              <a:rPr lang="ko-KR" altLang="en-US" dirty="0" smtClean="0"/>
              <a:t>글자 이상 입력하고 ‘암호 확인’에 같은 내용을 한 번 더 입력함</a:t>
            </a:r>
            <a:r>
              <a:rPr lang="en-US" altLang="ko-KR" dirty="0" smtClean="0"/>
              <a:t>.</a:t>
            </a:r>
          </a:p>
          <a:p>
            <a:pPr lvl="2"/>
            <a:r>
              <a:rPr lang="en-US" altLang="ko-KR" dirty="0" smtClean="0"/>
              <a:t>[</a:t>
            </a:r>
            <a:r>
              <a:rPr lang="ko-KR" altLang="en-US" dirty="0" smtClean="0"/>
              <a:t>파일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저장하기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선택하여 지정한 암호를 문서 내용과 함께 파일로 기록하고 문서를 닫는다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6" name="_x142507288" descr="EMB0000253873c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214554"/>
            <a:ext cx="3587886" cy="2714644"/>
          </a:xfrm>
          <a:prstGeom prst="rect">
            <a:avLst/>
          </a:prstGeom>
          <a:noFill/>
        </p:spPr>
      </p:pic>
      <p:pic>
        <p:nvPicPr>
          <p:cNvPr id="7" name="_x143524232" descr="EMB0000253873c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214554"/>
            <a:ext cx="3587888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기본 사용법 익히기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문서 작성하기</a:t>
            </a:r>
          </a:p>
        </p:txBody>
      </p:sp>
      <p:sp>
        <p:nvSpPr>
          <p:cNvPr id="29698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글자 입력하기</a:t>
            </a:r>
          </a:p>
          <a:p>
            <a:pPr lvl="1"/>
            <a:r>
              <a:rPr lang="ko-KR" altLang="en-US" dirty="0" smtClean="0"/>
              <a:t>글자판은 마우스와 더불어 가장 기본적인 입력 장치로서 한국어</a:t>
            </a:r>
            <a:r>
              <a:rPr lang="en-US" altLang="ko-KR" dirty="0" smtClean="0"/>
              <a:t>(</a:t>
            </a:r>
            <a:r>
              <a:rPr lang="ko-KR" altLang="en-US" dirty="0" smtClean="0"/>
              <a:t>한글</a:t>
            </a:r>
            <a:r>
              <a:rPr lang="en-US" altLang="ko-KR" dirty="0" smtClean="0"/>
              <a:t>) </a:t>
            </a:r>
            <a:r>
              <a:rPr lang="ko-KR" altLang="en-US" dirty="0" smtClean="0"/>
              <a:t>자판은 물론 영어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일본어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중국어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외국 문자</a:t>
            </a:r>
            <a:r>
              <a:rPr lang="en-US" altLang="ko-KR" dirty="0" smtClean="0"/>
              <a:t>, </a:t>
            </a:r>
            <a:r>
              <a:rPr lang="ko-KR" altLang="en-US" dirty="0" smtClean="0"/>
              <a:t>특수 문자 등의 글자판을 이용하여 다양한 종류의 문자를 쉽고 빠르게 입력할 수 있음</a:t>
            </a:r>
          </a:p>
          <a:p>
            <a:pPr lvl="1"/>
            <a:r>
              <a:rPr lang="ko-KR" altLang="en-US" dirty="0" smtClean="0"/>
              <a:t>현재 설정되어 있는 글자판을 확인하려면 </a:t>
            </a:r>
            <a:r>
              <a:rPr lang="en-US" altLang="ko-KR" dirty="0" smtClean="0"/>
              <a:t>[</a:t>
            </a:r>
            <a:r>
              <a:rPr lang="ko-KR" altLang="en-US" dirty="0" smtClean="0"/>
              <a:t>도구</a:t>
            </a:r>
            <a:r>
              <a:rPr lang="en-US" altLang="ko-KR" dirty="0" smtClean="0"/>
              <a:t>]-[</a:t>
            </a:r>
            <a:r>
              <a:rPr lang="ko-KR" altLang="en-US" dirty="0" smtClean="0"/>
              <a:t>글자판</a:t>
            </a:r>
            <a:r>
              <a:rPr lang="en-US" altLang="ko-KR" dirty="0" smtClean="0"/>
              <a:t>]-[</a:t>
            </a:r>
            <a:r>
              <a:rPr lang="ko-KR" altLang="en-US" dirty="0" smtClean="0"/>
              <a:t>글자판 보기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선택하거나 ‘</a:t>
            </a:r>
            <a:r>
              <a:rPr lang="ko-KR" altLang="en-US" dirty="0" err="1" smtClean="0"/>
              <a:t>입력기</a:t>
            </a:r>
            <a:r>
              <a:rPr lang="ko-KR" altLang="en-US" dirty="0" smtClean="0"/>
              <a:t> 도구 상자’                  의 글자판 보기 아이콘      을 선택함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한국어의 글자판은 두벌식 표준</a:t>
            </a:r>
            <a:r>
              <a:rPr lang="en-US" altLang="ko-KR" dirty="0" smtClean="0"/>
              <a:t>, </a:t>
            </a:r>
            <a:r>
              <a:rPr lang="ko-KR" altLang="en-US" dirty="0" smtClean="0"/>
              <a:t>영어는 </a:t>
            </a:r>
            <a:r>
              <a:rPr lang="ko-KR" altLang="en-US" dirty="0" err="1" smtClean="0"/>
              <a:t>쿼티</a:t>
            </a:r>
            <a:r>
              <a:rPr lang="en-US" altLang="ko-KR" dirty="0" smtClean="0"/>
              <a:t>(QWERTY)</a:t>
            </a:r>
          </a:p>
          <a:p>
            <a:r>
              <a:rPr lang="ko-KR" altLang="en-US" dirty="0" smtClean="0"/>
              <a:t>외국어 입력하기</a:t>
            </a:r>
          </a:p>
          <a:p>
            <a:pPr lvl="1"/>
            <a:r>
              <a:rPr lang="ko-KR" altLang="en-US" dirty="0" smtClean="0"/>
              <a:t>한글 </a:t>
            </a:r>
            <a:r>
              <a:rPr lang="en-US" altLang="ko-KR" dirty="0" smtClean="0"/>
              <a:t>2007</a:t>
            </a:r>
            <a:r>
              <a:rPr lang="ko-KR" altLang="en-US" dirty="0" smtClean="0"/>
              <a:t>에서 해당 언어로 입력하려면 ‘입력기 도구 상자’ 에서 현재 언어 아이콘  과 현재 글자판 아이콘      을 선택하여 각각 변경함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일본어로 입력하려면 언어는 ‘일본어’</a:t>
            </a:r>
            <a:r>
              <a:rPr lang="ko-KR" altLang="en-US" dirty="0" err="1" smtClean="0"/>
              <a:t>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글자판은 ‘</a:t>
            </a:r>
            <a:r>
              <a:rPr lang="en-US" altLang="ko-KR" dirty="0" smtClean="0"/>
              <a:t>Hiragana’</a:t>
            </a:r>
            <a:r>
              <a:rPr lang="ko-KR" altLang="en-US" dirty="0" smtClean="0"/>
              <a:t>또는 ‘</a:t>
            </a:r>
            <a:r>
              <a:rPr lang="en-US" altLang="ko-KR" dirty="0" smtClean="0"/>
              <a:t>Katakana’</a:t>
            </a:r>
            <a:r>
              <a:rPr lang="ko-KR" altLang="en-US" dirty="0" smtClean="0"/>
              <a:t>로 선택하고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일본어의 영문 발음대로 </a:t>
            </a:r>
            <a:r>
              <a:rPr lang="ko-KR" altLang="en-US" dirty="0" err="1" smtClean="0"/>
              <a:t>영문키를</a:t>
            </a:r>
            <a:r>
              <a:rPr lang="ko-KR" altLang="en-US" dirty="0" smtClean="0"/>
              <a:t> 입력함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중국어는 언어를 ‘중국어 간체’</a:t>
            </a:r>
            <a:r>
              <a:rPr lang="ko-KR" altLang="en-US" dirty="0" err="1" smtClean="0"/>
              <a:t>로</a:t>
            </a:r>
            <a:r>
              <a:rPr lang="ko-KR" altLang="en-US" dirty="0" smtClean="0"/>
              <a:t> 글자판은 ‘</a:t>
            </a:r>
            <a:r>
              <a:rPr lang="ko-KR" altLang="en-US" dirty="0" err="1" smtClean="0"/>
              <a:t>병음</a:t>
            </a:r>
            <a:r>
              <a:rPr lang="ko-KR" altLang="en-US" dirty="0" smtClean="0"/>
              <a:t>’을 선택하고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중국어의 영문 발음을 입력하고 </a:t>
            </a:r>
            <a:r>
              <a:rPr lang="en-US" altLang="ko-KR" dirty="0" smtClean="0"/>
              <a:t>&lt;space bar&gt;</a:t>
            </a:r>
            <a:r>
              <a:rPr lang="ko-KR" altLang="en-US" dirty="0" smtClean="0"/>
              <a:t>를 누르면 해당 중국어로 변환됨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8" name="_x140508832" descr="EMB000010ac7f4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01162" y="2629800"/>
            <a:ext cx="1136650" cy="260350"/>
          </a:xfrm>
          <a:prstGeom prst="rect">
            <a:avLst/>
          </a:prstGeom>
          <a:noFill/>
        </p:spPr>
      </p:pic>
      <p:pic>
        <p:nvPicPr>
          <p:cNvPr id="9" name="_x140508432" descr="EMB000010ac7f5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19927" y="2629800"/>
            <a:ext cx="182563" cy="236538"/>
          </a:xfrm>
          <a:prstGeom prst="rect">
            <a:avLst/>
          </a:prstGeom>
          <a:noFill/>
        </p:spPr>
      </p:pic>
      <p:pic>
        <p:nvPicPr>
          <p:cNvPr id="10" name="_x140509232" descr="EMB000010ac7f5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29652" y="3586390"/>
            <a:ext cx="198438" cy="258763"/>
          </a:xfrm>
          <a:prstGeom prst="rect">
            <a:avLst/>
          </a:prstGeom>
          <a:noFill/>
        </p:spPr>
      </p:pic>
      <p:pic>
        <p:nvPicPr>
          <p:cNvPr id="11" name="_x140506752" descr="EMB000010ac7f5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73630" y="3843114"/>
            <a:ext cx="198438" cy="250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Chapter03 </a:t>
            </a:r>
            <a:r>
              <a:rPr lang="ko-KR" altLang="en-US" dirty="0" smtClean="0"/>
              <a:t>한글 </a:t>
            </a:r>
            <a:r>
              <a:rPr lang="en-US" altLang="ko-KR" dirty="0" smtClean="0"/>
              <a:t>2007 </a:t>
            </a:r>
            <a:r>
              <a:rPr lang="ko-KR" altLang="en-US" dirty="0" smtClean="0"/>
              <a:t>기본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기본 사용법 익히기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새로운 기능 알아보기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한글 </a:t>
            </a:r>
            <a:r>
              <a:rPr lang="en-US" altLang="ko-KR" dirty="0" smtClean="0"/>
              <a:t>2007</a:t>
            </a:r>
            <a:r>
              <a:rPr lang="ko-KR" altLang="en-US" dirty="0" smtClean="0"/>
              <a:t>의 실행과 </a:t>
            </a:r>
            <a:r>
              <a:rPr lang="ko-KR" altLang="en-US" dirty="0" smtClean="0"/>
              <a:t>종료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문서 작성의 </a:t>
            </a:r>
            <a:r>
              <a:rPr lang="ko-KR" altLang="en-US" dirty="0" smtClean="0"/>
              <a:t>준비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문서 </a:t>
            </a:r>
            <a:r>
              <a:rPr lang="ko-KR" altLang="en-US" dirty="0" smtClean="0"/>
              <a:t>작성하기</a:t>
            </a:r>
            <a:endParaRPr lang="en-US" altLang="ko-KR" dirty="0" smtClean="0"/>
          </a:p>
          <a:p>
            <a:pPr lvl="1" eaLnBrk="1" hangingPunct="1"/>
            <a:endParaRPr lang="en-US" altLang="ko-KR" dirty="0" smtClean="0">
              <a:solidFill>
                <a:srgbClr val="0070C0"/>
              </a:solidFill>
            </a:endParaRPr>
          </a:p>
          <a:p>
            <a:pPr eaLnBrk="1" hangingPunct="1"/>
            <a:r>
              <a:rPr lang="en-US" altLang="ko-KR" dirty="0" smtClean="0"/>
              <a:t>2. </a:t>
            </a:r>
            <a:r>
              <a:rPr lang="ko-KR" altLang="en-US" dirty="0" smtClean="0"/>
              <a:t>문서 편집하기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블록 설정하기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글자 모양 바꾸기 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문단 </a:t>
            </a:r>
            <a:r>
              <a:rPr lang="ko-KR" altLang="en-US" dirty="0" smtClean="0"/>
              <a:t>모양 바꾸기</a:t>
            </a:r>
          </a:p>
          <a:p>
            <a:pPr lvl="1" eaLnBrk="1" hangingPunct="1"/>
            <a:r>
              <a:rPr lang="ko-KR" altLang="en-US" dirty="0" smtClean="0"/>
              <a:t>스타일 </a:t>
            </a:r>
            <a:r>
              <a:rPr lang="ko-KR" altLang="en-US" dirty="0" smtClean="0"/>
              <a:t>지정하기</a:t>
            </a:r>
          </a:p>
          <a:p>
            <a:pPr lvl="1" eaLnBrk="1" hangingPunct="1"/>
            <a:r>
              <a:rPr lang="ko-KR" altLang="en-US" dirty="0" smtClean="0"/>
              <a:t>기타 </a:t>
            </a:r>
            <a:r>
              <a:rPr lang="ko-KR" altLang="en-US" dirty="0" smtClean="0"/>
              <a:t>모양 바꾸기 </a:t>
            </a:r>
            <a:endParaRPr lang="en-US" altLang="ko-KR" dirty="0" smtClean="0"/>
          </a:p>
          <a:p>
            <a:pPr lvl="1" eaLnBrk="1" hangingPunct="1"/>
            <a:endParaRPr lang="en-US" altLang="ko-KR" dirty="0" smtClean="0"/>
          </a:p>
          <a:p>
            <a:pPr eaLnBrk="1" hangingPunct="1"/>
            <a:r>
              <a:rPr lang="en-US" altLang="ko-KR" dirty="0" smtClean="0"/>
              <a:t>3. </a:t>
            </a:r>
            <a:r>
              <a:rPr lang="ko-KR" altLang="en-US" dirty="0" smtClean="0"/>
              <a:t>편집 용지와 문서 인쇄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편집 용지 </a:t>
            </a:r>
            <a:r>
              <a:rPr lang="ko-KR" altLang="en-US" dirty="0" smtClean="0"/>
              <a:t>설정하기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문서 인쇄하기</a:t>
            </a:r>
            <a:endParaRPr lang="ko-KR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기본 사용법 익히기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문서 작성하기</a:t>
            </a:r>
          </a:p>
        </p:txBody>
      </p:sp>
      <p:sp>
        <p:nvSpPr>
          <p:cNvPr id="30722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입력기</a:t>
            </a:r>
            <a:r>
              <a:rPr lang="ko-KR" altLang="en-US" dirty="0" smtClean="0"/>
              <a:t> 도구상자나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도구</a:t>
            </a:r>
            <a:r>
              <a:rPr lang="en-US" altLang="ko-KR" dirty="0" smtClean="0"/>
              <a:t>]-[</a:t>
            </a:r>
            <a:r>
              <a:rPr lang="ko-KR" altLang="en-US" dirty="0" smtClean="0"/>
              <a:t>글자판</a:t>
            </a:r>
            <a:r>
              <a:rPr lang="en-US" altLang="ko-KR" dirty="0" smtClean="0"/>
              <a:t>]-[</a:t>
            </a:r>
            <a:r>
              <a:rPr lang="ko-KR" altLang="en-US" dirty="0" smtClean="0"/>
              <a:t>글자판 바꾸기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에서 현재 언어를 ‘일본어’로 현재 글자판을 ‘</a:t>
            </a:r>
            <a:r>
              <a:rPr lang="en-US" altLang="ko-KR" dirty="0" smtClean="0"/>
              <a:t>Hiragana'</a:t>
            </a:r>
            <a:r>
              <a:rPr lang="ko-KR" altLang="en-US" dirty="0" smtClean="0"/>
              <a:t>로 변경함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입력 창에 다음 그림과 같이 아랫줄의 일본어의 영문 표기대로 입력하면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윗줄의 일본어로 표기됨</a:t>
            </a:r>
            <a:r>
              <a:rPr lang="en-US" altLang="ko-KR" dirty="0" smtClean="0"/>
              <a:t>.</a:t>
            </a:r>
          </a:p>
        </p:txBody>
      </p:sp>
      <p:pic>
        <p:nvPicPr>
          <p:cNvPr id="5" name="_x140506752" descr="EMB000010ac7f4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332" y="2729134"/>
            <a:ext cx="4059976" cy="3071834"/>
          </a:xfrm>
          <a:prstGeom prst="rect">
            <a:avLst/>
          </a:prstGeom>
          <a:noFill/>
        </p:spPr>
      </p:pic>
      <p:pic>
        <p:nvPicPr>
          <p:cNvPr id="6" name="_x140507072" descr="EMB000010ac7f4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1174" y="2729134"/>
            <a:ext cx="4059978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기본 사용법 익히기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문서 작성하기</a:t>
            </a:r>
          </a:p>
        </p:txBody>
      </p:sp>
      <p:sp>
        <p:nvSpPr>
          <p:cNvPr id="31746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글자 지우기</a:t>
            </a:r>
          </a:p>
          <a:p>
            <a:pPr lvl="1"/>
            <a:r>
              <a:rPr lang="ko-KR" altLang="en-US" dirty="0" smtClean="0"/>
              <a:t>글자가 잘못 입력되었을 때는 해당 글자를 </a:t>
            </a:r>
            <a:r>
              <a:rPr lang="en-US" altLang="ko-KR" dirty="0" smtClean="0"/>
              <a:t>&lt;</a:t>
            </a:r>
            <a:r>
              <a:rPr lang="en-US" altLang="ko-KR" dirty="0" err="1" smtClean="0"/>
              <a:t>backSpace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나 </a:t>
            </a:r>
            <a:r>
              <a:rPr lang="en-US" altLang="ko-KR" dirty="0" smtClean="0"/>
              <a:t>&lt;Delete&gt; </a:t>
            </a:r>
            <a:r>
              <a:rPr lang="ko-KR" altLang="en-US" dirty="0" smtClean="0"/>
              <a:t>키를 이용해 지우고 다시 입력함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&lt;</a:t>
            </a:r>
            <a:r>
              <a:rPr lang="en-US" altLang="ko-KR" dirty="0" err="1" smtClean="0"/>
              <a:t>backSpace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는 지우고자 하는 글자 뒤에 커서를 두고 누르고</a:t>
            </a:r>
            <a:r>
              <a:rPr lang="en-US" altLang="ko-KR" dirty="0" smtClean="0"/>
              <a:t>, &lt;Delete&gt; </a:t>
            </a:r>
            <a:r>
              <a:rPr lang="ko-KR" altLang="en-US" dirty="0" smtClean="0"/>
              <a:t>키는 지우고자 하는 글자 앞에 커서를 두고 누름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되돌리기</a:t>
            </a:r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편집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되돌리기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메뉴는 입력한 내용을 지우거나 지운 내용을 되살리는 등 문서 편집 과정에서 행하여진 동작을 다시 원래대로 되돌리는 기능을 함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사용자의 동작을 단계별로 기억하고 있으므로 되돌리기를 반복 실행하면 편집된 문서를 이전 단계로 계속 되돌릴 수 있음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되돌리기 단축키</a:t>
            </a:r>
            <a:r>
              <a:rPr lang="en-US" altLang="ko-KR" dirty="0" smtClean="0"/>
              <a:t>: &lt;Ctrl&gt;+&lt;Z&gt;, </a:t>
            </a:r>
            <a:r>
              <a:rPr lang="ko-KR" altLang="en-US" dirty="0" smtClean="0"/>
              <a:t>재실행 단축키</a:t>
            </a:r>
            <a:r>
              <a:rPr lang="en-US" altLang="ko-KR" dirty="0" smtClean="0"/>
              <a:t>: &lt;Ctrl&gt;+&lt;Shift&gt;+&lt;Z&gt;</a:t>
            </a:r>
          </a:p>
          <a:p>
            <a:r>
              <a:rPr lang="ko-KR" altLang="en-US" dirty="0" smtClean="0"/>
              <a:t>글자 삽입</a:t>
            </a:r>
            <a:r>
              <a:rPr lang="en-US" altLang="ko-KR" dirty="0" smtClean="0"/>
              <a:t>/</a:t>
            </a:r>
            <a:r>
              <a:rPr lang="ko-KR" altLang="en-US" dirty="0" smtClean="0"/>
              <a:t>수정하기</a:t>
            </a:r>
          </a:p>
          <a:p>
            <a:pPr lvl="1"/>
            <a:r>
              <a:rPr lang="ko-KR" altLang="en-US" dirty="0" smtClean="0"/>
              <a:t>글자를 수정하기 위해 </a:t>
            </a:r>
            <a:r>
              <a:rPr lang="en-US" altLang="ko-KR" dirty="0" smtClean="0"/>
              <a:t>&lt;Insert&gt; </a:t>
            </a:r>
            <a:r>
              <a:rPr lang="ko-KR" altLang="en-US" dirty="0" smtClean="0"/>
              <a:t>키를 이용할 수 있는데</a:t>
            </a:r>
            <a:r>
              <a:rPr lang="en-US" altLang="ko-KR" dirty="0" smtClean="0"/>
              <a:t>, &lt;Insert&gt; </a:t>
            </a:r>
            <a:r>
              <a:rPr lang="ko-KR" altLang="en-US" dirty="0" smtClean="0"/>
              <a:t>키는 ‘삽입’ 또는 ‘수정’ 상태를 선택할 수 있음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삽입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일반적으로 문서를 편집할 때의 상태로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커서 위치에 내용을 끼워 넣음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수정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새로 입력하는 내용만큼 커서 이후의 내용을 덮어씀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현재 </a:t>
            </a:r>
            <a:r>
              <a:rPr lang="en-US" altLang="ko-KR" dirty="0" smtClean="0"/>
              <a:t>&lt;Insert&gt; </a:t>
            </a:r>
            <a:r>
              <a:rPr lang="ko-KR" altLang="en-US" dirty="0" smtClean="0"/>
              <a:t>키의 상태는 </a:t>
            </a:r>
            <a:r>
              <a:rPr lang="ko-KR" altLang="en-US" dirty="0" err="1" smtClean="0"/>
              <a:t>상황선에서</a:t>
            </a:r>
            <a:r>
              <a:rPr lang="ko-KR" altLang="en-US" dirty="0" smtClean="0"/>
              <a:t> 확인할 수 있음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기본 사용법 익히기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문서 작성하기</a:t>
            </a:r>
          </a:p>
        </p:txBody>
      </p:sp>
      <p:sp>
        <p:nvSpPr>
          <p:cNvPr id="32770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영문자 입력하기</a:t>
            </a:r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한</a:t>
            </a:r>
            <a:r>
              <a:rPr lang="en-US" altLang="ko-KR" dirty="0" smtClean="0"/>
              <a:t>/</a:t>
            </a:r>
            <a:r>
              <a:rPr lang="ko-KR" altLang="en-US" dirty="0" smtClean="0"/>
              <a:t>영</a:t>
            </a:r>
            <a:r>
              <a:rPr lang="en-US" altLang="ko-KR" dirty="0" smtClean="0"/>
              <a:t>] </a:t>
            </a:r>
            <a:r>
              <a:rPr lang="ko-KR" altLang="en-US" dirty="0" smtClean="0"/>
              <a:t>키</a:t>
            </a:r>
            <a:r>
              <a:rPr lang="en-US" altLang="ko-KR" dirty="0" smtClean="0"/>
              <a:t>, </a:t>
            </a:r>
            <a:r>
              <a:rPr lang="ko-KR" altLang="en-US" dirty="0" smtClean="0"/>
              <a:t>왼쪽 </a:t>
            </a:r>
            <a:r>
              <a:rPr lang="en-US" altLang="ko-KR" dirty="0" smtClean="0"/>
              <a:t>&lt;Shift&gt;+&lt;Space Bar&gt; </a:t>
            </a:r>
            <a:r>
              <a:rPr lang="ko-KR" altLang="en-US" dirty="0" smtClean="0"/>
              <a:t>키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토글키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영문 대문자 입력 </a:t>
            </a:r>
            <a:r>
              <a:rPr lang="en-US" altLang="ko-KR" dirty="0" smtClean="0"/>
              <a:t>: &lt;</a:t>
            </a:r>
            <a:r>
              <a:rPr lang="en-US" altLang="ko-KR" dirty="0" err="1" smtClean="0"/>
              <a:t>CapsLock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키</a:t>
            </a:r>
            <a:r>
              <a:rPr lang="en-US" altLang="ko-KR" dirty="0" smtClean="0"/>
              <a:t>, &lt;Shift&gt; </a:t>
            </a:r>
            <a:r>
              <a:rPr lang="ko-KR" altLang="en-US" dirty="0" smtClean="0"/>
              <a:t>키</a:t>
            </a:r>
            <a:r>
              <a:rPr lang="en-US" altLang="ko-KR" dirty="0" smtClean="0"/>
              <a:t>+</a:t>
            </a:r>
            <a:r>
              <a:rPr lang="ko-KR" altLang="en-US" dirty="0" smtClean="0"/>
              <a:t>영문 알파벳 키</a:t>
            </a:r>
          </a:p>
          <a:p>
            <a:r>
              <a:rPr lang="ko-KR" altLang="en-US" dirty="0" smtClean="0"/>
              <a:t>한자음</a:t>
            </a:r>
            <a:r>
              <a:rPr lang="en-US" altLang="ko-KR" dirty="0" smtClean="0"/>
              <a:t>(</a:t>
            </a:r>
            <a:r>
              <a:rPr lang="ko-KR" altLang="en-US" dirty="0" smtClean="0"/>
              <a:t>한글</a:t>
            </a:r>
            <a:r>
              <a:rPr lang="en-US" altLang="ko-KR" dirty="0" smtClean="0"/>
              <a:t>)</a:t>
            </a:r>
            <a:r>
              <a:rPr lang="ko-KR" altLang="en-US" dirty="0" smtClean="0"/>
              <a:t>으로 한자 </a:t>
            </a:r>
            <a:r>
              <a:rPr lang="ko-KR" altLang="en-US" dirty="0" err="1" smtClean="0"/>
              <a:t>낱글자</a:t>
            </a:r>
            <a:r>
              <a:rPr lang="ko-KR" altLang="en-US" dirty="0" smtClean="0"/>
              <a:t> 입력하기</a:t>
            </a:r>
          </a:p>
          <a:p>
            <a:pPr lvl="1"/>
            <a:r>
              <a:rPr lang="ko-KR" altLang="en-US" dirty="0" smtClean="0"/>
              <a:t>한자를 입력하려면 우선 한자의 음을 한글로 입력하고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한자</a:t>
            </a:r>
            <a:r>
              <a:rPr lang="en-US" altLang="ko-KR" dirty="0" smtClean="0"/>
              <a:t>] </a:t>
            </a:r>
            <a:r>
              <a:rPr lang="ko-KR" altLang="en-US" dirty="0" smtClean="0"/>
              <a:t>키</a:t>
            </a:r>
            <a:r>
              <a:rPr lang="en-US" altLang="ko-KR" dirty="0" smtClean="0"/>
              <a:t>(</a:t>
            </a:r>
            <a:r>
              <a:rPr lang="ko-KR" altLang="en-US" dirty="0" smtClean="0"/>
              <a:t>또는 </a:t>
            </a:r>
            <a:r>
              <a:rPr lang="en-US" altLang="ko-KR" dirty="0" smtClean="0"/>
              <a:t>&lt;F9&gt; </a:t>
            </a:r>
            <a:r>
              <a:rPr lang="ko-KR" altLang="en-US" dirty="0" smtClean="0"/>
              <a:t>키</a:t>
            </a:r>
            <a:r>
              <a:rPr lang="en-US" altLang="ko-KR" dirty="0" smtClean="0"/>
              <a:t>)</a:t>
            </a:r>
            <a:r>
              <a:rPr lang="ko-KR" altLang="en-US" dirty="0" smtClean="0"/>
              <a:t>를 눌러 </a:t>
            </a:r>
            <a:r>
              <a:rPr lang="en-US" altLang="ko-KR" dirty="0" smtClean="0"/>
              <a:t>[</a:t>
            </a:r>
            <a:r>
              <a:rPr lang="ko-KR" altLang="en-US" dirty="0" smtClean="0"/>
              <a:t>한자로 바꾸기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알맞은 한자를 선택함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5" name="_x140507792" descr="EMB000010ac7f4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071810"/>
            <a:ext cx="3965558" cy="3000396"/>
          </a:xfrm>
          <a:prstGeom prst="rect">
            <a:avLst/>
          </a:prstGeom>
          <a:noFill/>
        </p:spPr>
      </p:pic>
      <p:pic>
        <p:nvPicPr>
          <p:cNvPr id="6" name="_x140509552" descr="EMB000010ac7f4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071810"/>
            <a:ext cx="3965560" cy="3000396"/>
          </a:xfrm>
          <a:prstGeom prst="rect">
            <a:avLst/>
          </a:prstGeom>
          <a:noFill/>
        </p:spPr>
      </p:pic>
      <p:sp>
        <p:nvSpPr>
          <p:cNvPr id="7" name="모서리가 둥근 직사각형 6"/>
          <p:cNvSpPr/>
          <p:nvPr/>
        </p:nvSpPr>
        <p:spPr bwMode="auto">
          <a:xfrm>
            <a:off x="642910" y="6143644"/>
            <a:ext cx="8143932" cy="571504"/>
          </a:xfrm>
          <a:prstGeom prst="roundRect">
            <a:avLst>
              <a:gd name="adj" fmla="val 5891"/>
            </a:avLst>
          </a:prstGeom>
          <a:gradFill flip="none" rotWithShape="1">
            <a:gsLst>
              <a:gs pos="0">
                <a:srgbClr val="B8CCC3">
                  <a:tint val="66000"/>
                  <a:satMod val="160000"/>
                </a:srgbClr>
              </a:gs>
              <a:gs pos="50000">
                <a:srgbClr val="B8CCC3">
                  <a:tint val="44500"/>
                  <a:satMod val="160000"/>
                </a:srgbClr>
              </a:gs>
              <a:gs pos="100000">
                <a:srgbClr val="B8CCC3">
                  <a:tint val="23500"/>
                  <a:satMod val="160000"/>
                </a:srgbClr>
              </a:gs>
            </a:gsLst>
            <a:lin ang="0" scaled="1"/>
            <a:tileRect/>
          </a:gradFill>
          <a:ln w="25400" cap="flat" cmpd="sng" algn="ctr">
            <a:solidFill>
              <a:srgbClr val="B8CCC3">
                <a:shade val="50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wrap="square" anchor="ctr"/>
          <a:lstStyle/>
          <a:p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한자 바꾸기는 커서 위치에 따라 글자 또는 낱말 단위로 실행되며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블록을 설정하여 많은 양의 한글을 한꺼번에 연속적으로 한자로 바꿀 수 있다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.</a:t>
            </a:r>
            <a:endParaRPr lang="en-US" altLang="ko-KR" sz="1600" dirty="0">
              <a:latin typeface="휴먼엑스포" pitchFamily="18" charset="-127"/>
              <a:ea typeface="휴먼엑스포" pitchFamily="18" charset="-127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기본 사용법 익히기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문서 작성하기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ko-KR" altLang="en-US" dirty="0" smtClean="0"/>
              <a:t>한자 단어로 입력하기</a:t>
            </a:r>
          </a:p>
          <a:p>
            <a:pPr lvl="1" eaLnBrk="1" hangingPunct="1"/>
            <a:r>
              <a:rPr lang="ko-KR" altLang="en-US" dirty="0" smtClean="0"/>
              <a:t>한자 단어의 음을 한글로 입력하고 블록을 설정하거나 변환하고자 하는 글자 또는 단어 뒤에 커서를 두고 </a:t>
            </a:r>
            <a:r>
              <a:rPr lang="en-US" altLang="ko-KR" dirty="0" smtClean="0"/>
              <a:t>&lt;F9&gt; </a:t>
            </a:r>
            <a:r>
              <a:rPr lang="ko-KR" altLang="en-US" dirty="0" smtClean="0"/>
              <a:t>키를 눌러 알맞은 한자로 변환함</a:t>
            </a:r>
            <a:r>
              <a:rPr lang="en-US" altLang="ko-KR" dirty="0" smtClean="0"/>
              <a:t>(</a:t>
            </a:r>
            <a:r>
              <a:rPr lang="ko-KR" altLang="en-US" dirty="0" smtClean="0"/>
              <a:t>단어가 등록되어 있지 않으면 한 글자씩 변환</a:t>
            </a:r>
            <a:r>
              <a:rPr lang="en-US" altLang="ko-KR" dirty="0" smtClean="0"/>
              <a:t>)</a:t>
            </a:r>
          </a:p>
        </p:txBody>
      </p:sp>
      <p:pic>
        <p:nvPicPr>
          <p:cNvPr id="4" name="_x140507952" descr="EMB000010ac7f4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705548"/>
            <a:ext cx="4071966" cy="3080906"/>
          </a:xfrm>
          <a:prstGeom prst="rect">
            <a:avLst/>
          </a:prstGeom>
          <a:noFill/>
        </p:spPr>
      </p:pic>
      <p:pic>
        <p:nvPicPr>
          <p:cNvPr id="5" name="_x140506912" descr="EMB000010ac7f4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2705550"/>
            <a:ext cx="4071966" cy="30809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기본 사용법 익히기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문서 작성하기</a:t>
            </a:r>
            <a:endParaRPr lang="ko-KR" altLang="en-US" b="1" dirty="0" smtClean="0"/>
          </a:p>
        </p:txBody>
      </p:sp>
      <p:sp>
        <p:nvSpPr>
          <p:cNvPr id="1843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auto">
              <a:defRPr/>
            </a:pPr>
            <a:r>
              <a:rPr lang="ko-KR" altLang="en-US" dirty="0" smtClean="0"/>
              <a:t>한자 단어로 입력하기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 fontAlgn="auto">
              <a:defRPr/>
            </a:pPr>
            <a:r>
              <a:rPr lang="ko-KR" altLang="en-US" dirty="0" smtClean="0"/>
              <a:t>한자로의 변환은 </a:t>
            </a:r>
            <a:r>
              <a:rPr lang="en-US" altLang="ko-KR" dirty="0" smtClean="0"/>
              <a:t>[</a:t>
            </a:r>
            <a:r>
              <a:rPr lang="ko-KR" altLang="en-US" dirty="0" smtClean="0"/>
              <a:t>한자로 바꾸기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입력 형식에 따라 달라질 수 있음</a:t>
            </a:r>
            <a:r>
              <a:rPr lang="en-US" altLang="ko-KR" dirty="0" smtClean="0"/>
              <a:t>.</a:t>
            </a:r>
          </a:p>
          <a:p>
            <a:pPr lvl="1" fontAlgn="auto">
              <a:defRPr/>
            </a:pPr>
            <a:r>
              <a:rPr lang="ko-KR" altLang="en-US" dirty="0" smtClean="0"/>
              <a:t>입력 형식은 총 </a:t>
            </a:r>
            <a:r>
              <a:rPr lang="en-US" altLang="ko-KR" dirty="0" smtClean="0"/>
              <a:t>7</a:t>
            </a:r>
            <a:r>
              <a:rPr lang="ko-KR" altLang="en-US" dirty="0" smtClean="0"/>
              <a:t>개가 있음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4" name="_x140507792" descr="EMB000010ac7f4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09" y="2357430"/>
            <a:ext cx="4532067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기본 사용법 익히기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문서 작성하기</a:t>
            </a:r>
          </a:p>
        </p:txBody>
      </p:sp>
      <p:sp>
        <p:nvSpPr>
          <p:cNvPr id="3379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auto">
              <a:defRPr/>
            </a:pPr>
            <a:r>
              <a:rPr lang="ko-KR" altLang="en-US" dirty="0" smtClean="0"/>
              <a:t>한자 자전 내용 입력하기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한자 자전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화면에 입력되어 있는 한자의 뜻과 음을 보여 주는 기능</a:t>
            </a:r>
          </a:p>
          <a:p>
            <a:pPr lvl="1" fontAlgn="auto">
              <a:defRPr/>
            </a:pPr>
            <a:r>
              <a:rPr lang="ko-KR" altLang="en-US" dirty="0" smtClean="0"/>
              <a:t>한문 자료를 다룰 때나 한자 학습을 할 때 매우 유용함</a:t>
            </a:r>
            <a:r>
              <a:rPr lang="en-US" altLang="ko-KR" dirty="0" smtClean="0"/>
              <a:t>.</a:t>
            </a:r>
          </a:p>
          <a:p>
            <a:pPr lvl="1" fontAlgn="auto">
              <a:defRPr/>
            </a:pPr>
            <a:r>
              <a:rPr lang="ko-KR" altLang="en-US" dirty="0" smtClean="0"/>
              <a:t>한자로 입력된 글자 바로 뒤에 커서를 두고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도구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사전 모음</a:t>
            </a:r>
            <a:r>
              <a:rPr lang="en-US" altLang="ko-KR" dirty="0" smtClean="0"/>
              <a:t>]-[</a:t>
            </a:r>
            <a:r>
              <a:rPr lang="ko-KR" altLang="en-US" dirty="0" smtClean="0"/>
              <a:t>한자 자전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실행하면</a:t>
            </a:r>
            <a:r>
              <a:rPr lang="en-US" altLang="ko-KR" dirty="0" smtClean="0"/>
              <a:t>, [</a:t>
            </a:r>
            <a:r>
              <a:rPr lang="ko-KR" altLang="en-US" dirty="0" smtClean="0"/>
              <a:t>한자 자전</a:t>
            </a:r>
            <a:r>
              <a:rPr lang="en-US" altLang="ko-KR" dirty="0" smtClean="0"/>
              <a:t>] </a:t>
            </a:r>
            <a:r>
              <a:rPr lang="ko-KR" altLang="en-US" dirty="0" smtClean="0"/>
              <a:t>창이 나타나 그 한자의 뜻과 음</a:t>
            </a:r>
            <a:r>
              <a:rPr lang="en-US" altLang="ko-KR" dirty="0" smtClean="0"/>
              <a:t>, </a:t>
            </a:r>
            <a:r>
              <a:rPr lang="ko-KR" altLang="en-US" dirty="0" smtClean="0"/>
              <a:t>부수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총획수</a:t>
            </a:r>
            <a:r>
              <a:rPr lang="ko-KR" altLang="en-US" dirty="0" smtClean="0"/>
              <a:t> 그리고 </a:t>
            </a:r>
            <a:r>
              <a:rPr lang="ko-KR" altLang="en-US" dirty="0" err="1" smtClean="0"/>
              <a:t>한어병음</a:t>
            </a:r>
            <a:r>
              <a:rPr lang="ko-KR" altLang="en-US" dirty="0" smtClean="0"/>
              <a:t> 표기를 선택하여 표시할 수 있음</a:t>
            </a:r>
            <a:r>
              <a:rPr lang="en-US" altLang="ko-KR" dirty="0" smtClean="0"/>
              <a:t>.</a:t>
            </a:r>
          </a:p>
        </p:txBody>
      </p:sp>
      <p:pic>
        <p:nvPicPr>
          <p:cNvPr id="4" name="_x140507792" descr="EMB000010ac7f4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2790" y="3000372"/>
            <a:ext cx="4154394" cy="3143272"/>
          </a:xfrm>
          <a:prstGeom prst="rect">
            <a:avLst/>
          </a:prstGeom>
          <a:noFill/>
        </p:spPr>
      </p:pic>
      <p:pic>
        <p:nvPicPr>
          <p:cNvPr id="5" name="_x140509552" descr="EMB000010ac7f4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97632" y="3000372"/>
            <a:ext cx="4154396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기본 사용법 익히기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문서 작성하기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한자 자전 내용 입력하기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한자 자전은 한자로 변환할 때 음과 훈을 모르는 경우에도 유용하게 사용할 수 있음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‘</a:t>
            </a:r>
            <a:r>
              <a:rPr lang="ko-KR" altLang="en-US" dirty="0" smtClean="0"/>
              <a:t>한자로 바꾸기’ 대화상자에서 ‘자전 보이기’ 아이콘을 클릭하면 </a:t>
            </a:r>
            <a:r>
              <a:rPr lang="en-US" altLang="ko-KR" dirty="0" smtClean="0"/>
              <a:t>[</a:t>
            </a:r>
            <a:r>
              <a:rPr lang="ko-KR" altLang="en-US" dirty="0" smtClean="0"/>
              <a:t>한자로 바꾸기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대화상자의 아래쪽에 한자 자전을 볼 수 있음</a:t>
            </a:r>
            <a:r>
              <a:rPr lang="en-US" altLang="ko-KR" dirty="0" smtClean="0"/>
              <a:t>.</a:t>
            </a:r>
          </a:p>
          <a:p>
            <a:pPr>
              <a:lnSpc>
                <a:spcPct val="150000"/>
              </a:lnSpc>
            </a:pPr>
            <a:endParaRPr lang="en-US" altLang="ko-KR" dirty="0" smtClean="0"/>
          </a:p>
        </p:txBody>
      </p:sp>
      <p:pic>
        <p:nvPicPr>
          <p:cNvPr id="4" name="_x140506992" descr="EMB000010ac7f4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786058"/>
            <a:ext cx="4059976" cy="3071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기본 사용법 익히기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문서 작성하기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특수 문자 입력하기</a:t>
            </a:r>
          </a:p>
          <a:p>
            <a:pPr lvl="1"/>
            <a:r>
              <a:rPr lang="ko-KR" altLang="en-US" dirty="0" smtClean="0"/>
              <a:t>키보드에 없는 특수 문자를 입력할 때는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입력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문자표</a:t>
            </a:r>
            <a:r>
              <a:rPr lang="en-US" altLang="ko-KR" dirty="0" smtClean="0"/>
              <a:t>](&lt;Ctrl&gt;+&lt;F10&gt;) </a:t>
            </a:r>
            <a:r>
              <a:rPr lang="ko-KR" altLang="en-US" dirty="0" smtClean="0"/>
              <a:t>메뉴를 선택한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문자표 입력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선택함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문자표에 없는 원 문자나 사각형 문자를 입력할 때는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입력</a:t>
            </a:r>
            <a:r>
              <a:rPr lang="en-US" altLang="ko-KR" dirty="0" smtClean="0"/>
              <a:t>]-[</a:t>
            </a:r>
            <a:r>
              <a:rPr lang="ko-KR" altLang="en-US" dirty="0" smtClean="0"/>
              <a:t>글자 겹치기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선택한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글자 겹치기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겹쳐 쓸 모양과 글자를 입력함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4" name="_x140507952" descr="DRW000010ac7f6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082" y="2928934"/>
            <a:ext cx="4153698" cy="3143272"/>
          </a:xfrm>
          <a:prstGeom prst="rect">
            <a:avLst/>
          </a:prstGeom>
          <a:noFill/>
        </p:spPr>
      </p:pic>
      <p:pic>
        <p:nvPicPr>
          <p:cNvPr id="5" name="_x140509072" descr="DRW000010ac7f6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28924" y="2928934"/>
            <a:ext cx="4154238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2. </a:t>
            </a:r>
            <a:r>
              <a:rPr lang="ko-KR" altLang="en-US" dirty="0" smtClean="0"/>
              <a:t>문서 편집하기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블록 설정하기</a:t>
            </a:r>
          </a:p>
        </p:txBody>
      </p:sp>
      <p:sp>
        <p:nvSpPr>
          <p:cNvPr id="34818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블록 설정 목적</a:t>
            </a:r>
          </a:p>
          <a:p>
            <a:pPr lvl="1"/>
            <a:r>
              <a:rPr lang="ko-KR" altLang="en-US" dirty="0" smtClean="0"/>
              <a:t>블록 설정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편집 기능이 적용될 범위를 미리 정하는 것</a:t>
            </a:r>
          </a:p>
          <a:p>
            <a:pPr lvl="1"/>
            <a:r>
              <a:rPr lang="ko-KR" altLang="en-US" dirty="0" smtClean="0"/>
              <a:t>글자 모양이나 문단 모양을 바꾸기</a:t>
            </a:r>
          </a:p>
          <a:p>
            <a:pPr lvl="1"/>
            <a:r>
              <a:rPr lang="ko-KR" altLang="en-US" dirty="0" smtClean="0"/>
              <a:t>내용 일부를 복사하거나 지우기</a:t>
            </a:r>
          </a:p>
          <a:p>
            <a:r>
              <a:rPr lang="ko-KR" altLang="en-US" dirty="0" smtClean="0"/>
              <a:t>블록 설정하기</a:t>
            </a:r>
          </a:p>
          <a:p>
            <a:pPr lvl="1"/>
            <a:r>
              <a:rPr lang="ko-KR" altLang="en-US" dirty="0" smtClean="0"/>
              <a:t>블록을 설정하려는 곳의 시작 위치를 마우스로 클릭하고 마지막 위치까지 드래그</a:t>
            </a:r>
          </a:p>
          <a:p>
            <a:pPr lvl="1"/>
            <a:r>
              <a:rPr lang="ko-KR" altLang="en-US" dirty="0" smtClean="0"/>
              <a:t>커서를 시작 위치로 이동한 후 </a:t>
            </a:r>
            <a:r>
              <a:rPr lang="en-US" altLang="ko-KR" dirty="0" smtClean="0"/>
              <a:t>&lt;F3&gt; </a:t>
            </a:r>
            <a:r>
              <a:rPr lang="ko-KR" altLang="en-US" dirty="0" smtClean="0"/>
              <a:t>또는 </a:t>
            </a:r>
            <a:r>
              <a:rPr lang="en-US" altLang="ko-KR" dirty="0" smtClean="0"/>
              <a:t>&lt;</a:t>
            </a:r>
            <a:r>
              <a:rPr lang="en-US" altLang="ko-KR" dirty="0" err="1" smtClean="0"/>
              <a:t>Shlft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키를 누른 상태에서 키보드의 방향 키</a:t>
            </a:r>
            <a:r>
              <a:rPr lang="en-US" altLang="ko-KR" dirty="0" smtClean="0"/>
              <a:t>(&lt;←&gt; &lt;→&gt; &lt;↑&gt; &lt;↓&gt;)</a:t>
            </a:r>
            <a:r>
              <a:rPr lang="ko-KR" altLang="en-US" dirty="0" smtClean="0"/>
              <a:t>로 마지막 위치까지 이동</a:t>
            </a:r>
          </a:p>
          <a:p>
            <a:pPr lvl="1"/>
            <a:r>
              <a:rPr lang="ko-KR" altLang="en-US" dirty="0" smtClean="0"/>
              <a:t>블록으로 설정된 범위는 검정 바탕에 흰 글씨로 처리됨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블록 설정 해제하기</a:t>
            </a:r>
          </a:p>
          <a:p>
            <a:pPr lvl="1"/>
            <a:r>
              <a:rPr lang="en-US" altLang="ko-KR" dirty="0" smtClean="0"/>
              <a:t>&lt;esc&gt; </a:t>
            </a:r>
            <a:r>
              <a:rPr lang="ko-KR" altLang="en-US" dirty="0" smtClean="0"/>
              <a:t>키를 누름</a:t>
            </a:r>
          </a:p>
          <a:p>
            <a:pPr lvl="1"/>
            <a:r>
              <a:rPr lang="ko-KR" altLang="en-US" dirty="0" smtClean="0"/>
              <a:t>문서의 아무 곳이나 클릭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2. </a:t>
            </a:r>
            <a:r>
              <a:rPr lang="ko-KR" altLang="en-US" dirty="0" smtClean="0"/>
              <a:t>문서 편집하기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블록 설정하기</a:t>
            </a:r>
          </a:p>
        </p:txBody>
      </p:sp>
      <p:sp>
        <p:nvSpPr>
          <p:cNvPr id="35842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마우스로 블록 설정하기</a:t>
            </a:r>
            <a:endParaRPr lang="ko-KR" altLang="en-US" dirty="0">
              <a:sym typeface="Wingdings" pitchFamily="2" charset="2"/>
            </a:endParaRPr>
          </a:p>
        </p:txBody>
      </p:sp>
      <p:pic>
        <p:nvPicPr>
          <p:cNvPr id="4" name="그림 3" descr="ch03-26(1)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90096" y="1928802"/>
            <a:ext cx="3781438" cy="2857520"/>
          </a:xfrm>
          <a:prstGeom prst="rect">
            <a:avLst/>
          </a:prstGeom>
        </p:spPr>
      </p:pic>
      <p:pic>
        <p:nvPicPr>
          <p:cNvPr id="5" name="그림 4" descr="ch03-26(2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619186" y="1928802"/>
            <a:ext cx="3781438" cy="28575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기본 사용법 익히기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새로운 기능 알아보기</a:t>
            </a:r>
          </a:p>
        </p:txBody>
      </p:sp>
      <p:sp>
        <p:nvSpPr>
          <p:cNvPr id="14338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한글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보고서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기안문</a:t>
            </a:r>
            <a:r>
              <a:rPr lang="en-US" altLang="ko-KR" dirty="0" smtClean="0"/>
              <a:t>, </a:t>
            </a:r>
            <a:r>
              <a:rPr lang="ko-KR" altLang="en-US" dirty="0" smtClean="0"/>
              <a:t>계획서 등의 각종 문서를 작성하는 데 많이 이용되는 대표적인 워드프로세서</a:t>
            </a:r>
          </a:p>
          <a:p>
            <a:pPr lvl="1"/>
            <a:r>
              <a:rPr lang="en-US" altLang="ko-KR" dirty="0" smtClean="0"/>
              <a:t>(</a:t>
            </a:r>
            <a:r>
              <a:rPr lang="ko-KR" altLang="en-US" dirty="0" smtClean="0"/>
              <a:t>주</a:t>
            </a:r>
            <a:r>
              <a:rPr lang="en-US" altLang="ko-KR" dirty="0" smtClean="0"/>
              <a:t>)</a:t>
            </a:r>
            <a:r>
              <a:rPr lang="ko-KR" altLang="en-US" dirty="0" err="1" smtClean="0"/>
              <a:t>한글과컴퓨터</a:t>
            </a:r>
            <a:r>
              <a:rPr lang="en-US" altLang="ko-KR" dirty="0" smtClean="0"/>
              <a:t>(http://www.haansoft.com/)</a:t>
            </a:r>
            <a:r>
              <a:rPr lang="ko-KR" altLang="en-US" dirty="0" smtClean="0"/>
              <a:t>에서 </a:t>
            </a:r>
            <a:r>
              <a:rPr lang="en-US" altLang="ko-KR" dirty="0" smtClean="0"/>
              <a:t>1989</a:t>
            </a:r>
            <a:r>
              <a:rPr lang="ko-KR" altLang="en-US" dirty="0" smtClean="0"/>
              <a:t>년 개발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새로운 기능을 계속 추가해 한글 </a:t>
            </a:r>
            <a:r>
              <a:rPr lang="en-US" altLang="ko-KR" dirty="0" smtClean="0"/>
              <a:t>2007</a:t>
            </a:r>
            <a:r>
              <a:rPr lang="ko-KR" altLang="en-US" dirty="0" smtClean="0"/>
              <a:t>이 출시</a:t>
            </a:r>
            <a:endParaRPr lang="en-US" altLang="ko-KR" dirty="0" smtClean="0"/>
          </a:p>
          <a:p>
            <a:r>
              <a:rPr lang="ko-KR" altLang="en-US" dirty="0" smtClean="0"/>
              <a:t>한글 </a:t>
            </a:r>
            <a:r>
              <a:rPr lang="en-US" altLang="ko-KR" dirty="0" smtClean="0"/>
              <a:t>2007</a:t>
            </a:r>
            <a:r>
              <a:rPr lang="ko-KR" altLang="en-US" dirty="0" smtClean="0"/>
              <a:t>의 새로운 기능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문서 편집과 그리기 기능이 강화되고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사용자 인터페이스가 개선</a:t>
            </a:r>
          </a:p>
          <a:p>
            <a:pPr lvl="1"/>
            <a:r>
              <a:rPr lang="ko-KR" altLang="en-US" dirty="0" err="1" smtClean="0"/>
              <a:t>한글과컴퓨터</a:t>
            </a:r>
            <a:r>
              <a:rPr lang="ko-KR" altLang="en-US" dirty="0" smtClean="0"/>
              <a:t> 오피스 간 데이터 교환은 물론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마이크로소프트 오피스와의 데이터 교환</a:t>
            </a:r>
            <a:r>
              <a:rPr lang="en-US" altLang="ko-KR" dirty="0" smtClean="0"/>
              <a:t>(</a:t>
            </a:r>
            <a:r>
              <a:rPr lang="ko-KR" altLang="en-US" dirty="0" smtClean="0"/>
              <a:t>복사하기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붙이기</a:t>
            </a:r>
            <a:r>
              <a:rPr lang="en-US" altLang="ko-KR" dirty="0" smtClean="0"/>
              <a:t>)</a:t>
            </a:r>
            <a:r>
              <a:rPr lang="ko-KR" altLang="en-US" dirty="0" smtClean="0"/>
              <a:t>이 가능</a:t>
            </a:r>
          </a:p>
          <a:p>
            <a:pPr lvl="1"/>
            <a:r>
              <a:rPr lang="ko-KR" altLang="en-US" dirty="0" smtClean="0"/>
              <a:t>보안 기능 강화</a:t>
            </a:r>
            <a:r>
              <a:rPr lang="en-US" altLang="ko-KR" dirty="0" smtClean="0"/>
              <a:t>(</a:t>
            </a:r>
            <a:r>
              <a:rPr lang="ko-KR" altLang="en-US" dirty="0" smtClean="0"/>
              <a:t>워터마크 기능과 전자서명</a:t>
            </a:r>
            <a:r>
              <a:rPr lang="en-US" altLang="ko-KR" dirty="0" smtClean="0"/>
              <a:t>)</a:t>
            </a:r>
          </a:p>
          <a:p>
            <a:endParaRPr lang="ko-KR" altLang="en-US" dirty="0" smtClean="0"/>
          </a:p>
        </p:txBody>
      </p:sp>
      <p:pic>
        <p:nvPicPr>
          <p:cNvPr id="4" name="그림 3" descr="ch03-01(1)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428728" y="4215446"/>
            <a:ext cx="2945587" cy="2228698"/>
          </a:xfrm>
          <a:prstGeom prst="rect">
            <a:avLst/>
          </a:prstGeom>
        </p:spPr>
      </p:pic>
      <p:pic>
        <p:nvPicPr>
          <p:cNvPr id="5" name="그림 4" descr="ch03-01(2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735587" y="4215447"/>
            <a:ext cx="2306726" cy="13703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2. </a:t>
            </a:r>
            <a:r>
              <a:rPr lang="ko-KR" altLang="en-US" dirty="0" smtClean="0"/>
              <a:t>문서 편집하기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블록 설정하기</a:t>
            </a:r>
          </a:p>
        </p:txBody>
      </p:sp>
      <p:sp>
        <p:nvSpPr>
          <p:cNvPr id="36866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단어 블록 설정하기</a:t>
            </a:r>
          </a:p>
          <a:p>
            <a:pPr lvl="1"/>
            <a:r>
              <a:rPr lang="ko-KR" altLang="en-US" dirty="0" smtClean="0"/>
              <a:t>본문의 특정 단어에서 마우스 왼쪽 버튼을 연속으로 두 번 클릭</a:t>
            </a:r>
          </a:p>
          <a:p>
            <a:r>
              <a:rPr lang="ko-KR" altLang="en-US" dirty="0" smtClean="0"/>
              <a:t>단어가 포함된 문단 블록 설정하기</a:t>
            </a:r>
          </a:p>
          <a:p>
            <a:pPr lvl="1"/>
            <a:r>
              <a:rPr lang="ko-KR" altLang="en-US" dirty="0" smtClean="0"/>
              <a:t>해당 단어 세 번 연속으로 클릭</a:t>
            </a:r>
          </a:p>
          <a:p>
            <a:r>
              <a:rPr lang="ko-KR" altLang="en-US" dirty="0" smtClean="0"/>
              <a:t>한 줄 블록 설정하기</a:t>
            </a:r>
          </a:p>
          <a:p>
            <a:pPr lvl="1"/>
            <a:r>
              <a:rPr lang="ko-KR" altLang="en-US" dirty="0" smtClean="0"/>
              <a:t>본문의 왼쪽 여백에서</a:t>
            </a:r>
            <a:r>
              <a:rPr lang="en-US" altLang="ko-KR" dirty="0" smtClean="0"/>
              <a:t>(</a:t>
            </a:r>
            <a:r>
              <a:rPr lang="ko-KR" altLang="en-US" dirty="0" smtClean="0"/>
              <a:t>마우스 포인터가 화살표 모양으로 바뀜</a:t>
            </a:r>
            <a:r>
              <a:rPr lang="en-US" altLang="ko-KR" dirty="0" smtClean="0"/>
              <a:t>) </a:t>
            </a:r>
            <a:r>
              <a:rPr lang="ko-KR" altLang="en-US" dirty="0" smtClean="0"/>
              <a:t>마우스 왼쪽 버튼을 한 번 클릭</a:t>
            </a:r>
          </a:p>
          <a:p>
            <a:r>
              <a:rPr lang="ko-KR" altLang="en-US" dirty="0" smtClean="0"/>
              <a:t>한 문단 블록 설정하기</a:t>
            </a:r>
          </a:p>
          <a:p>
            <a:pPr lvl="1"/>
            <a:r>
              <a:rPr lang="ko-KR" altLang="en-US" dirty="0" smtClean="0"/>
              <a:t>왼쪽 여백 두 번 연속으로 클릭</a:t>
            </a:r>
          </a:p>
          <a:p>
            <a:r>
              <a:rPr lang="ko-KR" altLang="en-US" dirty="0" smtClean="0"/>
              <a:t>문서 전체 블록 설정하기</a:t>
            </a:r>
          </a:p>
          <a:p>
            <a:pPr lvl="1"/>
            <a:r>
              <a:rPr lang="ko-KR" altLang="en-US" dirty="0" smtClean="0"/>
              <a:t>왼쪽 여백 세 번 연속으로 클릭</a:t>
            </a:r>
            <a:endParaRPr lang="ko-KR" altLang="en-US" dirty="0"/>
          </a:p>
        </p:txBody>
      </p:sp>
      <p:pic>
        <p:nvPicPr>
          <p:cNvPr id="5" name="_x39088448" descr="EMB000004c841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3214686"/>
            <a:ext cx="4542656" cy="3429024"/>
          </a:xfrm>
          <a:prstGeom prst="rect">
            <a:avLst/>
          </a:prstGeom>
          <a:noFill/>
        </p:spPr>
      </p:pic>
      <p:sp>
        <p:nvSpPr>
          <p:cNvPr id="6" name="타원 5"/>
          <p:cNvSpPr/>
          <p:nvPr/>
        </p:nvSpPr>
        <p:spPr>
          <a:xfrm>
            <a:off x="4583875" y="4060067"/>
            <a:ext cx="214314" cy="2143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2. </a:t>
            </a:r>
            <a:r>
              <a:rPr lang="ko-KR" altLang="en-US" dirty="0" smtClean="0"/>
              <a:t>문서 편집하기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글자 모양 바꾸기</a:t>
            </a:r>
          </a:p>
        </p:txBody>
      </p:sp>
      <p:sp>
        <p:nvSpPr>
          <p:cNvPr id="37890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글자 모양</a:t>
            </a:r>
          </a:p>
          <a:p>
            <a:pPr lvl="1"/>
            <a:r>
              <a:rPr lang="ko-KR" altLang="en-US" dirty="0" smtClean="0"/>
              <a:t>문서의 제목이나 본문 내용에 대해 글자 모양을 바꾸려면 </a:t>
            </a:r>
            <a:r>
              <a:rPr lang="en-US" altLang="ko-KR" dirty="0" smtClean="0"/>
              <a:t>[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글자 모양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선택한 후</a:t>
            </a:r>
            <a:r>
              <a:rPr lang="en-US" altLang="ko-KR" dirty="0" smtClean="0"/>
              <a:t>, [</a:t>
            </a:r>
            <a:r>
              <a:rPr lang="ko-KR" altLang="en-US" dirty="0" smtClean="0"/>
              <a:t>글자 모양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설정</a:t>
            </a:r>
          </a:p>
          <a:p>
            <a:pPr lvl="1"/>
            <a:r>
              <a:rPr lang="ko-KR" altLang="en-US" dirty="0" smtClean="0"/>
              <a:t>글자 모양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글꼴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글자 크기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장평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자간 등과 </a:t>
            </a:r>
            <a:r>
              <a:rPr lang="ko-KR" altLang="en-US" dirty="0" err="1" smtClean="0"/>
              <a:t>글자색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기울임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진하게</a:t>
            </a:r>
            <a:r>
              <a:rPr lang="en-US" altLang="ko-KR" dirty="0" smtClean="0"/>
              <a:t>, </a:t>
            </a:r>
            <a:r>
              <a:rPr lang="ko-KR" altLang="en-US" dirty="0" smtClean="0"/>
              <a:t>밑줄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그림자 등의 다양한 글자 속성을 의미</a:t>
            </a:r>
          </a:p>
          <a:p>
            <a:pPr lvl="1"/>
            <a:r>
              <a:rPr lang="ko-KR" altLang="en-US" dirty="0" smtClean="0"/>
              <a:t>글자 모양은 내용을 입력하기 전에 미리 설정할 수도 있고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내용을 입력한 다음에 블록으로 설정하여 적용할 수도 있음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글자 크기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글꼴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장평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자간 바꾸기</a:t>
            </a:r>
          </a:p>
          <a:p>
            <a:pPr lvl="1"/>
            <a:r>
              <a:rPr lang="ko-KR" altLang="en-US" dirty="0" smtClean="0"/>
              <a:t>글자 크기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기준 크기가 </a:t>
            </a:r>
            <a:r>
              <a:rPr lang="en-US" altLang="ko-KR" dirty="0" smtClean="0"/>
              <a:t>10</a:t>
            </a:r>
            <a:r>
              <a:rPr lang="ko-KR" altLang="en-US" dirty="0" smtClean="0"/>
              <a:t>포인트</a:t>
            </a:r>
            <a:r>
              <a:rPr lang="en-US" altLang="ko-KR" dirty="0" smtClean="0"/>
              <a:t>(pt, 3.5mm)</a:t>
            </a:r>
          </a:p>
          <a:p>
            <a:pPr lvl="1"/>
            <a:r>
              <a:rPr lang="ko-KR" altLang="en-US" dirty="0" smtClean="0"/>
              <a:t>글꼴  </a:t>
            </a:r>
          </a:p>
          <a:p>
            <a:pPr lvl="1"/>
            <a:r>
              <a:rPr lang="ko-KR" altLang="en-US" dirty="0" smtClean="0"/>
              <a:t>글꼴의 대표 이름으로 한꺼번에 지정</a:t>
            </a:r>
          </a:p>
          <a:p>
            <a:pPr lvl="1"/>
            <a:r>
              <a:rPr lang="ko-KR" altLang="en-US" dirty="0" smtClean="0"/>
              <a:t>각각의 언어별로 다른 글꼴 지정</a:t>
            </a:r>
          </a:p>
          <a:p>
            <a:pPr lvl="1"/>
            <a:r>
              <a:rPr lang="ko-KR" altLang="en-US" dirty="0" err="1" smtClean="0"/>
              <a:t>장평</a:t>
            </a:r>
            <a:r>
              <a:rPr lang="ko-KR" altLang="en-US" dirty="0" smtClean="0"/>
              <a:t>  </a:t>
            </a:r>
          </a:p>
          <a:p>
            <a:pPr lvl="1"/>
            <a:r>
              <a:rPr lang="ko-KR" altLang="en-US" dirty="0" smtClean="0"/>
              <a:t>글자의 ‘가로</a:t>
            </a:r>
            <a:r>
              <a:rPr lang="en-US" altLang="ko-KR" dirty="0" smtClean="0"/>
              <a:t>/</a:t>
            </a:r>
            <a:r>
              <a:rPr lang="ko-KR" altLang="en-US" dirty="0" smtClean="0"/>
              <a:t>세로’ 비율</a:t>
            </a:r>
          </a:p>
          <a:p>
            <a:pPr lvl="1"/>
            <a:r>
              <a:rPr lang="en-US" altLang="ko-KR" dirty="0" smtClean="0"/>
              <a:t>50~200% </a:t>
            </a:r>
            <a:r>
              <a:rPr lang="ko-KR" altLang="en-US" dirty="0" smtClean="0"/>
              <a:t>범위 지정</a:t>
            </a:r>
            <a:r>
              <a:rPr lang="en-US" altLang="ko-KR" dirty="0" smtClean="0"/>
              <a:t>(100%</a:t>
            </a:r>
            <a:r>
              <a:rPr lang="ko-KR" altLang="en-US" dirty="0" smtClean="0"/>
              <a:t>기준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자간  </a:t>
            </a:r>
          </a:p>
          <a:p>
            <a:pPr lvl="1"/>
            <a:r>
              <a:rPr lang="ko-KR" altLang="en-US" dirty="0" smtClean="0"/>
              <a:t>글자와 글자 사이의 간격</a:t>
            </a:r>
          </a:p>
          <a:p>
            <a:pPr lvl="1"/>
            <a:r>
              <a:rPr lang="en-US" altLang="ko-KR" dirty="0" smtClean="0"/>
              <a:t>-50~50% </a:t>
            </a:r>
            <a:r>
              <a:rPr lang="ko-KR" altLang="en-US" dirty="0" smtClean="0"/>
              <a:t>범위 지정</a:t>
            </a:r>
            <a:r>
              <a:rPr lang="en-US" altLang="ko-KR" dirty="0" smtClean="0"/>
              <a:t>(0% </a:t>
            </a:r>
            <a:r>
              <a:rPr lang="ko-KR" altLang="en-US" dirty="0" smtClean="0"/>
              <a:t>기준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pic>
        <p:nvPicPr>
          <p:cNvPr id="5" name="그림 4" descr="ch03-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8" y="3214686"/>
            <a:ext cx="3500462" cy="3131273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2. </a:t>
            </a:r>
            <a:r>
              <a:rPr lang="ko-KR" altLang="en-US" dirty="0" smtClean="0"/>
              <a:t>문서 편집하기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글자 모양 바꾸기</a:t>
            </a:r>
          </a:p>
        </p:txBody>
      </p:sp>
      <p:sp>
        <p:nvSpPr>
          <p:cNvPr id="3891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글자 모양 설정 예</a:t>
            </a:r>
            <a:endParaRPr lang="en-US" altLang="ko-KR" dirty="0" smtClean="0"/>
          </a:p>
        </p:txBody>
      </p:sp>
      <p:pic>
        <p:nvPicPr>
          <p:cNvPr id="7" name="_x91530624" descr="EMB000004c8415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714488"/>
            <a:ext cx="4248812" cy="3214710"/>
          </a:xfrm>
          <a:prstGeom prst="rect">
            <a:avLst/>
          </a:prstGeom>
          <a:noFill/>
        </p:spPr>
      </p:pic>
      <p:sp>
        <p:nvSpPr>
          <p:cNvPr id="8" name="모서리가 둥근 직사각형 7"/>
          <p:cNvSpPr/>
          <p:nvPr/>
        </p:nvSpPr>
        <p:spPr bwMode="auto">
          <a:xfrm>
            <a:off x="500034" y="5214950"/>
            <a:ext cx="6643734" cy="571504"/>
          </a:xfrm>
          <a:prstGeom prst="roundRect">
            <a:avLst>
              <a:gd name="adj" fmla="val 5891"/>
            </a:avLst>
          </a:prstGeom>
          <a:gradFill flip="none" rotWithShape="1">
            <a:gsLst>
              <a:gs pos="0">
                <a:srgbClr val="B8CCC3">
                  <a:tint val="66000"/>
                  <a:satMod val="160000"/>
                </a:srgbClr>
              </a:gs>
              <a:gs pos="50000">
                <a:srgbClr val="B8CCC3">
                  <a:tint val="44500"/>
                  <a:satMod val="160000"/>
                </a:srgbClr>
              </a:gs>
              <a:gs pos="100000">
                <a:srgbClr val="B8CCC3">
                  <a:tint val="23500"/>
                  <a:satMod val="160000"/>
                </a:srgbClr>
              </a:gs>
            </a:gsLst>
            <a:lin ang="0" scaled="1"/>
            <a:tileRect/>
          </a:gradFill>
          <a:ln w="25400" cap="flat" cmpd="sng" algn="ctr">
            <a:solidFill>
              <a:srgbClr val="B8CCC3">
                <a:shade val="50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wrap="square" anchor="ctr"/>
          <a:lstStyle/>
          <a:p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자간을 값을 마이너스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(-) 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값으로 조절하면 두세 글자 때문에 두 줄로 표현해야 하는 경우를 한 줄로 줄일 수 있다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(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대략 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-5 ~ -10 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정도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)</a:t>
            </a:r>
            <a:endParaRPr lang="en-US" altLang="ko-KR" sz="1600" dirty="0">
              <a:latin typeface="휴먼엑스포" pitchFamily="18" charset="-127"/>
              <a:ea typeface="휴먼엑스포" pitchFamily="18" charset="-127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2. </a:t>
            </a:r>
            <a:r>
              <a:rPr lang="ko-KR" altLang="en-US" dirty="0" smtClean="0"/>
              <a:t>문서 편집하기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글자 모양 바꾸기</a:t>
            </a:r>
          </a:p>
        </p:txBody>
      </p:sp>
      <p:sp>
        <p:nvSpPr>
          <p:cNvPr id="39938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글자 속성 바꾸기</a:t>
            </a:r>
          </a:p>
          <a:p>
            <a:pPr lvl="1"/>
            <a:r>
              <a:rPr lang="ko-KR" altLang="en-US" dirty="0" smtClean="0"/>
              <a:t>글자 속성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진하게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기울임</a:t>
            </a:r>
            <a:r>
              <a:rPr lang="en-US" altLang="ko-KR" dirty="0" smtClean="0"/>
              <a:t>, </a:t>
            </a:r>
            <a:r>
              <a:rPr lang="ko-KR" altLang="en-US" dirty="0" smtClean="0"/>
              <a:t>밑줄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외곽선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그림자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양각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음각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위첨자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아래첨자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글자색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음영색</a:t>
            </a:r>
            <a:r>
              <a:rPr lang="ko-KR" altLang="en-US" dirty="0" smtClean="0"/>
              <a:t> 등이 있음</a:t>
            </a:r>
            <a:r>
              <a:rPr lang="en-US" altLang="ko-KR" dirty="0" smtClean="0"/>
              <a:t>.</a:t>
            </a:r>
            <a:endParaRPr lang="en-US" altLang="ko-KR" dirty="0" smtClean="0">
              <a:latin typeface="HY헤드라인M" pitchFamily="18" charset="-127"/>
            </a:endParaRPr>
          </a:p>
        </p:txBody>
      </p:sp>
      <p:pic>
        <p:nvPicPr>
          <p:cNvPr id="6" name="그림 5" descr="ch03-29(1)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14347" y="2357430"/>
            <a:ext cx="2395825" cy="2143140"/>
          </a:xfrm>
          <a:prstGeom prst="rect">
            <a:avLst/>
          </a:prstGeom>
        </p:spPr>
      </p:pic>
      <p:pic>
        <p:nvPicPr>
          <p:cNvPr id="7" name="그림 6" descr="ch03-29(2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286116" y="2357430"/>
            <a:ext cx="4342730" cy="32861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2. </a:t>
            </a:r>
            <a:r>
              <a:rPr lang="ko-KR" altLang="en-US" dirty="0" smtClean="0"/>
              <a:t>문서 편집하기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문단 모양 바꾸기</a:t>
            </a:r>
          </a:p>
        </p:txBody>
      </p:sp>
      <p:sp>
        <p:nvSpPr>
          <p:cNvPr id="40962" name="내용 개체 틀 2"/>
          <p:cNvSpPr>
            <a:spLocks noGrp="1"/>
          </p:cNvSpPr>
          <p:nvPr>
            <p:ph idx="1"/>
          </p:nvPr>
        </p:nvSpPr>
        <p:spPr>
          <a:xfrm>
            <a:off x="457200" y="1204686"/>
            <a:ext cx="8229600" cy="4910138"/>
          </a:xfrm>
        </p:spPr>
        <p:txBody>
          <a:bodyPr/>
          <a:lstStyle/>
          <a:p>
            <a:r>
              <a:rPr lang="ko-KR" altLang="en-US" dirty="0" smtClean="0">
                <a:latin typeface="HY헤드라인M" pitchFamily="18" charset="-127"/>
              </a:rPr>
              <a:t>문단 모양</a:t>
            </a:r>
          </a:p>
          <a:p>
            <a:pPr lvl="1"/>
            <a:r>
              <a:rPr lang="ko-KR" altLang="en-US" dirty="0" smtClean="0">
                <a:latin typeface="HY헤드라인M" pitchFamily="18" charset="-127"/>
              </a:rPr>
              <a:t>문단  </a:t>
            </a:r>
          </a:p>
          <a:p>
            <a:pPr lvl="2"/>
            <a:r>
              <a:rPr lang="ko-KR" altLang="en-US" dirty="0" smtClean="0">
                <a:latin typeface="HY헤드라인M" pitchFamily="18" charset="-127"/>
              </a:rPr>
              <a:t>문맥에 따라 구분되는 단위</a:t>
            </a:r>
          </a:p>
          <a:p>
            <a:pPr lvl="2"/>
            <a:r>
              <a:rPr lang="ko-KR" altLang="en-US" dirty="0" smtClean="0">
                <a:latin typeface="HY헤드라인M" pitchFamily="18" charset="-127"/>
              </a:rPr>
              <a:t>한글에서는 </a:t>
            </a:r>
            <a:r>
              <a:rPr lang="en-US" altLang="ko-KR" dirty="0" smtClean="0">
                <a:latin typeface="HY헤드라인M" pitchFamily="18" charset="-127"/>
              </a:rPr>
              <a:t>&lt;Enter&gt; </a:t>
            </a:r>
            <a:r>
              <a:rPr lang="ko-KR" altLang="en-US" dirty="0" smtClean="0">
                <a:latin typeface="HY헤드라인M" pitchFamily="18" charset="-127"/>
              </a:rPr>
              <a:t>키를 눌러 줄을 바꾸면 문단으로 취급됨</a:t>
            </a:r>
            <a:r>
              <a:rPr lang="en-US" altLang="ko-KR" dirty="0" smtClean="0">
                <a:latin typeface="HY헤드라인M" pitchFamily="18" charset="-127"/>
              </a:rPr>
              <a:t>.</a:t>
            </a:r>
          </a:p>
          <a:p>
            <a:pPr lvl="1"/>
            <a:r>
              <a:rPr lang="ko-KR" altLang="en-US" dirty="0" smtClean="0">
                <a:latin typeface="HY헤드라인M" pitchFamily="18" charset="-127"/>
              </a:rPr>
              <a:t>문단 모양 </a:t>
            </a:r>
          </a:p>
          <a:p>
            <a:pPr lvl="2"/>
            <a:r>
              <a:rPr lang="en-US" altLang="ko-KR" dirty="0" smtClean="0">
                <a:latin typeface="HY헤드라인M" pitchFamily="18" charset="-127"/>
              </a:rPr>
              <a:t>[</a:t>
            </a:r>
            <a:r>
              <a:rPr lang="ko-KR" altLang="en-US" dirty="0" smtClean="0">
                <a:latin typeface="HY헤드라인M" pitchFamily="18" charset="-127"/>
              </a:rPr>
              <a:t>모양</a:t>
            </a:r>
            <a:r>
              <a:rPr lang="en-US" altLang="ko-KR" dirty="0" smtClean="0">
                <a:latin typeface="HY헤드라인M" pitchFamily="18" charset="-127"/>
              </a:rPr>
              <a:t>]-[</a:t>
            </a:r>
            <a:r>
              <a:rPr lang="ko-KR" altLang="en-US" dirty="0" smtClean="0">
                <a:latin typeface="HY헤드라인M" pitchFamily="18" charset="-127"/>
              </a:rPr>
              <a:t>문단 모양</a:t>
            </a:r>
            <a:r>
              <a:rPr lang="en-US" altLang="ko-KR" dirty="0" smtClean="0">
                <a:latin typeface="HY헤드라인M" pitchFamily="18" charset="-127"/>
              </a:rPr>
              <a:t>] </a:t>
            </a:r>
            <a:r>
              <a:rPr lang="ko-KR" altLang="en-US" dirty="0" smtClean="0">
                <a:latin typeface="HY헤드라인M" pitchFamily="18" charset="-127"/>
              </a:rPr>
              <a:t>메뉴를 선택한 후 </a:t>
            </a:r>
            <a:r>
              <a:rPr lang="en-US" altLang="ko-KR" dirty="0" smtClean="0">
                <a:latin typeface="HY헤드라인M" pitchFamily="18" charset="-127"/>
              </a:rPr>
              <a:t>[</a:t>
            </a:r>
            <a:r>
              <a:rPr lang="ko-KR" altLang="en-US" dirty="0" smtClean="0">
                <a:latin typeface="HY헤드라인M" pitchFamily="18" charset="-127"/>
              </a:rPr>
              <a:t>문단 모양</a:t>
            </a:r>
            <a:r>
              <a:rPr lang="en-US" altLang="ko-KR" dirty="0" smtClean="0">
                <a:latin typeface="HY헤드라인M" pitchFamily="18" charset="-127"/>
              </a:rPr>
              <a:t>] </a:t>
            </a:r>
            <a:r>
              <a:rPr lang="ko-KR" altLang="en-US" dirty="0" smtClean="0">
                <a:latin typeface="HY헤드라인M" pitchFamily="18" charset="-127"/>
              </a:rPr>
              <a:t>대화상자에서 설정</a:t>
            </a:r>
          </a:p>
          <a:p>
            <a:pPr lvl="2"/>
            <a:r>
              <a:rPr lang="ko-KR" altLang="en-US" dirty="0" smtClean="0">
                <a:latin typeface="HY헤드라인M" pitchFamily="18" charset="-127"/>
              </a:rPr>
              <a:t>문단 여백</a:t>
            </a:r>
            <a:r>
              <a:rPr lang="en-US" altLang="ko-KR" dirty="0" smtClean="0">
                <a:latin typeface="HY헤드라인M" pitchFamily="18" charset="-127"/>
              </a:rPr>
              <a:t>, </a:t>
            </a:r>
            <a:r>
              <a:rPr lang="ko-KR" altLang="en-US" dirty="0" smtClean="0">
                <a:latin typeface="HY헤드라인M" pitchFamily="18" charset="-127"/>
              </a:rPr>
              <a:t>첫 줄 모양</a:t>
            </a:r>
            <a:r>
              <a:rPr lang="en-US" altLang="ko-KR" dirty="0" smtClean="0">
                <a:latin typeface="HY헤드라인M" pitchFamily="18" charset="-127"/>
              </a:rPr>
              <a:t>, </a:t>
            </a:r>
            <a:r>
              <a:rPr lang="ko-KR" altLang="en-US" dirty="0" smtClean="0">
                <a:latin typeface="HY헤드라인M" pitchFamily="18" charset="-127"/>
              </a:rPr>
              <a:t>정렬 방식</a:t>
            </a:r>
            <a:r>
              <a:rPr lang="en-US" altLang="ko-KR" dirty="0" smtClean="0">
                <a:latin typeface="HY헤드라인M" pitchFamily="18" charset="-127"/>
              </a:rPr>
              <a:t>, </a:t>
            </a:r>
            <a:r>
              <a:rPr lang="ko-KR" altLang="en-US" dirty="0" smtClean="0">
                <a:latin typeface="HY헤드라인M" pitchFamily="18" charset="-127"/>
              </a:rPr>
              <a:t>줄 간격</a:t>
            </a:r>
            <a:r>
              <a:rPr lang="en-US" altLang="ko-KR" dirty="0" smtClean="0">
                <a:latin typeface="HY헤드라인M" pitchFamily="18" charset="-127"/>
              </a:rPr>
              <a:t>, </a:t>
            </a:r>
            <a:r>
              <a:rPr lang="ko-KR" altLang="en-US" dirty="0" smtClean="0">
                <a:latin typeface="HY헤드라인M" pitchFamily="18" charset="-127"/>
              </a:rPr>
              <a:t>문단 테두리와 배경</a:t>
            </a:r>
            <a:r>
              <a:rPr lang="en-US" altLang="ko-KR" dirty="0" smtClean="0">
                <a:latin typeface="HY헤드라인M" pitchFamily="18" charset="-127"/>
              </a:rPr>
              <a:t>, </a:t>
            </a:r>
            <a:r>
              <a:rPr lang="ko-KR" altLang="en-US" dirty="0" smtClean="0">
                <a:latin typeface="HY헤드라인M" pitchFamily="18" charset="-127"/>
              </a:rPr>
              <a:t>탭 설정 등을 변경할 수 있음</a:t>
            </a:r>
            <a:r>
              <a:rPr lang="en-US" altLang="ko-KR" dirty="0" smtClean="0">
                <a:latin typeface="HY헤드라인M" pitchFamily="18" charset="-127"/>
              </a:rPr>
              <a:t>.</a:t>
            </a:r>
          </a:p>
          <a:p>
            <a:pPr lvl="2"/>
            <a:r>
              <a:rPr lang="ko-KR" altLang="en-US" dirty="0" smtClean="0">
                <a:latin typeface="HY헤드라인M" pitchFamily="18" charset="-127"/>
              </a:rPr>
              <a:t>문단 단위로 적용되는데</a:t>
            </a:r>
            <a:r>
              <a:rPr lang="en-US" altLang="ko-KR" dirty="0" smtClean="0">
                <a:latin typeface="HY헤드라인M" pitchFamily="18" charset="-127"/>
              </a:rPr>
              <a:t>, </a:t>
            </a:r>
            <a:r>
              <a:rPr lang="ko-KR" altLang="en-US" dirty="0" smtClean="0">
                <a:latin typeface="HY헤드라인M" pitchFamily="18" charset="-127"/>
              </a:rPr>
              <a:t>커서를 문단의 아무 곳에나 놓고 문단 모양의 설정 값을 변경하면 해당 문단 전체에 영향을 미치고</a:t>
            </a:r>
            <a:r>
              <a:rPr lang="en-US" altLang="ko-KR" dirty="0" smtClean="0">
                <a:latin typeface="HY헤드라인M" pitchFamily="18" charset="-127"/>
              </a:rPr>
              <a:t>, </a:t>
            </a:r>
            <a:r>
              <a:rPr lang="ko-KR" altLang="en-US" dirty="0" smtClean="0">
                <a:latin typeface="HY헤드라인M" pitchFamily="18" charset="-127"/>
              </a:rPr>
              <a:t>이전 이후 문단에는 아무런 영향을 미치지 않음</a:t>
            </a:r>
            <a:r>
              <a:rPr lang="en-US" altLang="ko-KR" dirty="0" smtClean="0">
                <a:latin typeface="HY헤드라인M" pitchFamily="18" charset="-127"/>
              </a:rPr>
              <a:t>.</a:t>
            </a:r>
          </a:p>
          <a:p>
            <a:pPr lvl="2"/>
            <a:r>
              <a:rPr lang="ko-KR" altLang="en-US" dirty="0" smtClean="0">
                <a:latin typeface="HY헤드라인M" pitchFamily="18" charset="-127"/>
              </a:rPr>
              <a:t>여러 문단에 동일한 문단 모양을 적용하려면 해당 문단을 블록 설정하여 문단 모양을 변경함</a:t>
            </a:r>
            <a:r>
              <a:rPr lang="en-US" altLang="ko-KR" dirty="0" smtClean="0">
                <a:latin typeface="HY헤드라인M" pitchFamily="18" charset="-127"/>
              </a:rPr>
              <a:t>.</a:t>
            </a:r>
          </a:p>
          <a:p>
            <a:r>
              <a:rPr lang="ko-KR" altLang="en-US" dirty="0" smtClean="0">
                <a:latin typeface="HY헤드라인M" pitchFamily="18" charset="-127"/>
              </a:rPr>
              <a:t>문단 정렬 방식 바꾸기</a:t>
            </a:r>
          </a:p>
          <a:p>
            <a:pPr lvl="1"/>
            <a:r>
              <a:rPr lang="ko-KR" altLang="en-US" dirty="0" smtClean="0">
                <a:latin typeface="HY헤드라인M" pitchFamily="18" charset="-127"/>
              </a:rPr>
              <a:t>문단 정렬</a:t>
            </a:r>
          </a:p>
          <a:p>
            <a:pPr lvl="2"/>
            <a:r>
              <a:rPr lang="ko-KR" altLang="en-US" dirty="0" smtClean="0">
                <a:latin typeface="HY헤드라인M" pitchFamily="18" charset="-127"/>
              </a:rPr>
              <a:t>문단 안의 한 낱말이 오른쪽 여백에 걸릴 때 어떤 방식으로 정렬할 것인가를 선택하는 기능</a:t>
            </a:r>
          </a:p>
          <a:p>
            <a:pPr lvl="2"/>
            <a:r>
              <a:rPr lang="ko-KR" altLang="en-US" dirty="0" smtClean="0">
                <a:latin typeface="HY헤드라인M" pitchFamily="18" charset="-127"/>
              </a:rPr>
              <a:t>양쪽 정렬</a:t>
            </a:r>
            <a:r>
              <a:rPr lang="en-US" altLang="ko-KR" dirty="0" smtClean="0">
                <a:latin typeface="HY헤드라인M" pitchFamily="18" charset="-127"/>
              </a:rPr>
              <a:t>, </a:t>
            </a:r>
            <a:r>
              <a:rPr lang="ko-KR" altLang="en-US" dirty="0" smtClean="0">
                <a:latin typeface="HY헤드라인M" pitchFamily="18" charset="-127"/>
              </a:rPr>
              <a:t>왼쪽 정렬</a:t>
            </a:r>
            <a:r>
              <a:rPr lang="en-US" altLang="ko-KR" dirty="0" smtClean="0">
                <a:latin typeface="HY헤드라인M" pitchFamily="18" charset="-127"/>
              </a:rPr>
              <a:t>, </a:t>
            </a:r>
            <a:r>
              <a:rPr lang="ko-KR" altLang="en-US" dirty="0" smtClean="0">
                <a:latin typeface="HY헤드라인M" pitchFamily="18" charset="-127"/>
              </a:rPr>
              <a:t>가운데 정렬</a:t>
            </a:r>
            <a:r>
              <a:rPr lang="en-US" altLang="ko-KR" dirty="0" smtClean="0">
                <a:latin typeface="HY헤드라인M" pitchFamily="18" charset="-127"/>
              </a:rPr>
              <a:t>, </a:t>
            </a:r>
            <a:r>
              <a:rPr lang="ko-KR" altLang="en-US" dirty="0" smtClean="0">
                <a:latin typeface="HY헤드라인M" pitchFamily="18" charset="-127"/>
              </a:rPr>
              <a:t>오른쪽 정렬 등이 있음</a:t>
            </a:r>
            <a:r>
              <a:rPr lang="en-US" altLang="ko-KR" dirty="0" smtClean="0">
                <a:latin typeface="HY헤드라인M" pitchFamily="18" charset="-127"/>
              </a:rPr>
              <a:t>. </a:t>
            </a:r>
          </a:p>
          <a:p>
            <a:pPr lvl="2"/>
            <a:r>
              <a:rPr lang="ko-KR" altLang="en-US" dirty="0" smtClean="0">
                <a:latin typeface="HY헤드라인M" pitchFamily="18" charset="-127"/>
              </a:rPr>
              <a:t>양쪽 정렬의 변형으로 배분 정렬과 나눔 정렬이 있음</a:t>
            </a:r>
            <a:r>
              <a:rPr lang="en-US" altLang="ko-KR" dirty="0" smtClean="0">
                <a:latin typeface="HY헤드라인M" pitchFamily="18" charset="-127"/>
              </a:rPr>
              <a:t>.</a:t>
            </a:r>
          </a:p>
          <a:p>
            <a:pPr lvl="1"/>
            <a:r>
              <a:rPr lang="ko-KR" altLang="en-US" dirty="0" smtClean="0">
                <a:latin typeface="HY헤드라인M" pitchFamily="18" charset="-127"/>
              </a:rPr>
              <a:t>문단 정렬 방식을 바꾸려면 해당 문단 내에 커서를 위치시키고 </a:t>
            </a:r>
            <a:r>
              <a:rPr lang="en-US" altLang="ko-KR" dirty="0" smtClean="0">
                <a:latin typeface="HY헤드라인M" pitchFamily="18" charset="-127"/>
              </a:rPr>
              <a:t>[</a:t>
            </a:r>
            <a:r>
              <a:rPr lang="ko-KR" altLang="en-US" dirty="0" smtClean="0">
                <a:latin typeface="HY헤드라인M" pitchFamily="18" charset="-127"/>
              </a:rPr>
              <a:t>모양</a:t>
            </a:r>
            <a:r>
              <a:rPr lang="en-US" altLang="ko-KR" dirty="0" smtClean="0">
                <a:latin typeface="HY헤드라인M" pitchFamily="18" charset="-127"/>
              </a:rPr>
              <a:t>]-[</a:t>
            </a:r>
            <a:r>
              <a:rPr lang="ko-KR" altLang="en-US" dirty="0" smtClean="0">
                <a:latin typeface="HY헤드라인M" pitchFamily="18" charset="-127"/>
              </a:rPr>
              <a:t>문단 모양</a:t>
            </a:r>
            <a:r>
              <a:rPr lang="en-US" altLang="ko-KR" dirty="0" smtClean="0">
                <a:latin typeface="HY헤드라인M" pitchFamily="18" charset="-127"/>
              </a:rPr>
              <a:t>] </a:t>
            </a:r>
            <a:r>
              <a:rPr lang="ko-KR" altLang="en-US" dirty="0" smtClean="0">
                <a:latin typeface="HY헤드라인M" pitchFamily="18" charset="-127"/>
              </a:rPr>
              <a:t>메뉴를 선택한 후</a:t>
            </a:r>
            <a:r>
              <a:rPr lang="en-US" altLang="ko-KR" dirty="0" smtClean="0">
                <a:latin typeface="HY헤드라인M" pitchFamily="18" charset="-127"/>
              </a:rPr>
              <a:t>, </a:t>
            </a:r>
            <a:r>
              <a:rPr lang="ko-KR" altLang="en-US" dirty="0" smtClean="0">
                <a:latin typeface="HY헤드라인M" pitchFamily="18" charset="-127"/>
              </a:rPr>
              <a:t>변경하고자 하는 문단 정렬 방식을 선택하면 됨</a:t>
            </a:r>
            <a:r>
              <a:rPr lang="en-US" altLang="ko-KR" dirty="0" smtClean="0">
                <a:latin typeface="HY헤드라인M" pitchFamily="18" charset="-127"/>
              </a:rPr>
              <a:t>.</a:t>
            </a:r>
            <a:endParaRPr lang="ko-KR" altLang="en-US" dirty="0" smtClean="0">
              <a:latin typeface="HY헤드라인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2. </a:t>
            </a:r>
            <a:r>
              <a:rPr lang="ko-KR" altLang="en-US" dirty="0" smtClean="0"/>
              <a:t>문서 편집하기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문단 모양 바꾸기</a:t>
            </a:r>
          </a:p>
        </p:txBody>
      </p:sp>
      <p:sp>
        <p:nvSpPr>
          <p:cNvPr id="41986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문단 정렬 방식 바꾸기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</p:txBody>
      </p:sp>
      <p:pic>
        <p:nvPicPr>
          <p:cNvPr id="5" name="그림 4" descr="ch03-30(1)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00034" y="1643050"/>
            <a:ext cx="2807830" cy="2500330"/>
          </a:xfrm>
          <a:prstGeom prst="rect">
            <a:avLst/>
          </a:prstGeom>
        </p:spPr>
      </p:pic>
      <p:pic>
        <p:nvPicPr>
          <p:cNvPr id="7" name="그림 6" descr="ch03-30(2)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3643306" y="1785926"/>
            <a:ext cx="2286016" cy="8572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그림 7" descr="ch03-30(3)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3643306" y="2786058"/>
            <a:ext cx="2286016" cy="10001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그림 8" descr="ch03-30(4).jpg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3643306" y="5072074"/>
            <a:ext cx="2286016" cy="10001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그림 9" descr="ch03-30(5).jpg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>
            <a:off x="3643306" y="3929066"/>
            <a:ext cx="2286016" cy="10001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6072198" y="2071678"/>
            <a:ext cx="1214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양쪽정렬</a:t>
            </a:r>
            <a:endParaRPr lang="ko-KR" altLang="en-US" sz="1600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72198" y="3071810"/>
            <a:ext cx="1214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왼쪽정렬</a:t>
            </a:r>
            <a:endParaRPr lang="ko-KR" altLang="en-US" sz="1600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72198" y="4214818"/>
            <a:ext cx="1214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오른쪽정렬</a:t>
            </a:r>
            <a:endParaRPr lang="ko-KR" altLang="en-US" sz="1600" dirty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72198" y="5357826"/>
            <a:ext cx="1214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가운데정렬</a:t>
            </a:r>
            <a:endParaRPr lang="ko-KR" altLang="en-US" sz="1600" dirty="0">
              <a:latin typeface="휴먼엑스포" pitchFamily="18" charset="-127"/>
              <a:ea typeface="휴먼엑스포" pitchFamily="18" charset="-127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2. </a:t>
            </a:r>
            <a:r>
              <a:rPr lang="ko-KR" altLang="en-US" dirty="0" smtClean="0"/>
              <a:t>문서 편집하기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문단 모양 바꾸기</a:t>
            </a:r>
          </a:p>
        </p:txBody>
      </p:sp>
      <p:sp>
        <p:nvSpPr>
          <p:cNvPr id="43010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문단 여백과 첫 줄 모양 바꾸기</a:t>
            </a:r>
          </a:p>
          <a:p>
            <a:pPr lvl="1"/>
            <a:r>
              <a:rPr lang="ko-KR" altLang="en-US" dirty="0" smtClean="0"/>
              <a:t>문단 여백  </a:t>
            </a:r>
          </a:p>
          <a:p>
            <a:pPr lvl="2"/>
            <a:r>
              <a:rPr lang="ko-KR" altLang="en-US" dirty="0" smtClean="0"/>
              <a:t>현재 문단의 왼쪽 여백과 오른쪽 여백을 설정하는 기능</a:t>
            </a:r>
          </a:p>
          <a:p>
            <a:pPr lvl="2"/>
            <a:r>
              <a:rPr lang="ko-KR" altLang="en-US" dirty="0" smtClean="0"/>
              <a:t>편집 용지의 여백과는 별개임</a:t>
            </a:r>
            <a:r>
              <a:rPr lang="en-US" altLang="ko-KR" dirty="0" smtClean="0"/>
              <a:t>.</a:t>
            </a:r>
          </a:p>
          <a:p>
            <a:pPr lvl="2"/>
            <a:r>
              <a:rPr lang="ko-KR" altLang="en-US" dirty="0" smtClean="0"/>
              <a:t>문단 여백을 설정하려면 해당 문단에 커서를 위치시키고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문단 모양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선택한 후 왼쪽</a:t>
            </a:r>
            <a:r>
              <a:rPr lang="en-US" altLang="ko-KR" dirty="0" smtClean="0"/>
              <a:t>, </a:t>
            </a:r>
            <a:r>
              <a:rPr lang="ko-KR" altLang="en-US" dirty="0" smtClean="0"/>
              <a:t>오른쪽 여백을 설정함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문단 첫 줄 모양</a:t>
            </a:r>
          </a:p>
          <a:p>
            <a:pPr lvl="2"/>
            <a:r>
              <a:rPr lang="ko-KR" altLang="en-US" dirty="0" smtClean="0"/>
              <a:t>보통 모양</a:t>
            </a:r>
            <a:r>
              <a:rPr lang="en-US" altLang="ko-KR" dirty="0" smtClean="0"/>
              <a:t>, </a:t>
            </a:r>
            <a:r>
              <a:rPr lang="ko-KR" altLang="en-US" dirty="0" smtClean="0"/>
              <a:t>오른쪽으로 들여쓰기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왼쪽으로 </a:t>
            </a:r>
            <a:r>
              <a:rPr lang="ko-KR" altLang="en-US" dirty="0" err="1" smtClean="0"/>
              <a:t>내어쓰기</a:t>
            </a:r>
            <a:r>
              <a:rPr lang="ko-KR" altLang="en-US" dirty="0" smtClean="0"/>
              <a:t> 선택</a:t>
            </a:r>
          </a:p>
          <a:p>
            <a:pPr lvl="2"/>
            <a:r>
              <a:rPr lang="ko-KR" altLang="en-US" dirty="0" smtClean="0"/>
              <a:t>문단의 첫 줄 모양을 설정하려면 해당 문단에 커서를 위치시키고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문단 모양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선택한 후</a:t>
            </a:r>
            <a:r>
              <a:rPr lang="en-US" altLang="ko-KR" dirty="0" smtClean="0"/>
              <a:t>, ‘</a:t>
            </a:r>
            <a:r>
              <a:rPr lang="ko-KR" altLang="en-US" dirty="0" smtClean="0"/>
              <a:t>첫 줄’의 들여쓰기 또는 </a:t>
            </a:r>
            <a:r>
              <a:rPr lang="ko-KR" altLang="en-US" dirty="0" err="1" smtClean="0"/>
              <a:t>내어쓰기</a:t>
            </a:r>
            <a:r>
              <a:rPr lang="ko-KR" altLang="en-US" dirty="0" smtClean="0"/>
              <a:t> 값을 입력하면 됨</a:t>
            </a:r>
            <a:r>
              <a:rPr lang="en-US" altLang="ko-KR" dirty="0" smtClean="0"/>
              <a:t>.</a:t>
            </a:r>
          </a:p>
          <a:p>
            <a:pPr lvl="2"/>
            <a:r>
              <a:rPr lang="ko-KR" altLang="en-US" dirty="0" smtClean="0"/>
              <a:t>들여쓰기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문단 첫 줄이 그 문단 전체 여백보다 오른쪽으로 들어가서 시작됨</a:t>
            </a:r>
            <a:r>
              <a:rPr lang="en-US" altLang="ko-KR" dirty="0" smtClean="0"/>
              <a:t>.</a:t>
            </a:r>
          </a:p>
          <a:p>
            <a:pPr lvl="2"/>
            <a:r>
              <a:rPr lang="ko-KR" altLang="en-US" dirty="0" err="1" smtClean="0"/>
              <a:t>내어쓰기</a:t>
            </a:r>
            <a:r>
              <a:rPr lang="ko-KR" altLang="en-US" dirty="0" smtClean="0"/>
              <a:t>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문단 첫 줄을 제외한 그 문단 전체의 왼쪽 여백이 </a:t>
            </a:r>
            <a:r>
              <a:rPr lang="ko-KR" altLang="en-US" dirty="0" err="1" smtClean="0"/>
              <a:t>내어쓰기</a:t>
            </a:r>
            <a:r>
              <a:rPr lang="ko-KR" altLang="en-US" dirty="0" smtClean="0"/>
              <a:t> 값만큼 들어가서 시작됨</a:t>
            </a:r>
            <a:r>
              <a:rPr lang="en-US" altLang="ko-KR" dirty="0" smtClean="0"/>
              <a:t>.</a:t>
            </a:r>
            <a:endParaRPr lang="ko-KR" altLang="en-US" dirty="0" smtClean="0">
              <a:latin typeface="HY헤드라인M" pitchFamily="18" charset="-127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2. </a:t>
            </a:r>
            <a:r>
              <a:rPr lang="ko-KR" altLang="en-US" dirty="0" smtClean="0"/>
              <a:t>문서 편집하기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문단 모양 바꾸기</a:t>
            </a:r>
          </a:p>
        </p:txBody>
      </p:sp>
      <p:sp>
        <p:nvSpPr>
          <p:cNvPr id="4403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문단 여백과 첫 줄 모양 바꾸기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  <a:endParaRPr lang="en-US" altLang="ko-KR" dirty="0"/>
          </a:p>
        </p:txBody>
      </p:sp>
      <p:pic>
        <p:nvPicPr>
          <p:cNvPr id="113" name="_x140475672" descr="DRW0000115863a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062" y="2000240"/>
            <a:ext cx="2806578" cy="2500330"/>
          </a:xfrm>
          <a:prstGeom prst="rect">
            <a:avLst/>
          </a:prstGeom>
          <a:noFill/>
        </p:spPr>
      </p:pic>
      <p:pic>
        <p:nvPicPr>
          <p:cNvPr id="114" name="_x141537736" descr="EMB00001158639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29458" y="2000240"/>
            <a:ext cx="5099165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2. </a:t>
            </a:r>
            <a:r>
              <a:rPr lang="ko-KR" altLang="en-US" dirty="0" smtClean="0"/>
              <a:t>문서 편집하기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문단 모양 바꾸기</a:t>
            </a:r>
          </a:p>
        </p:txBody>
      </p:sp>
      <p:sp>
        <p:nvSpPr>
          <p:cNvPr id="45058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첫 번째 줄의 시작 지점에 상관없이 현재 커서 위치를 문단의 시작점으로 하는 첫 줄 </a:t>
            </a:r>
            <a:r>
              <a:rPr lang="ko-KR" altLang="en-US" dirty="0" err="1" smtClean="0"/>
              <a:t>내어쓰기를</a:t>
            </a:r>
            <a:r>
              <a:rPr lang="ko-KR" altLang="en-US" dirty="0" smtClean="0"/>
              <a:t> 하려면 </a:t>
            </a:r>
            <a:r>
              <a:rPr lang="en-US" altLang="ko-KR" dirty="0" smtClean="0"/>
              <a:t>&lt;shift&gt;+&lt;Tab&gt; </a:t>
            </a:r>
            <a:r>
              <a:rPr lang="ko-KR" altLang="en-US" dirty="0" smtClean="0"/>
              <a:t>키를 누르면 됨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136" name="_x140475912" descr="EMB0000115863a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444" y="2143116"/>
            <a:ext cx="3965558" cy="3000396"/>
          </a:xfrm>
          <a:prstGeom prst="rect">
            <a:avLst/>
          </a:prstGeom>
          <a:noFill/>
        </p:spPr>
      </p:pic>
      <p:pic>
        <p:nvPicPr>
          <p:cNvPr id="137" name="_x141537816" descr="EMB0000115863a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14410" y="2143116"/>
            <a:ext cx="3965560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2. </a:t>
            </a:r>
            <a:r>
              <a:rPr lang="ko-KR" altLang="en-US" dirty="0" smtClean="0"/>
              <a:t>문서 편집하기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문단 모양 바꾸기</a:t>
            </a:r>
          </a:p>
        </p:txBody>
      </p:sp>
      <p:sp>
        <p:nvSpPr>
          <p:cNvPr id="46082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줄 간격과 줄 나눔 기준 바꾸기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문단의 줄 간격 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현재 문단의 줄 사이의 간격을 설정하는 기능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같은 문단 안에서의 줄 간격은 모두 일정함</a:t>
            </a:r>
            <a:r>
              <a:rPr lang="en-US" altLang="ko-KR" dirty="0" smtClean="0"/>
              <a:t>.</a:t>
            </a:r>
          </a:p>
          <a:p>
            <a:pPr lvl="2"/>
            <a:r>
              <a:rPr lang="ko-KR" altLang="en-US" dirty="0" smtClean="0"/>
              <a:t>줄 간격 설정은 해당 문단에 커서를 위치시키고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문단 모양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선택한 후</a:t>
            </a:r>
            <a:r>
              <a:rPr lang="en-US" altLang="ko-KR" dirty="0" smtClean="0"/>
              <a:t>, ‘</a:t>
            </a:r>
            <a:r>
              <a:rPr lang="ko-KR" altLang="en-US" dirty="0" smtClean="0"/>
              <a:t>글자에 따라</a:t>
            </a:r>
            <a:r>
              <a:rPr lang="en-US" altLang="ko-KR" dirty="0" smtClean="0"/>
              <a:t>’, ‘</a:t>
            </a:r>
            <a:r>
              <a:rPr lang="ko-KR" altLang="en-US" dirty="0" smtClean="0"/>
              <a:t>고정 값</a:t>
            </a:r>
            <a:r>
              <a:rPr lang="en-US" altLang="ko-KR" dirty="0" smtClean="0"/>
              <a:t>’, ‘</a:t>
            </a:r>
            <a:r>
              <a:rPr lang="ko-KR" altLang="en-US" dirty="0" smtClean="0"/>
              <a:t>여백만 지정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중에서 한 종류를 선택하여 값을 입력하면 됨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문단 줄 나눔 기준 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문단 안의 한 낱말이 오른쪽 여백에 걸릴 때 처리 기준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한글은 ‘글자’나 ‘어절’ 단위로 정렬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영문은 ‘단어’</a:t>
            </a:r>
            <a:r>
              <a:rPr lang="en-US" altLang="ko-KR" dirty="0" smtClean="0"/>
              <a:t>, ‘</a:t>
            </a:r>
            <a:r>
              <a:rPr lang="ko-KR" altLang="en-US" dirty="0" smtClean="0"/>
              <a:t>하이픈’</a:t>
            </a:r>
            <a:r>
              <a:rPr lang="en-US" altLang="ko-KR" dirty="0" smtClean="0"/>
              <a:t>, ‘</a:t>
            </a:r>
            <a:r>
              <a:rPr lang="ko-KR" altLang="en-US" dirty="0" smtClean="0"/>
              <a:t>글자’ 단위로 정렬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일반적으로 한글과 영문이 섞여 있는 문장에서는 한글은 ‘글자’ 단위로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영문은 ‘단어’ 단위로 정렬하는 것이 좋다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기본 사용법 익히기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새로운 기능 알아보기</a:t>
            </a:r>
            <a:endParaRPr lang="ko-KR" altLang="en-US" b="1" dirty="0" smtClean="0"/>
          </a:p>
        </p:txBody>
      </p:sp>
      <p:sp>
        <p:nvSpPr>
          <p:cNvPr id="15362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한글 </a:t>
            </a:r>
            <a:r>
              <a:rPr lang="en-US" altLang="ko-KR" dirty="0" smtClean="0"/>
              <a:t>2007</a:t>
            </a:r>
            <a:r>
              <a:rPr lang="ko-KR" altLang="en-US" dirty="0" smtClean="0"/>
              <a:t>의 새로운 기능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글자 테두리 기능</a:t>
            </a:r>
            <a:r>
              <a:rPr lang="en-US" altLang="ko-KR" dirty="0" smtClean="0"/>
              <a:t>(</a:t>
            </a:r>
            <a:r>
              <a:rPr lang="ko-KR" altLang="en-US" dirty="0" smtClean="0"/>
              <a:t>글자에 다양한 옵션 테두리 지원</a:t>
            </a:r>
          </a:p>
          <a:p>
            <a:pPr lvl="1"/>
            <a:endParaRPr lang="ko-KR" altLang="en-US" dirty="0" smtClean="0"/>
          </a:p>
          <a:p>
            <a:pPr lvl="1"/>
            <a:r>
              <a:rPr lang="ko-KR" altLang="en-US" dirty="0" smtClean="0"/>
              <a:t>그림 </a:t>
            </a:r>
            <a:r>
              <a:rPr lang="ko-KR" altLang="en-US" dirty="0" err="1" smtClean="0"/>
              <a:t>글머리표</a:t>
            </a:r>
            <a:r>
              <a:rPr lang="ko-KR" altLang="en-US" dirty="0" smtClean="0"/>
              <a:t> 기능 추가</a:t>
            </a:r>
            <a:endParaRPr lang="en-US" altLang="ko-KR" dirty="0" smtClean="0"/>
          </a:p>
        </p:txBody>
      </p:sp>
      <p:pic>
        <p:nvPicPr>
          <p:cNvPr id="7" name="_x142512584" descr="EMB00000cec6af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981851"/>
            <a:ext cx="3857652" cy="3233231"/>
          </a:xfrm>
          <a:prstGeom prst="rect">
            <a:avLst/>
          </a:prstGeom>
          <a:noFill/>
        </p:spPr>
      </p:pic>
      <p:pic>
        <p:nvPicPr>
          <p:cNvPr id="8" name="_x142511464" descr="EMB00000cec6af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981851"/>
            <a:ext cx="3605120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2. </a:t>
            </a:r>
            <a:r>
              <a:rPr lang="ko-KR" altLang="en-US" dirty="0" smtClean="0"/>
              <a:t>문서 편집하기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문단 모양 바꾸기</a:t>
            </a:r>
          </a:p>
        </p:txBody>
      </p:sp>
      <p:sp>
        <p:nvSpPr>
          <p:cNvPr id="47106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줄 간격과 줄 나눔 기준 바꾸기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</p:txBody>
      </p:sp>
      <p:pic>
        <p:nvPicPr>
          <p:cNvPr id="4" name="그림 3" descr="ch03-32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42910" y="1607187"/>
            <a:ext cx="3357586" cy="29898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43372" y="1607187"/>
            <a:ext cx="464347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u"/>
            </a:pPr>
            <a:r>
              <a:rPr lang="ko-KR" altLang="en-US" sz="1600" dirty="0" smtClean="0">
                <a:latin typeface="+mn-ea"/>
                <a:ea typeface="+mn-ea"/>
              </a:rPr>
              <a:t>글자에 따라 </a:t>
            </a:r>
            <a:r>
              <a:rPr lang="en-US" altLang="ko-KR" sz="1600" dirty="0" smtClean="0">
                <a:latin typeface="+mn-ea"/>
                <a:ea typeface="+mn-ea"/>
              </a:rPr>
              <a:t> 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dirty="0" smtClean="0">
                <a:latin typeface="+mn-ea"/>
                <a:ea typeface="+mn-ea"/>
              </a:rPr>
              <a:t>해당 문단에서 가장 큰 글자의 높이에 비례한 값을 퍼센트</a:t>
            </a:r>
            <a:r>
              <a:rPr lang="en-US" altLang="ko-KR" sz="1600" dirty="0" smtClean="0">
                <a:latin typeface="+mn-ea"/>
                <a:ea typeface="+mn-ea"/>
              </a:rPr>
              <a:t>(%) </a:t>
            </a:r>
            <a:r>
              <a:rPr lang="ko-KR" altLang="en-US" sz="1600" dirty="0" smtClean="0">
                <a:latin typeface="+mn-ea"/>
                <a:ea typeface="+mn-ea"/>
              </a:rPr>
              <a:t>단위로 입력</a:t>
            </a:r>
            <a:r>
              <a:rPr lang="en-US" altLang="ko-KR" sz="1600" dirty="0" smtClean="0">
                <a:latin typeface="+mn-ea"/>
                <a:ea typeface="+mn-ea"/>
              </a:rPr>
              <a:t>. 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dirty="0" smtClean="0">
                <a:latin typeface="+mn-ea"/>
                <a:ea typeface="+mn-ea"/>
              </a:rPr>
              <a:t>기본 값은 </a:t>
            </a:r>
            <a:r>
              <a:rPr lang="en-US" altLang="ko-KR" sz="1600" dirty="0" smtClean="0">
                <a:latin typeface="+mn-ea"/>
                <a:ea typeface="+mn-ea"/>
              </a:rPr>
              <a:t>160%</a:t>
            </a:r>
            <a:r>
              <a:rPr lang="ko-KR" altLang="en-US" sz="1600" dirty="0" smtClean="0">
                <a:latin typeface="+mn-ea"/>
                <a:ea typeface="+mn-ea"/>
              </a:rPr>
              <a:t>이며</a:t>
            </a:r>
            <a:r>
              <a:rPr lang="en-US" altLang="ko-KR" sz="1600" dirty="0" smtClean="0">
                <a:latin typeface="+mn-ea"/>
                <a:ea typeface="+mn-ea"/>
              </a:rPr>
              <a:t>, 0~500% </a:t>
            </a:r>
            <a:r>
              <a:rPr lang="ko-KR" altLang="en-US" sz="1600" dirty="0" smtClean="0">
                <a:latin typeface="+mn-ea"/>
                <a:ea typeface="+mn-ea"/>
              </a:rPr>
              <a:t>범위 내에서 설정할 수 있다</a:t>
            </a:r>
            <a:r>
              <a:rPr lang="en-US" altLang="ko-KR" sz="1600" dirty="0" smtClean="0">
                <a:latin typeface="+mn-ea"/>
                <a:ea typeface="+mn-ea"/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u"/>
            </a:pPr>
            <a:r>
              <a:rPr lang="ko-KR" altLang="en-US" sz="1600" dirty="0" smtClean="0">
                <a:latin typeface="+mn-ea"/>
                <a:ea typeface="+mn-ea"/>
              </a:rPr>
              <a:t>고정 값 </a:t>
            </a:r>
            <a:r>
              <a:rPr lang="en-US" altLang="ko-KR" sz="1600" dirty="0" smtClean="0">
                <a:latin typeface="+mn-ea"/>
                <a:ea typeface="+mn-ea"/>
              </a:rPr>
              <a:t> 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dirty="0" smtClean="0">
                <a:latin typeface="+mn-ea"/>
                <a:ea typeface="+mn-ea"/>
              </a:rPr>
              <a:t>현재 줄의 글자 상단에서 다음 줄의 글자 상단까지 값을 포인트</a:t>
            </a:r>
            <a:r>
              <a:rPr lang="en-US" altLang="ko-KR" sz="1600" dirty="0" smtClean="0">
                <a:latin typeface="+mn-ea"/>
                <a:ea typeface="+mn-ea"/>
              </a:rPr>
              <a:t>(pt), </a:t>
            </a:r>
            <a:r>
              <a:rPr lang="ko-KR" altLang="en-US" sz="1600" dirty="0" smtClean="0">
                <a:latin typeface="+mn-ea"/>
                <a:ea typeface="+mn-ea"/>
              </a:rPr>
              <a:t>센티미터</a:t>
            </a:r>
            <a:r>
              <a:rPr lang="en-US" altLang="ko-KR" sz="1600" dirty="0" smtClean="0">
                <a:latin typeface="+mn-ea"/>
                <a:ea typeface="+mn-ea"/>
              </a:rPr>
              <a:t>(cm), </a:t>
            </a:r>
            <a:r>
              <a:rPr lang="ko-KR" altLang="en-US" sz="1600" dirty="0" smtClean="0">
                <a:latin typeface="+mn-ea"/>
                <a:ea typeface="+mn-ea"/>
              </a:rPr>
              <a:t>인치</a:t>
            </a:r>
            <a:r>
              <a:rPr lang="en-US" altLang="ko-KR" sz="1600" dirty="0" smtClean="0">
                <a:latin typeface="+mn-ea"/>
                <a:ea typeface="+mn-ea"/>
              </a:rPr>
              <a:t>(inch) </a:t>
            </a:r>
            <a:r>
              <a:rPr lang="ko-KR" altLang="en-US" sz="1600" dirty="0" smtClean="0">
                <a:latin typeface="+mn-ea"/>
                <a:ea typeface="+mn-ea"/>
              </a:rPr>
              <a:t>등의 단위로 입력</a:t>
            </a:r>
            <a:r>
              <a:rPr lang="en-US" altLang="ko-KR" sz="1600" dirty="0" smtClean="0">
                <a:latin typeface="+mn-ea"/>
                <a:ea typeface="+mn-ea"/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u"/>
            </a:pPr>
            <a:r>
              <a:rPr lang="ko-KR" altLang="en-US" sz="1600" dirty="0" smtClean="0">
                <a:latin typeface="+mn-ea"/>
                <a:ea typeface="+mn-ea"/>
              </a:rPr>
              <a:t>여백만 지정 </a:t>
            </a:r>
            <a:r>
              <a:rPr lang="en-US" altLang="ko-KR" sz="1600" dirty="0" smtClean="0">
                <a:latin typeface="+mn-ea"/>
                <a:ea typeface="+mn-ea"/>
              </a:rPr>
              <a:t> 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1600" dirty="0" smtClean="0">
                <a:latin typeface="+mn-ea"/>
                <a:ea typeface="+mn-ea"/>
              </a:rPr>
              <a:t>현재 줄의 글자 하단에서 다음 줄의 글자 상단까지 여백 부분의 값을 포인트</a:t>
            </a:r>
            <a:r>
              <a:rPr lang="en-US" altLang="ko-KR" sz="1600" dirty="0" smtClean="0">
                <a:latin typeface="+mn-ea"/>
                <a:ea typeface="+mn-ea"/>
              </a:rPr>
              <a:t>(pt), </a:t>
            </a:r>
            <a:r>
              <a:rPr lang="ko-KR" altLang="en-US" sz="1600" dirty="0" smtClean="0">
                <a:latin typeface="+mn-ea"/>
                <a:ea typeface="+mn-ea"/>
              </a:rPr>
              <a:t>센티미터</a:t>
            </a:r>
            <a:r>
              <a:rPr lang="en-US" altLang="ko-KR" sz="1600" dirty="0" smtClean="0">
                <a:latin typeface="+mn-ea"/>
                <a:ea typeface="+mn-ea"/>
              </a:rPr>
              <a:t>(cm), </a:t>
            </a:r>
            <a:r>
              <a:rPr lang="ko-KR" altLang="en-US" sz="1600" dirty="0" smtClean="0">
                <a:latin typeface="+mn-ea"/>
                <a:ea typeface="+mn-ea"/>
              </a:rPr>
              <a:t>인치</a:t>
            </a:r>
            <a:r>
              <a:rPr lang="en-US" altLang="ko-KR" sz="1600" dirty="0" smtClean="0">
                <a:latin typeface="+mn-ea"/>
                <a:ea typeface="+mn-ea"/>
              </a:rPr>
              <a:t>(inch) </a:t>
            </a:r>
            <a:r>
              <a:rPr lang="ko-KR" altLang="en-US" sz="1600" dirty="0" smtClean="0">
                <a:latin typeface="+mn-ea"/>
                <a:ea typeface="+mn-ea"/>
              </a:rPr>
              <a:t>등의 단위로 입력</a:t>
            </a:r>
            <a:r>
              <a:rPr lang="en-US" altLang="ko-KR" sz="1600" dirty="0" smtClean="0">
                <a:latin typeface="+mn-ea"/>
                <a:ea typeface="+mn-ea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2. </a:t>
            </a:r>
            <a:r>
              <a:rPr lang="ko-KR" altLang="en-US" dirty="0" smtClean="0"/>
              <a:t>문서 편집하기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문단 모양 바꾸기</a:t>
            </a:r>
          </a:p>
        </p:txBody>
      </p:sp>
      <p:sp>
        <p:nvSpPr>
          <p:cNvPr id="48130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문단 테두리와 배경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문단 모양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선택한 후</a:t>
            </a:r>
            <a:r>
              <a:rPr lang="en-US" altLang="ko-KR" dirty="0" smtClean="0"/>
              <a:t>, [</a:t>
            </a:r>
            <a:r>
              <a:rPr lang="ko-KR" altLang="en-US" dirty="0" smtClean="0"/>
              <a:t>테두리</a:t>
            </a:r>
            <a:r>
              <a:rPr lang="en-US" altLang="ko-KR" dirty="0" smtClean="0"/>
              <a:t>/</a:t>
            </a:r>
            <a:r>
              <a:rPr lang="ko-KR" altLang="en-US" dirty="0" smtClean="0"/>
              <a:t>배경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탭에서 설정할 수 있음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3">
              <a:buNone/>
            </a:pPr>
            <a:endParaRPr lang="en-US" altLang="ko-KR" dirty="0" smtClean="0"/>
          </a:p>
          <a:p>
            <a:pPr lvl="3">
              <a:buNone/>
            </a:pPr>
            <a:endParaRPr lang="en-US" altLang="ko-KR" dirty="0" smtClean="0"/>
          </a:p>
          <a:p>
            <a:pPr lvl="2">
              <a:buNone/>
            </a:pPr>
            <a:r>
              <a:rPr lang="ko-KR" altLang="en-US" sz="1600" dirty="0" smtClean="0"/>
              <a:t>❶ 테두리 종류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굵기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색 지정</a:t>
            </a:r>
            <a:r>
              <a:rPr lang="en-US" altLang="ko-KR" sz="1600" dirty="0" smtClean="0"/>
              <a:t>.</a:t>
            </a:r>
          </a:p>
          <a:p>
            <a:pPr lvl="2">
              <a:buNone/>
            </a:pPr>
            <a:r>
              <a:rPr lang="en-US" altLang="ko-KR" sz="1600" dirty="0" smtClean="0"/>
              <a:t>❷ ‘</a:t>
            </a:r>
            <a:r>
              <a:rPr lang="ko-KR" altLang="en-US" sz="1600" dirty="0" smtClean="0"/>
              <a:t>테두리 미리 보기’ 항목에서 테두리 방향 선택</a:t>
            </a:r>
            <a:r>
              <a:rPr lang="en-US" altLang="ko-KR" sz="1600" dirty="0" smtClean="0"/>
              <a:t>.</a:t>
            </a:r>
          </a:p>
          <a:p>
            <a:pPr lvl="2">
              <a:buNone/>
            </a:pPr>
            <a:r>
              <a:rPr lang="en-US" altLang="ko-KR" sz="1600" dirty="0" smtClean="0"/>
              <a:t>❸ ‘</a:t>
            </a:r>
            <a:r>
              <a:rPr lang="ko-KR" altLang="en-US" sz="1600" dirty="0" smtClean="0"/>
              <a:t>배경’ 항목의 ‘면 색’</a:t>
            </a:r>
            <a:r>
              <a:rPr lang="en-US" altLang="ko-KR" sz="1600" dirty="0" smtClean="0"/>
              <a:t>, ‘</a:t>
            </a:r>
            <a:r>
              <a:rPr lang="ko-KR" altLang="en-US" sz="1600" dirty="0" smtClean="0"/>
              <a:t>무늬 색’</a:t>
            </a:r>
            <a:r>
              <a:rPr lang="en-US" altLang="ko-KR" sz="1600" dirty="0" smtClean="0"/>
              <a:t>, ‘</a:t>
            </a:r>
            <a:r>
              <a:rPr lang="ko-KR" altLang="en-US" sz="1600" dirty="0" smtClean="0"/>
              <a:t>무늬 모양’ 등을 지정</a:t>
            </a:r>
            <a:r>
              <a:rPr lang="en-US" altLang="ko-KR" sz="1600" dirty="0" smtClean="0"/>
              <a:t>.</a:t>
            </a:r>
          </a:p>
          <a:p>
            <a:pPr lvl="2">
              <a:buNone/>
            </a:pPr>
            <a:r>
              <a:rPr lang="en-US" altLang="ko-KR" sz="1600" dirty="0" smtClean="0"/>
              <a:t>❹ </a:t>
            </a:r>
            <a:r>
              <a:rPr lang="ko-KR" altLang="en-US" sz="1600" dirty="0" smtClean="0"/>
              <a:t>설정하면 문단 여백을 무시하고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본문이 입력된 부분만을 문단 테두리로 그린다</a:t>
            </a:r>
            <a:r>
              <a:rPr lang="en-US" altLang="ko-KR" sz="1600" dirty="0" smtClean="0"/>
              <a:t>. </a:t>
            </a: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900906"/>
            <a:ext cx="7561263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2. </a:t>
            </a:r>
            <a:r>
              <a:rPr lang="ko-KR" altLang="en-US" dirty="0" smtClean="0"/>
              <a:t>문서 편집하기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스타일 지정하기</a:t>
            </a:r>
          </a:p>
        </p:txBody>
      </p:sp>
      <p:sp>
        <p:nvSpPr>
          <p:cNvPr id="4915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스타일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자주 사용하는 글자 모양이나 문단 모양을 등록하여 관리하는 기능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분량이 많은 문서에 대하여 일관성 있는 문단 모양을 유지하기 위한 것임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스타일 추가하기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pPr lvl="1"/>
            <a:r>
              <a:rPr lang="ko-KR" altLang="en-US" dirty="0" smtClean="0"/>
              <a:t>한글문서에서 </a:t>
            </a:r>
            <a:r>
              <a:rPr lang="en-US" altLang="ko-KR" dirty="0" smtClean="0"/>
              <a:t>&lt;F6&gt;</a:t>
            </a:r>
            <a:r>
              <a:rPr lang="ko-KR" altLang="en-US" dirty="0" smtClean="0"/>
              <a:t>키 누름  </a:t>
            </a:r>
            <a:r>
              <a:rPr lang="en-US" altLang="ko-KR" dirty="0" smtClean="0">
                <a:sym typeface="Wingdings" pitchFamily="2" charset="2"/>
              </a:rPr>
              <a:t> ‘</a:t>
            </a:r>
            <a:r>
              <a:rPr lang="ko-KR" altLang="en-US" dirty="0" smtClean="0">
                <a:sym typeface="Wingdings" pitchFamily="2" charset="2"/>
              </a:rPr>
              <a:t>새 스타일 만들기</a:t>
            </a:r>
            <a:r>
              <a:rPr lang="en-US" altLang="ko-KR" dirty="0" smtClean="0">
                <a:sym typeface="Wingdings" pitchFamily="2" charset="2"/>
              </a:rPr>
              <a:t>’ </a:t>
            </a:r>
            <a:r>
              <a:rPr lang="ko-KR" altLang="en-US" dirty="0" smtClean="0">
                <a:sym typeface="Wingdings" pitchFamily="2" charset="2"/>
              </a:rPr>
              <a:t>아이콘 클릭  </a:t>
            </a:r>
            <a:r>
              <a:rPr lang="en-US" altLang="ko-KR" dirty="0" smtClean="0">
                <a:sym typeface="Wingdings" pitchFamily="2" charset="2"/>
              </a:rPr>
              <a:t> </a:t>
            </a:r>
            <a:r>
              <a:rPr lang="ko-KR" altLang="en-US" dirty="0" smtClean="0">
                <a:sym typeface="Wingdings" pitchFamily="2" charset="2"/>
              </a:rPr>
              <a:t>스타일 제목 입력  </a:t>
            </a:r>
            <a:r>
              <a:rPr lang="en-US" altLang="ko-KR" dirty="0" smtClean="0">
                <a:sym typeface="Wingdings" pitchFamily="2" charset="2"/>
              </a:rPr>
              <a:t> </a:t>
            </a:r>
            <a:r>
              <a:rPr lang="ko-KR" altLang="en-US" dirty="0" smtClean="0">
                <a:sym typeface="Wingdings" pitchFamily="2" charset="2"/>
              </a:rPr>
              <a:t>문단</a:t>
            </a:r>
            <a:r>
              <a:rPr lang="en-US" altLang="ko-KR" dirty="0" smtClean="0">
                <a:sym typeface="Wingdings" pitchFamily="2" charset="2"/>
              </a:rPr>
              <a:t>, </a:t>
            </a:r>
            <a:r>
              <a:rPr lang="ko-KR" altLang="en-US" dirty="0" smtClean="0">
                <a:sym typeface="Wingdings" pitchFamily="2" charset="2"/>
              </a:rPr>
              <a:t>글자 모양 설정  </a:t>
            </a:r>
            <a:r>
              <a:rPr lang="en-US" altLang="ko-KR" dirty="0" smtClean="0">
                <a:sym typeface="Wingdings" pitchFamily="2" charset="2"/>
              </a:rPr>
              <a:t>  &lt;</a:t>
            </a:r>
            <a:r>
              <a:rPr lang="ko-KR" altLang="en-US" dirty="0" smtClean="0">
                <a:sym typeface="Wingdings" pitchFamily="2" charset="2"/>
              </a:rPr>
              <a:t>추가</a:t>
            </a:r>
            <a:r>
              <a:rPr lang="en-US" altLang="ko-KR" dirty="0" smtClean="0">
                <a:sym typeface="Wingdings" pitchFamily="2" charset="2"/>
              </a:rPr>
              <a:t>&gt; </a:t>
            </a:r>
            <a:r>
              <a:rPr lang="ko-KR" altLang="en-US" dirty="0" smtClean="0">
                <a:sym typeface="Wingdings" pitchFamily="2" charset="2"/>
              </a:rPr>
              <a:t>버튼 클릭  </a:t>
            </a:r>
            <a:r>
              <a:rPr lang="en-US" altLang="ko-KR" dirty="0" smtClean="0">
                <a:sym typeface="Wingdings" pitchFamily="2" charset="2"/>
              </a:rPr>
              <a:t> </a:t>
            </a:r>
            <a:r>
              <a:rPr lang="ko-KR" altLang="en-US" dirty="0" smtClean="0">
                <a:sym typeface="Wingdings" pitchFamily="2" charset="2"/>
              </a:rPr>
              <a:t>새로 만든 스타일 확인</a:t>
            </a:r>
            <a:endParaRPr lang="en-US" altLang="ko-KR" dirty="0" smtClean="0"/>
          </a:p>
        </p:txBody>
      </p:sp>
      <p:pic>
        <p:nvPicPr>
          <p:cNvPr id="5" name="그림 4" descr="ch03-34(2)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428728" y="2531598"/>
            <a:ext cx="2945587" cy="2233574"/>
          </a:xfrm>
          <a:prstGeom prst="rect">
            <a:avLst/>
          </a:prstGeom>
        </p:spPr>
      </p:pic>
      <p:pic>
        <p:nvPicPr>
          <p:cNvPr id="7" name="그림 6" descr="ch03-34(3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772931" y="2531598"/>
            <a:ext cx="2940710" cy="2228698"/>
          </a:xfrm>
          <a:prstGeom prst="rect">
            <a:avLst/>
          </a:prstGeom>
        </p:spPr>
      </p:pic>
      <p:sp>
        <p:nvSpPr>
          <p:cNvPr id="8" name="모서리가 둥근 직사각형 7"/>
          <p:cNvSpPr/>
          <p:nvPr/>
        </p:nvSpPr>
        <p:spPr bwMode="auto">
          <a:xfrm>
            <a:off x="500034" y="5643578"/>
            <a:ext cx="8143932" cy="571504"/>
          </a:xfrm>
          <a:prstGeom prst="roundRect">
            <a:avLst>
              <a:gd name="adj" fmla="val 5891"/>
            </a:avLst>
          </a:prstGeom>
          <a:gradFill flip="none" rotWithShape="1">
            <a:gsLst>
              <a:gs pos="0">
                <a:srgbClr val="B8CCC3">
                  <a:tint val="66000"/>
                  <a:satMod val="160000"/>
                </a:srgbClr>
              </a:gs>
              <a:gs pos="50000">
                <a:srgbClr val="B8CCC3">
                  <a:tint val="44500"/>
                  <a:satMod val="160000"/>
                </a:srgbClr>
              </a:gs>
              <a:gs pos="100000">
                <a:srgbClr val="B8CCC3">
                  <a:tint val="23500"/>
                  <a:satMod val="160000"/>
                </a:srgbClr>
              </a:gs>
            </a:gsLst>
            <a:lin ang="0" scaled="1"/>
            <a:tileRect/>
          </a:gradFill>
          <a:ln w="25400" cap="flat" cmpd="sng" algn="ctr">
            <a:solidFill>
              <a:srgbClr val="B8CCC3">
                <a:shade val="50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wrap="square" anchor="ctr"/>
          <a:lstStyle/>
          <a:p>
            <a:r>
              <a:rPr lang="ko-KR" altLang="en-US" sz="1500" dirty="0" smtClean="0">
                <a:latin typeface="휴먼엑스포" pitchFamily="18" charset="-127"/>
                <a:ea typeface="휴먼엑스포" pitchFamily="18" charset="-127"/>
              </a:rPr>
              <a:t>새 스타일을 만들 때</a:t>
            </a:r>
            <a:r>
              <a:rPr lang="en-US" altLang="ko-KR" sz="1500" dirty="0" smtClean="0"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lang="ko-KR" altLang="en-US" sz="1500" dirty="0" smtClean="0">
                <a:latin typeface="휴먼엑스포" pitchFamily="18" charset="-127"/>
                <a:ea typeface="휴먼엑스포" pitchFamily="18" charset="-127"/>
              </a:rPr>
              <a:t>현재의 글자 모양만을 스타일로 등록하려면 </a:t>
            </a:r>
            <a:r>
              <a:rPr lang="en-US" altLang="ko-KR" sz="1500" dirty="0" smtClean="0">
                <a:latin typeface="휴먼엑스포" pitchFamily="18" charset="-127"/>
                <a:ea typeface="휴먼엑스포" pitchFamily="18" charset="-127"/>
              </a:rPr>
              <a:t>[</a:t>
            </a:r>
            <a:r>
              <a:rPr lang="ko-KR" altLang="en-US" sz="1500" dirty="0" smtClean="0">
                <a:latin typeface="휴먼엑스포" pitchFamily="18" charset="-127"/>
                <a:ea typeface="휴먼엑스포" pitchFamily="18" charset="-127"/>
              </a:rPr>
              <a:t>글자 스타일</a:t>
            </a:r>
            <a:r>
              <a:rPr lang="en-US" altLang="ko-KR" sz="1500" dirty="0" smtClean="0">
                <a:latin typeface="휴먼엑스포" pitchFamily="18" charset="-127"/>
                <a:ea typeface="휴먼엑스포" pitchFamily="18" charset="-127"/>
              </a:rPr>
              <a:t>]</a:t>
            </a:r>
            <a:r>
              <a:rPr lang="ko-KR" altLang="en-US" sz="1500" dirty="0" smtClean="0">
                <a:latin typeface="휴먼엑스포" pitchFamily="18" charset="-127"/>
                <a:ea typeface="휴먼엑스포" pitchFamily="18" charset="-127"/>
              </a:rPr>
              <a:t>을 선택하고</a:t>
            </a:r>
            <a:r>
              <a:rPr lang="en-US" altLang="ko-KR" sz="1500" dirty="0" smtClean="0"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lang="ko-KR" altLang="en-US" sz="1500" dirty="0" smtClean="0">
                <a:latin typeface="휴먼엑스포" pitchFamily="18" charset="-127"/>
                <a:ea typeface="휴먼엑스포" pitchFamily="18" charset="-127"/>
              </a:rPr>
              <a:t>글자 모양뿐만 아니라 문단 모양까지 스타일로 등록하려면 </a:t>
            </a:r>
            <a:r>
              <a:rPr lang="en-US" altLang="ko-KR" sz="1500" dirty="0" smtClean="0">
                <a:latin typeface="휴먼엑스포" pitchFamily="18" charset="-127"/>
                <a:ea typeface="휴먼엑스포" pitchFamily="18" charset="-127"/>
              </a:rPr>
              <a:t>[</a:t>
            </a:r>
            <a:r>
              <a:rPr lang="ko-KR" altLang="en-US" sz="1500" dirty="0" smtClean="0">
                <a:latin typeface="휴먼엑스포" pitchFamily="18" charset="-127"/>
                <a:ea typeface="휴먼엑스포" pitchFamily="18" charset="-127"/>
              </a:rPr>
              <a:t>문단 스타일</a:t>
            </a:r>
            <a:r>
              <a:rPr lang="en-US" altLang="ko-KR" sz="1500" dirty="0" smtClean="0">
                <a:latin typeface="휴먼엑스포" pitchFamily="18" charset="-127"/>
                <a:ea typeface="휴먼엑스포" pitchFamily="18" charset="-127"/>
              </a:rPr>
              <a:t>]</a:t>
            </a:r>
            <a:r>
              <a:rPr lang="ko-KR" altLang="en-US" sz="1500" dirty="0" smtClean="0">
                <a:latin typeface="휴먼엑스포" pitchFamily="18" charset="-127"/>
                <a:ea typeface="휴먼엑스포" pitchFamily="18" charset="-127"/>
              </a:rPr>
              <a:t>을 선택한다</a:t>
            </a:r>
            <a:r>
              <a:rPr lang="en-US" altLang="ko-KR" sz="1500" dirty="0" smtClean="0">
                <a:latin typeface="휴먼엑스포" pitchFamily="18" charset="-127"/>
                <a:ea typeface="휴먼엑스포" pitchFamily="18" charset="-127"/>
              </a:rPr>
              <a:t>.</a:t>
            </a:r>
            <a:endParaRPr lang="en-US" altLang="ko-KR" sz="1500" dirty="0">
              <a:latin typeface="휴먼엑스포" pitchFamily="18" charset="-127"/>
              <a:ea typeface="휴먼엑스포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2. </a:t>
            </a:r>
            <a:r>
              <a:rPr lang="ko-KR" altLang="en-US" dirty="0" smtClean="0"/>
              <a:t>문서 편집하기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스타일 지정하기</a:t>
            </a:r>
          </a:p>
        </p:txBody>
      </p:sp>
      <p:sp>
        <p:nvSpPr>
          <p:cNvPr id="50178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스타일 편집하기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스타일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선택한 후</a:t>
            </a:r>
            <a:r>
              <a:rPr lang="en-US" altLang="ko-KR" dirty="0" smtClean="0"/>
              <a:t>, [</a:t>
            </a:r>
            <a:r>
              <a:rPr lang="ko-KR" altLang="en-US" dirty="0" smtClean="0"/>
              <a:t>스타일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‘스타일 편집하기’</a:t>
            </a:r>
            <a:r>
              <a:rPr lang="ko-KR" altLang="en-US" dirty="0" err="1" smtClean="0"/>
              <a:t>를</a:t>
            </a:r>
            <a:r>
              <a:rPr lang="ko-KR" altLang="en-US" dirty="0" smtClean="0"/>
              <a:t> 클릭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스타일 편집하기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스타일 이름</a:t>
            </a:r>
            <a:r>
              <a:rPr lang="en-US" altLang="ko-KR" dirty="0" smtClean="0"/>
              <a:t>, </a:t>
            </a:r>
            <a:r>
              <a:rPr lang="ko-KR" altLang="en-US" dirty="0" smtClean="0"/>
              <a:t>다음 문단에 적용할 스타일</a:t>
            </a:r>
            <a:r>
              <a:rPr lang="en-US" altLang="ko-KR" dirty="0" smtClean="0"/>
              <a:t>, </a:t>
            </a:r>
            <a:r>
              <a:rPr lang="ko-KR" altLang="en-US" dirty="0" smtClean="0"/>
              <a:t>문단 모양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글자 모양</a:t>
            </a:r>
            <a:r>
              <a:rPr lang="en-US" altLang="ko-KR" dirty="0" smtClean="0"/>
              <a:t>, </a:t>
            </a:r>
            <a:r>
              <a:rPr lang="ko-KR" altLang="en-US" dirty="0" smtClean="0"/>
              <a:t>문단 번호</a:t>
            </a:r>
            <a:r>
              <a:rPr lang="en-US" altLang="ko-KR" dirty="0" smtClean="0"/>
              <a:t>/</a:t>
            </a:r>
            <a:r>
              <a:rPr lang="ko-KR" altLang="en-US" dirty="0" err="1" smtClean="0"/>
              <a:t>글머리표</a:t>
            </a:r>
            <a:r>
              <a:rPr lang="ko-KR" altLang="en-US" dirty="0" smtClean="0"/>
              <a:t> 등을 편집한 후에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 클릭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스타일에 ‘문단 번호</a:t>
            </a:r>
            <a:r>
              <a:rPr lang="en-US" altLang="ko-KR" dirty="0" smtClean="0"/>
              <a:t>/</a:t>
            </a:r>
            <a:r>
              <a:rPr lang="ko-KR" altLang="en-US" dirty="0" err="1" smtClean="0"/>
              <a:t>글머리표</a:t>
            </a:r>
            <a:r>
              <a:rPr lang="ko-KR" altLang="en-US" dirty="0" smtClean="0"/>
              <a:t>’</a:t>
            </a:r>
            <a:r>
              <a:rPr lang="ko-KR" altLang="en-US" dirty="0" err="1" smtClean="0"/>
              <a:t>를</a:t>
            </a:r>
            <a:r>
              <a:rPr lang="ko-KR" altLang="en-US" dirty="0" smtClean="0"/>
              <a:t> 지정하면 여러 개의 항목을 나열할 때 문단 번호 모양에 따라 번호나 </a:t>
            </a:r>
            <a:r>
              <a:rPr lang="ko-KR" altLang="en-US" dirty="0" err="1" smtClean="0"/>
              <a:t>글머리표를</a:t>
            </a:r>
            <a:r>
              <a:rPr lang="ko-KR" altLang="en-US" dirty="0" smtClean="0"/>
              <a:t> 붙여가면서 입력할 수 있음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6477" y="3214686"/>
            <a:ext cx="7551737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2. </a:t>
            </a:r>
            <a:r>
              <a:rPr lang="ko-KR" altLang="en-US" dirty="0" smtClean="0"/>
              <a:t>문서 편집하기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스타일 지정하기</a:t>
            </a:r>
          </a:p>
        </p:txBody>
      </p:sp>
      <p:sp>
        <p:nvSpPr>
          <p:cNvPr id="51202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스타일 편집하기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현재 커서가 위치한 곳의 글자나 문단 모양대로 스타일 변경</a:t>
            </a:r>
            <a:endParaRPr lang="en-US" altLang="ko-KR" dirty="0" smtClean="0"/>
          </a:p>
          <a:p>
            <a:pPr lvl="2"/>
            <a:r>
              <a:rPr lang="en-US" altLang="ko-KR" dirty="0" smtClean="0"/>
              <a:t>[</a:t>
            </a:r>
            <a:r>
              <a:rPr lang="ko-KR" altLang="en-US" dirty="0" smtClean="0"/>
              <a:t>스타일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대화상자의 ‘현재 모양으로 바꾸기’</a:t>
            </a:r>
            <a:r>
              <a:rPr lang="ko-KR" altLang="en-US" dirty="0" err="1" smtClean="0"/>
              <a:t>를</a:t>
            </a:r>
            <a:r>
              <a:rPr lang="ko-KR" altLang="en-US" dirty="0" smtClean="0"/>
              <a:t> 클릭한 후</a:t>
            </a:r>
            <a:r>
              <a:rPr lang="en-US" altLang="ko-KR" dirty="0" smtClean="0"/>
              <a:t>, &lt;</a:t>
            </a:r>
            <a:r>
              <a:rPr lang="ko-KR" altLang="en-US" dirty="0" smtClean="0"/>
              <a:t>반영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 클릭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0575" y="2614627"/>
            <a:ext cx="7561263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문서 편집하기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스타일 지정하기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스타일 적용하기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pPr lvl="1">
              <a:buNone/>
            </a:pPr>
            <a:r>
              <a:rPr lang="ko-KR" altLang="en-US" dirty="0" smtClean="0"/>
              <a:t>❶ 스타일을 적용할 문단에 커서를 위치시키거나 블록 지정</a:t>
            </a:r>
            <a:r>
              <a:rPr lang="en-US" altLang="ko-KR" dirty="0" smtClean="0"/>
              <a:t>.</a:t>
            </a:r>
          </a:p>
          <a:p>
            <a:pPr lvl="1">
              <a:buNone/>
            </a:pPr>
            <a:r>
              <a:rPr lang="en-US" altLang="ko-KR" dirty="0" smtClean="0"/>
              <a:t>❷ [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스타일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 선택</a:t>
            </a:r>
            <a:r>
              <a:rPr lang="en-US" altLang="ko-KR" dirty="0" smtClean="0"/>
              <a:t>.</a:t>
            </a:r>
          </a:p>
          <a:p>
            <a:pPr lvl="1">
              <a:buNone/>
            </a:pPr>
            <a:r>
              <a:rPr lang="en-US" altLang="ko-KR" dirty="0" smtClean="0"/>
              <a:t>❸ </a:t>
            </a:r>
            <a:r>
              <a:rPr lang="ko-KR" altLang="en-US" dirty="0" smtClean="0"/>
              <a:t>스타일 목록에서 원하는 스타일 이름 선택</a:t>
            </a:r>
            <a:r>
              <a:rPr lang="en-US" altLang="ko-KR" dirty="0" smtClean="0"/>
              <a:t>. </a:t>
            </a:r>
          </a:p>
          <a:p>
            <a:pPr lvl="1">
              <a:buNone/>
            </a:pPr>
            <a:r>
              <a:rPr lang="en-US" altLang="ko-KR" dirty="0" smtClean="0"/>
              <a:t>❹ &lt;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 클릭</a:t>
            </a:r>
            <a:r>
              <a:rPr lang="en-US" altLang="ko-KR" dirty="0" smtClean="0"/>
              <a:t>. </a:t>
            </a:r>
          </a:p>
          <a:p>
            <a:pPr lvl="1">
              <a:buNone/>
            </a:pPr>
            <a:r>
              <a:rPr lang="en-US" altLang="ko-KR" dirty="0" smtClean="0"/>
              <a:t>❺ </a:t>
            </a:r>
            <a:r>
              <a:rPr lang="ko-KR" altLang="en-US" dirty="0" smtClean="0"/>
              <a:t>커서가 놓인 문단의 글자 모양과 문단 모양이 바뀐 것 확인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7195" y="1537876"/>
            <a:ext cx="6942857" cy="2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모서리가 둥근 직사각형 7"/>
          <p:cNvSpPr/>
          <p:nvPr/>
        </p:nvSpPr>
        <p:spPr bwMode="auto">
          <a:xfrm>
            <a:off x="699834" y="5715016"/>
            <a:ext cx="7715304" cy="571504"/>
          </a:xfrm>
          <a:prstGeom prst="roundRect">
            <a:avLst>
              <a:gd name="adj" fmla="val 5891"/>
            </a:avLst>
          </a:prstGeom>
          <a:gradFill flip="none" rotWithShape="1">
            <a:gsLst>
              <a:gs pos="0">
                <a:srgbClr val="B8CCC3">
                  <a:tint val="66000"/>
                  <a:satMod val="160000"/>
                </a:srgbClr>
              </a:gs>
              <a:gs pos="50000">
                <a:srgbClr val="B8CCC3">
                  <a:tint val="44500"/>
                  <a:satMod val="160000"/>
                </a:srgbClr>
              </a:gs>
              <a:gs pos="100000">
                <a:srgbClr val="B8CCC3">
                  <a:tint val="23500"/>
                  <a:satMod val="160000"/>
                </a:srgbClr>
              </a:gs>
            </a:gsLst>
            <a:lin ang="0" scaled="1"/>
            <a:tileRect/>
          </a:gradFill>
          <a:ln w="25400" cap="flat" cmpd="sng" algn="ctr">
            <a:solidFill>
              <a:srgbClr val="B8CCC3">
                <a:shade val="50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wrap="square" anchor="ctr"/>
          <a:lstStyle/>
          <a:p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현재 문서에서 사용된 스타일은 대화상자의 스타일 목록 이름 부분에 ‘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v’ 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표시가 나타난다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.</a:t>
            </a:r>
            <a:endParaRPr lang="en-US" altLang="ko-KR" sz="1600" dirty="0">
              <a:latin typeface="휴먼엑스포" pitchFamily="18" charset="-127"/>
              <a:ea typeface="휴먼엑스포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문서 편집하기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스타일 지정하기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스타일 마당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자주 쓰이는 스타일 묶음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일관성 있는 문서 작성은 물론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다양한 형태의 문서를 쉽고 빠르게 만들 수 있도록 도와줌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용도별로 스타일 제공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논문 스타일</a:t>
            </a:r>
            <a:r>
              <a:rPr lang="en-US" altLang="ko-KR" dirty="0" smtClean="0"/>
              <a:t>, </a:t>
            </a:r>
            <a:r>
              <a:rPr lang="ko-KR" altLang="en-US" dirty="0" smtClean="0"/>
              <a:t>단행본 스타일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보고서 스타일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신문 스타일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편지글</a:t>
            </a:r>
            <a:r>
              <a:rPr lang="ko-KR" altLang="en-US" dirty="0" smtClean="0"/>
              <a:t> 스타일</a:t>
            </a:r>
            <a:r>
              <a:rPr lang="en-US" altLang="ko-KR" dirty="0" smtClean="0"/>
              <a:t>, </a:t>
            </a:r>
            <a:r>
              <a:rPr lang="ko-KR" altLang="en-US" dirty="0" smtClean="0"/>
              <a:t>프레젠테이션 스타일 등이 있음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‘</a:t>
            </a:r>
            <a:r>
              <a:rPr lang="ko-KR" altLang="en-US" dirty="0" smtClean="0"/>
              <a:t>스타일 마당’은 빈 문서의 기본 스타일을 적용한 문서에만 적용됨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스타일 마당</a:t>
            </a:r>
            <a:r>
              <a:rPr lang="en-US" altLang="ko-KR" dirty="0" smtClean="0"/>
              <a:t>]</a:t>
            </a:r>
            <a:r>
              <a:rPr lang="ko-KR" altLang="en-US" dirty="0" smtClean="0"/>
              <a:t> 선택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문서 편집하기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기타 모양 바꾸기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머리말</a:t>
            </a:r>
            <a:r>
              <a:rPr lang="en-US" altLang="ko-KR" dirty="0" smtClean="0"/>
              <a:t>/</a:t>
            </a:r>
            <a:r>
              <a:rPr lang="ko-KR" altLang="en-US" dirty="0" smtClean="0"/>
              <a:t>꼬리말 넣기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문서에서 페이지의 상단과 하단에 고정된 내용을 반복적으로 표시하는 기능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일반적으로 장 제목</a:t>
            </a:r>
            <a:r>
              <a:rPr lang="en-US" altLang="ko-KR" dirty="0" smtClean="0"/>
              <a:t>, </a:t>
            </a:r>
            <a:r>
              <a:rPr lang="ko-KR" altLang="en-US" dirty="0" smtClean="0"/>
              <a:t>쪽 번호 등을 포함함</a:t>
            </a:r>
            <a:r>
              <a:rPr lang="en-US" altLang="ko-KR" dirty="0" smtClean="0"/>
              <a:t>. 	</a:t>
            </a:r>
          </a:p>
          <a:p>
            <a:pPr lvl="1"/>
            <a:r>
              <a:rPr lang="ko-KR" altLang="en-US" dirty="0" smtClean="0"/>
              <a:t>머리말</a:t>
            </a:r>
            <a:r>
              <a:rPr lang="en-US" altLang="ko-KR" dirty="0" smtClean="0"/>
              <a:t>/</a:t>
            </a:r>
            <a:r>
              <a:rPr lang="ko-KR" altLang="en-US" dirty="0" smtClean="0"/>
              <a:t>꼬리말을 입력하려면 </a:t>
            </a:r>
            <a:r>
              <a:rPr lang="en-US" altLang="ko-KR" dirty="0" smtClean="0"/>
              <a:t>[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머리말</a:t>
            </a:r>
            <a:r>
              <a:rPr lang="en-US" altLang="ko-KR" dirty="0" smtClean="0"/>
              <a:t>/</a:t>
            </a:r>
            <a:r>
              <a:rPr lang="ko-KR" altLang="en-US" dirty="0" smtClean="0"/>
              <a:t>꼬리말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선택한 후</a:t>
            </a:r>
            <a:r>
              <a:rPr lang="en-US" altLang="ko-KR" dirty="0" smtClean="0"/>
              <a:t>, [</a:t>
            </a:r>
            <a:r>
              <a:rPr lang="ko-KR" altLang="en-US" dirty="0" smtClean="0"/>
              <a:t>머리말</a:t>
            </a:r>
            <a:r>
              <a:rPr lang="en-US" altLang="ko-KR" dirty="0" smtClean="0"/>
              <a:t>/</a:t>
            </a:r>
            <a:r>
              <a:rPr lang="ko-KR" altLang="en-US" dirty="0" smtClean="0"/>
              <a:t>꼬리말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다음과 같이 설정함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0559" y="3143248"/>
            <a:ext cx="7504113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문서 편집하기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기타 모양 바꾸기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머리말</a:t>
            </a:r>
            <a:r>
              <a:rPr lang="en-US" altLang="ko-KR" dirty="0" smtClean="0"/>
              <a:t>/</a:t>
            </a:r>
            <a:r>
              <a:rPr lang="ko-KR" altLang="en-US" dirty="0" smtClean="0"/>
              <a:t>꼬리말 수정하기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머리말</a:t>
            </a:r>
            <a:r>
              <a:rPr lang="en-US" altLang="ko-KR" dirty="0" smtClean="0"/>
              <a:t>/</a:t>
            </a:r>
            <a:r>
              <a:rPr lang="ko-KR" altLang="en-US" dirty="0" smtClean="0"/>
              <a:t>꼬리말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선택한 후</a:t>
            </a:r>
            <a:r>
              <a:rPr lang="en-US" altLang="ko-KR" dirty="0" smtClean="0"/>
              <a:t>, [</a:t>
            </a:r>
            <a:r>
              <a:rPr lang="ko-KR" altLang="en-US" dirty="0" smtClean="0"/>
              <a:t>머리말</a:t>
            </a:r>
            <a:r>
              <a:rPr lang="en-US" altLang="ko-KR" dirty="0" smtClean="0"/>
              <a:t>/</a:t>
            </a:r>
            <a:r>
              <a:rPr lang="ko-KR" altLang="en-US" dirty="0" smtClean="0"/>
              <a:t>꼬리말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편집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버튼을 클릭하여 머리말</a:t>
            </a:r>
            <a:r>
              <a:rPr lang="en-US" altLang="ko-KR" dirty="0" smtClean="0"/>
              <a:t>, </a:t>
            </a:r>
            <a:r>
              <a:rPr lang="ko-KR" altLang="en-US" dirty="0" smtClean="0"/>
              <a:t>꼬리말 수정할 수 있음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쪽 윤곽 보기 상태에서 머리말</a:t>
            </a:r>
            <a:r>
              <a:rPr lang="en-US" altLang="ko-KR" dirty="0" smtClean="0"/>
              <a:t>/</a:t>
            </a:r>
            <a:r>
              <a:rPr lang="ko-KR" altLang="en-US" dirty="0" smtClean="0"/>
              <a:t>꼬리말 영역을 더블 클릭하면 커서가 머리말</a:t>
            </a:r>
            <a:r>
              <a:rPr lang="en-US" altLang="ko-KR" dirty="0" smtClean="0"/>
              <a:t>/</a:t>
            </a:r>
            <a:r>
              <a:rPr lang="ko-KR" altLang="en-US" dirty="0" smtClean="0"/>
              <a:t>꼬리말 영역 안으로 들어가서 수정할 수 있음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머리말</a:t>
            </a:r>
            <a:r>
              <a:rPr lang="en-US" altLang="ko-KR" dirty="0" smtClean="0"/>
              <a:t>/</a:t>
            </a:r>
            <a:r>
              <a:rPr lang="ko-KR" altLang="en-US" dirty="0" smtClean="0"/>
              <a:t>꼬리말 삭제하기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머리말</a:t>
            </a:r>
            <a:r>
              <a:rPr lang="en-US" altLang="ko-KR" dirty="0" smtClean="0"/>
              <a:t>, </a:t>
            </a:r>
            <a:r>
              <a:rPr lang="ko-KR" altLang="en-US" dirty="0" smtClean="0"/>
              <a:t>꼬리말을 삭제하려면 머리말</a:t>
            </a:r>
            <a:r>
              <a:rPr lang="en-US" altLang="ko-KR" dirty="0" smtClean="0"/>
              <a:t>/</a:t>
            </a:r>
            <a:r>
              <a:rPr lang="ko-KR" altLang="en-US" dirty="0" smtClean="0"/>
              <a:t>꼬리말 편집 상태에서 머리말</a:t>
            </a:r>
            <a:r>
              <a:rPr lang="en-US" altLang="ko-KR" dirty="0" smtClean="0"/>
              <a:t>/</a:t>
            </a:r>
            <a:r>
              <a:rPr lang="ko-KR" altLang="en-US" dirty="0" smtClean="0"/>
              <a:t>꼬리말 도구 상자의 ‘머리말</a:t>
            </a:r>
            <a:r>
              <a:rPr lang="en-US" altLang="ko-KR" dirty="0" smtClean="0"/>
              <a:t>/</a:t>
            </a:r>
            <a:r>
              <a:rPr lang="ko-KR" altLang="en-US" dirty="0" smtClean="0"/>
              <a:t>꼬리말 지우기’ 아이콘을 클릭하면 됨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문서 편집하기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기타 모양 바꾸기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쪽 번호 매기기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문서에 쪽 번호를 자동으로 매겨주는 기능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문서 분량이 많을 경우에 필수적임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쪽 번호를 매기려면 </a:t>
            </a:r>
            <a:r>
              <a:rPr lang="en-US" altLang="ko-KR" dirty="0" smtClean="0"/>
              <a:t>[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-</a:t>
            </a:r>
            <a:r>
              <a:rPr lang="ko-KR" altLang="en-US" dirty="0" smtClean="0"/>
              <a:t>쪽 번호 매기기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선택한 후</a:t>
            </a:r>
            <a:r>
              <a:rPr lang="en-US" altLang="ko-KR" dirty="0" smtClean="0"/>
              <a:t>, </a:t>
            </a:r>
            <a:r>
              <a:rPr lang="ko-KR" altLang="en-US" dirty="0" smtClean="0"/>
              <a:t>번호 위치와 번호 모양을 지정하면 되고</a:t>
            </a:r>
            <a:r>
              <a:rPr lang="en-US" altLang="ko-KR" dirty="0" smtClean="0"/>
              <a:t>, ‘</a:t>
            </a:r>
            <a:r>
              <a:rPr lang="ko-KR" altLang="en-US" dirty="0" smtClean="0"/>
              <a:t>쪽 윤곽 보기’</a:t>
            </a:r>
            <a:r>
              <a:rPr lang="en-US" altLang="ko-KR" dirty="0" smtClean="0"/>
              <a:t>, </a:t>
            </a:r>
            <a:r>
              <a:rPr lang="ko-KR" altLang="en-US" dirty="0" smtClean="0"/>
              <a:t>또는 ‘미리 보기’에서 확인할 수 있음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</p:txBody>
      </p:sp>
      <p:pic>
        <p:nvPicPr>
          <p:cNvPr id="6" name="_x143031576" descr="EMB000039647ba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854094"/>
            <a:ext cx="3071834" cy="2393023"/>
          </a:xfrm>
          <a:prstGeom prst="rect">
            <a:avLst/>
          </a:prstGeom>
          <a:noFill/>
        </p:spPr>
      </p:pic>
      <p:pic>
        <p:nvPicPr>
          <p:cNvPr id="7" name="_x143809832" descr="EMB000039647ba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854094"/>
            <a:ext cx="3214710" cy="2432294"/>
          </a:xfrm>
          <a:prstGeom prst="rect">
            <a:avLst/>
          </a:prstGeom>
          <a:noFill/>
        </p:spPr>
      </p:pic>
      <p:sp>
        <p:nvSpPr>
          <p:cNvPr id="8" name="직사각형 7"/>
          <p:cNvSpPr/>
          <p:nvPr/>
        </p:nvSpPr>
        <p:spPr>
          <a:xfrm>
            <a:off x="6072198" y="4782920"/>
            <a:ext cx="357190" cy="2143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기본 사용법 익히기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새로운 기능 알아보기</a:t>
            </a:r>
            <a:endParaRPr lang="ko-KR" altLang="en-US" b="1" dirty="0" smtClean="0"/>
          </a:p>
        </p:txBody>
      </p:sp>
      <p:sp>
        <p:nvSpPr>
          <p:cNvPr id="16386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한글 </a:t>
            </a:r>
            <a:r>
              <a:rPr lang="en-US" altLang="ko-KR" dirty="0" smtClean="0"/>
              <a:t>2007</a:t>
            </a:r>
            <a:r>
              <a:rPr lang="ko-KR" altLang="en-US" dirty="0" smtClean="0"/>
              <a:t>의 새로운 기능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금칙 처리 문자 사용자 설정 기능 추가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찾는 단어를 한꺼번에 표시하는 모두 찾기 기능 추가</a:t>
            </a:r>
          </a:p>
          <a:p>
            <a:endParaRPr lang="ko-KR" altLang="en-US" dirty="0"/>
          </a:p>
        </p:txBody>
      </p:sp>
      <p:pic>
        <p:nvPicPr>
          <p:cNvPr id="5" name="_x142510264" descr="EMB00000cec6af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357430"/>
            <a:ext cx="4000528" cy="2834467"/>
          </a:xfrm>
          <a:prstGeom prst="rect">
            <a:avLst/>
          </a:prstGeom>
          <a:noFill/>
        </p:spPr>
      </p:pic>
      <p:pic>
        <p:nvPicPr>
          <p:cNvPr id="6" name="_x142512584" descr="EMB00000cec6af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357431"/>
            <a:ext cx="3951999" cy="2857520"/>
          </a:xfrm>
          <a:prstGeom prst="rect">
            <a:avLst/>
          </a:prstGeom>
          <a:noFill/>
        </p:spPr>
      </p:pic>
      <p:sp>
        <p:nvSpPr>
          <p:cNvPr id="7" name="모서리가 둥근 직사각형 6"/>
          <p:cNvSpPr/>
          <p:nvPr/>
        </p:nvSpPr>
        <p:spPr bwMode="auto">
          <a:xfrm>
            <a:off x="785786" y="5500702"/>
            <a:ext cx="7643866" cy="785818"/>
          </a:xfrm>
          <a:prstGeom prst="roundRect">
            <a:avLst>
              <a:gd name="adj" fmla="val 5891"/>
            </a:avLst>
          </a:prstGeom>
          <a:gradFill flip="none" rotWithShape="1">
            <a:gsLst>
              <a:gs pos="0">
                <a:srgbClr val="B8CCC3">
                  <a:tint val="66000"/>
                  <a:satMod val="160000"/>
                </a:srgbClr>
              </a:gs>
              <a:gs pos="50000">
                <a:srgbClr val="B8CCC3">
                  <a:tint val="44500"/>
                  <a:satMod val="160000"/>
                </a:srgbClr>
              </a:gs>
              <a:gs pos="100000">
                <a:srgbClr val="B8CCC3">
                  <a:tint val="23500"/>
                  <a:satMod val="160000"/>
                </a:srgbClr>
              </a:gs>
            </a:gsLst>
            <a:lin ang="0" scaled="1"/>
            <a:tileRect/>
          </a:gradFill>
          <a:ln w="25400" cap="flat" cmpd="sng" algn="ctr">
            <a:solidFill>
              <a:srgbClr val="B8CCC3">
                <a:shade val="50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wrap="square" anchor="ctr"/>
          <a:lstStyle/>
          <a:p>
            <a:pPr eaLnBrk="0" latinLnBrk="0" hangingPunct="0">
              <a:lnSpc>
                <a:spcPct val="120000"/>
              </a:lnSpc>
              <a:defRPr/>
            </a:pP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[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도움말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]-[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내용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] 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메뉴를 선택해 ‘한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/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글 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2007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과 한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/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글 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2005 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메뉴 비교’ 항목에서 한글 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2007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에서 변화된 기능을 전체적으로 비교해볼 수 있다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.</a:t>
            </a:r>
            <a:endParaRPr kumimoji="0" lang="en-US" altLang="ko-KR" sz="1600" dirty="0" smtClean="0">
              <a:solidFill>
                <a:srgbClr val="1D4940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문서 편집하기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기타 모양 바꾸기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쪽 번호 감추기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쪽 번호를 넣으면 모든 페이지에 자동으로 번호가 매겨지므로 중간에 속지나 빈 페이지를 삽입해야 하는 경우에 해당 쪽 번호를 감춰야 함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쪽 번호를 감추려는 페이지에 커서를 위치시키고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감추기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선택한 후</a:t>
            </a:r>
            <a:r>
              <a:rPr lang="en-US" altLang="ko-KR" dirty="0" smtClean="0"/>
              <a:t>, ‘</a:t>
            </a:r>
            <a:r>
              <a:rPr lang="ko-KR" altLang="en-US" dirty="0" smtClean="0"/>
              <a:t>쪽 번호’ 항목을 선택함</a:t>
            </a:r>
            <a:r>
              <a:rPr lang="en-US" altLang="ko-KR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문서 편집하기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기타 모양 바꾸기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문단 첫 글자 장식하기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글자를 </a:t>
            </a:r>
            <a:r>
              <a:rPr lang="en-US" altLang="ko-KR" dirty="0" smtClean="0"/>
              <a:t>2</a:t>
            </a:r>
            <a:r>
              <a:rPr lang="ko-KR" altLang="en-US" dirty="0" smtClean="0"/>
              <a:t>줄 또는 </a:t>
            </a:r>
            <a:r>
              <a:rPr lang="en-US" altLang="ko-KR" dirty="0" smtClean="0"/>
              <a:t>3</a:t>
            </a:r>
            <a:r>
              <a:rPr lang="ko-KR" altLang="en-US" dirty="0" smtClean="0"/>
              <a:t>줄에 걸쳐 </a:t>
            </a:r>
            <a:r>
              <a:rPr lang="ko-KR" altLang="en-US" dirty="0" err="1" smtClean="0"/>
              <a:t>글상자</a:t>
            </a:r>
            <a:r>
              <a:rPr lang="ko-KR" altLang="en-US" dirty="0" smtClean="0"/>
              <a:t> 안에 넣어주는 기능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문단 첫 글자 장식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선택한 후</a:t>
            </a:r>
            <a:r>
              <a:rPr lang="en-US" altLang="ko-KR" dirty="0" smtClean="0"/>
              <a:t>, [</a:t>
            </a:r>
            <a:r>
              <a:rPr lang="ko-KR" altLang="en-US" dirty="0" smtClean="0"/>
              <a:t>문단 첫 글자 장식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장식 모양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장식 글꼴</a:t>
            </a:r>
            <a:r>
              <a:rPr lang="en-US" altLang="ko-KR" dirty="0" smtClean="0"/>
              <a:t>/</a:t>
            </a:r>
            <a:r>
              <a:rPr lang="ko-KR" altLang="en-US" dirty="0" smtClean="0"/>
              <a:t>테두리 등을 지정함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>
              <a:buNone/>
            </a:pPr>
            <a:r>
              <a:rPr lang="ko-KR" altLang="en-US" dirty="0" smtClean="0"/>
              <a:t>❶ 문단 첫 글자를 장식하려는 문단에 커서 위치시킴</a:t>
            </a:r>
            <a:r>
              <a:rPr lang="en-US" altLang="ko-KR" dirty="0" smtClean="0"/>
              <a:t>.</a:t>
            </a:r>
          </a:p>
          <a:p>
            <a:pPr lvl="1">
              <a:buNone/>
            </a:pPr>
            <a:r>
              <a:rPr lang="en-US" altLang="ko-KR" dirty="0" smtClean="0"/>
              <a:t>❷ [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문단 첫 글자 장식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 선택</a:t>
            </a:r>
            <a:r>
              <a:rPr lang="en-US" altLang="ko-KR" dirty="0" smtClean="0"/>
              <a:t>. </a:t>
            </a:r>
          </a:p>
          <a:p>
            <a:pPr lvl="1">
              <a:buNone/>
            </a:pPr>
            <a:r>
              <a:rPr lang="en-US" altLang="ko-KR" dirty="0" smtClean="0"/>
              <a:t>❸ [</a:t>
            </a:r>
            <a:r>
              <a:rPr lang="ko-KR" altLang="en-US" dirty="0" smtClean="0"/>
              <a:t>문단 첫 글자 장식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장식 모양</a:t>
            </a:r>
            <a:r>
              <a:rPr lang="en-US" altLang="ko-KR" dirty="0" smtClean="0"/>
              <a:t>(</a:t>
            </a:r>
            <a:r>
              <a:rPr lang="ko-KR" altLang="en-US" dirty="0" smtClean="0"/>
              <a:t>없음</a:t>
            </a:r>
            <a:r>
              <a:rPr lang="en-US" altLang="ko-KR" dirty="0" smtClean="0"/>
              <a:t>, 2</a:t>
            </a:r>
            <a:r>
              <a:rPr lang="ko-KR" altLang="en-US" dirty="0" smtClean="0"/>
              <a:t>줄</a:t>
            </a:r>
            <a:r>
              <a:rPr lang="en-US" altLang="ko-KR" dirty="0" smtClean="0"/>
              <a:t>, 3</a:t>
            </a:r>
            <a:r>
              <a:rPr lang="ko-KR" altLang="en-US" dirty="0" smtClean="0"/>
              <a:t>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여백</a:t>
            </a:r>
            <a:r>
              <a:rPr lang="en-US" altLang="ko-KR" dirty="0" smtClean="0"/>
              <a:t>)</a:t>
            </a:r>
          </a:p>
          <a:p>
            <a:pPr lvl="1">
              <a:buNone/>
            </a:pPr>
            <a:r>
              <a:rPr lang="en-US" altLang="ko-KR" dirty="0" smtClean="0"/>
              <a:t>❹ </a:t>
            </a:r>
            <a:r>
              <a:rPr lang="ko-KR" altLang="en-US" dirty="0" smtClean="0"/>
              <a:t>글꼴과 </a:t>
            </a:r>
            <a:r>
              <a:rPr lang="ko-KR" altLang="en-US" dirty="0" err="1" smtClean="0"/>
              <a:t>글상자</a:t>
            </a:r>
            <a:r>
              <a:rPr lang="ko-KR" altLang="en-US" dirty="0" smtClean="0"/>
              <a:t> 테두리 선택</a:t>
            </a:r>
            <a:r>
              <a:rPr lang="en-US" altLang="ko-KR" dirty="0" smtClean="0"/>
              <a:t>.</a:t>
            </a:r>
          </a:p>
          <a:p>
            <a:pPr lvl="1">
              <a:buNone/>
            </a:pPr>
            <a:r>
              <a:rPr lang="en-US" altLang="ko-KR" dirty="0" smtClean="0"/>
              <a:t>❺ &lt;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 클릭</a:t>
            </a:r>
            <a:endParaRPr lang="en-US" altLang="ko-KR" sz="14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428869"/>
            <a:ext cx="6771429" cy="2382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문서 편집하기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기타 모양 바꾸기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쪽 테두리와 배경 설정하기</a:t>
            </a:r>
            <a:endParaRPr lang="en-US" altLang="ko-KR" dirty="0" smtClean="0"/>
          </a:p>
          <a:p>
            <a:pPr lvl="2"/>
            <a:r>
              <a:rPr lang="ko-KR" altLang="en-US" sz="1600" dirty="0" smtClean="0"/>
              <a:t>쪽 테두리와 배경 </a:t>
            </a:r>
            <a:r>
              <a:rPr lang="en-US" altLang="ko-KR" sz="1600" dirty="0" smtClean="0"/>
              <a:t>: </a:t>
            </a:r>
            <a:r>
              <a:rPr lang="ko-KR" altLang="en-US" sz="1600" dirty="0" smtClean="0"/>
              <a:t>문서의 각 쪽마다 본문 주위에 테두리를 그리거나 바탕색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배경 그림 등을 넣어 문서를 보기 좋게 꾸밀 수 있음</a:t>
            </a:r>
            <a:endParaRPr lang="en-US" altLang="ko-KR" sz="1600" dirty="0" smtClean="0"/>
          </a:p>
          <a:p>
            <a:pPr lvl="2"/>
            <a:r>
              <a:rPr lang="en-US" altLang="ko-KR" sz="1600" dirty="0" smtClean="0"/>
              <a:t>[</a:t>
            </a:r>
            <a:r>
              <a:rPr lang="ko-KR" altLang="en-US" sz="1600" dirty="0" smtClean="0"/>
              <a:t>모양</a:t>
            </a:r>
            <a:r>
              <a:rPr lang="en-US" altLang="ko-KR" sz="1600" dirty="0" smtClean="0"/>
              <a:t>]-[</a:t>
            </a:r>
            <a:r>
              <a:rPr lang="ko-KR" altLang="en-US" sz="1600" dirty="0" smtClean="0"/>
              <a:t>쪽 테두리</a:t>
            </a:r>
            <a:r>
              <a:rPr lang="en-US" altLang="ko-KR" sz="1600" dirty="0" smtClean="0"/>
              <a:t>/</a:t>
            </a:r>
            <a:r>
              <a:rPr lang="ko-KR" altLang="en-US" sz="1600" dirty="0" smtClean="0"/>
              <a:t>배경</a:t>
            </a:r>
            <a:r>
              <a:rPr lang="en-US" altLang="ko-KR" sz="1600" dirty="0" smtClean="0"/>
              <a:t>] </a:t>
            </a:r>
            <a:r>
              <a:rPr lang="ko-KR" altLang="en-US" sz="1600" dirty="0" smtClean="0"/>
              <a:t>메뉴를 선택한 후</a:t>
            </a:r>
            <a:r>
              <a:rPr lang="en-US" altLang="ko-KR" sz="1600" dirty="0" smtClean="0"/>
              <a:t>, [</a:t>
            </a:r>
            <a:r>
              <a:rPr lang="ko-KR" altLang="en-US" sz="1600" dirty="0" smtClean="0"/>
              <a:t>쪽 테두리</a:t>
            </a:r>
            <a:r>
              <a:rPr lang="en-US" altLang="ko-KR" sz="1600" dirty="0" smtClean="0"/>
              <a:t>/</a:t>
            </a:r>
            <a:r>
              <a:rPr lang="ko-KR" altLang="en-US" sz="1600" dirty="0" smtClean="0"/>
              <a:t>배경</a:t>
            </a:r>
            <a:r>
              <a:rPr lang="en-US" altLang="ko-KR" sz="1600" dirty="0" smtClean="0"/>
              <a:t>] </a:t>
            </a:r>
            <a:r>
              <a:rPr lang="ko-KR" altLang="en-US" sz="1600" dirty="0" smtClean="0"/>
              <a:t>대화상자에서 설정하면 됨</a:t>
            </a:r>
            <a:r>
              <a:rPr lang="en-US" altLang="ko-KR" sz="1600" dirty="0" smtClean="0"/>
              <a:t>.</a:t>
            </a:r>
          </a:p>
          <a:p>
            <a:pPr lvl="2"/>
            <a:r>
              <a:rPr lang="ko-KR" altLang="en-US" sz="1600" dirty="0" smtClean="0"/>
              <a:t>쪽 테두리</a:t>
            </a:r>
            <a:r>
              <a:rPr lang="en-US" altLang="ko-KR" sz="1600" dirty="0" smtClean="0"/>
              <a:t>/</a:t>
            </a:r>
            <a:r>
              <a:rPr lang="ko-KR" altLang="en-US" sz="1600" dirty="0" smtClean="0"/>
              <a:t>배경은 구역 단위</a:t>
            </a:r>
            <a:r>
              <a:rPr lang="en-US" altLang="ko-KR" sz="1600" dirty="0" smtClean="0"/>
              <a:t>([</a:t>
            </a:r>
            <a:r>
              <a:rPr lang="ko-KR" altLang="en-US" sz="1600" dirty="0" smtClean="0"/>
              <a:t>양쪽</a:t>
            </a:r>
            <a:r>
              <a:rPr lang="en-US" altLang="ko-KR" sz="1600" dirty="0" smtClean="0"/>
              <a:t>], [</a:t>
            </a:r>
            <a:r>
              <a:rPr lang="ko-KR" altLang="en-US" sz="1600" dirty="0" smtClean="0"/>
              <a:t>홀수 쪽</a:t>
            </a:r>
            <a:r>
              <a:rPr lang="en-US" altLang="ko-KR" sz="1600" dirty="0" smtClean="0"/>
              <a:t>], [</a:t>
            </a:r>
            <a:r>
              <a:rPr lang="ko-KR" altLang="en-US" sz="1600" dirty="0" smtClean="0"/>
              <a:t>짝수 쪽</a:t>
            </a:r>
            <a:r>
              <a:rPr lang="en-US" altLang="ko-KR" sz="1600" dirty="0" smtClean="0"/>
              <a:t>]</a:t>
            </a:r>
            <a:r>
              <a:rPr lang="ko-KR" altLang="en-US" sz="1600" dirty="0" smtClean="0"/>
              <a:t>의 쪽 테두리</a:t>
            </a:r>
            <a:r>
              <a:rPr lang="en-US" altLang="ko-KR" sz="1600" dirty="0" smtClean="0"/>
              <a:t>/</a:t>
            </a:r>
            <a:r>
              <a:rPr lang="ko-KR" altLang="en-US" sz="1600" dirty="0" smtClean="0"/>
              <a:t>배경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 설정</a:t>
            </a:r>
            <a:endParaRPr lang="en-US" altLang="ko-KR" sz="1600" dirty="0" smtClean="0"/>
          </a:p>
          <a:p>
            <a:pPr lvl="2"/>
            <a:r>
              <a:rPr lang="ko-KR" altLang="en-US" sz="1600" dirty="0" smtClean="0"/>
              <a:t>장이나 절마다 다른 배경을 만드는 작업을 쉽게 할 수 있음</a:t>
            </a:r>
            <a:r>
              <a:rPr lang="en-US" altLang="ko-KR" sz="1600" dirty="0" smtClean="0"/>
              <a:t>.</a:t>
            </a:r>
          </a:p>
        </p:txBody>
      </p:sp>
      <p:grpSp>
        <p:nvGrpSpPr>
          <p:cNvPr id="7" name="그룹 6"/>
          <p:cNvGrpSpPr>
            <a:grpSpLocks noChangeAspect="1"/>
          </p:cNvGrpSpPr>
          <p:nvPr/>
        </p:nvGrpSpPr>
        <p:grpSpPr>
          <a:xfrm>
            <a:off x="1657330" y="3461655"/>
            <a:ext cx="5915066" cy="2967741"/>
            <a:chOff x="1357290" y="3346220"/>
            <a:chExt cx="6572296" cy="3297490"/>
          </a:xfrm>
        </p:grpSpPr>
        <p:pic>
          <p:nvPicPr>
            <p:cNvPr id="4" name="_x140539928" descr="EMB0000143c122a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357290" y="3346220"/>
              <a:ext cx="3143272" cy="3239363"/>
            </a:xfrm>
            <a:prstGeom prst="rect">
              <a:avLst/>
            </a:prstGeom>
            <a:noFill/>
          </p:spPr>
        </p:pic>
        <p:pic>
          <p:nvPicPr>
            <p:cNvPr id="5" name="_x141260872" descr="EMB0000143c122b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786314" y="3346220"/>
              <a:ext cx="3143272" cy="3238749"/>
            </a:xfrm>
            <a:prstGeom prst="rect">
              <a:avLst/>
            </a:prstGeom>
            <a:noFill/>
          </p:spPr>
        </p:pic>
        <p:pic>
          <p:nvPicPr>
            <p:cNvPr id="6" name="그림 5" descr="ch03-41(3).jpg"/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2428860" y="3346220"/>
              <a:ext cx="4357718" cy="329749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문서 편집하기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기타 모양 바꾸기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쪽 테두리와 배경을 다른 페이지에서는 다른 형태로 적용시키려면 </a:t>
            </a:r>
            <a:r>
              <a:rPr lang="en-US" altLang="ko-KR" dirty="0" smtClean="0"/>
              <a:t>[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나누기</a:t>
            </a:r>
            <a:r>
              <a:rPr lang="en-US" altLang="ko-KR" dirty="0" smtClean="0"/>
              <a:t>]-[</a:t>
            </a:r>
            <a:r>
              <a:rPr lang="ko-KR" altLang="en-US" dirty="0" smtClean="0"/>
              <a:t>구역 나누기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실행하여 구역 나누기를 하면 됨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새로운 구역으로 나눈 후에는 다시 </a:t>
            </a:r>
            <a:r>
              <a:rPr lang="en-US" altLang="ko-KR" dirty="0" smtClean="0"/>
              <a:t>[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쪽 테두리</a:t>
            </a:r>
            <a:r>
              <a:rPr lang="en-US" altLang="ko-KR" dirty="0" smtClean="0"/>
              <a:t>/</a:t>
            </a:r>
            <a:r>
              <a:rPr lang="ko-KR" altLang="en-US" dirty="0" smtClean="0"/>
              <a:t>배경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실행하여 테두리와 배경을 선택하면 됨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편집 용지와 문서 인쇄</a:t>
            </a:r>
            <a:r>
              <a:rPr lang="en-US" altLang="ko-KR" dirty="0" smtClean="0"/>
              <a:t>-</a:t>
            </a:r>
            <a:r>
              <a:rPr lang="ko-KR" altLang="en-US" dirty="0" smtClean="0"/>
              <a:t>편집 용지 설정하기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편집 용지 설정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한글 문서는 편집 용지에 대하여 용지 종류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용지 방향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용지 여백 등을 설정할 수 있는데</a:t>
            </a:r>
            <a:r>
              <a:rPr lang="en-US" altLang="ko-KR" dirty="0" smtClean="0"/>
              <a:t>, [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편집 용지</a:t>
            </a:r>
            <a:r>
              <a:rPr lang="en-US" altLang="ko-KR" dirty="0" smtClean="0"/>
              <a:t>(&lt;F7&gt;)] </a:t>
            </a:r>
            <a:r>
              <a:rPr lang="ko-KR" altLang="en-US" dirty="0" smtClean="0"/>
              <a:t>메뉴를 선택하여 </a:t>
            </a:r>
            <a:r>
              <a:rPr lang="en-US" altLang="ko-KR" dirty="0" smtClean="0"/>
              <a:t>[</a:t>
            </a:r>
            <a:r>
              <a:rPr lang="ko-KR" altLang="en-US" dirty="0" smtClean="0"/>
              <a:t>편집 용지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설정함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</p:txBody>
      </p:sp>
      <p:pic>
        <p:nvPicPr>
          <p:cNvPr id="4" name="그림 3" descr="ch03-4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498" y="2500306"/>
            <a:ext cx="3949378" cy="3643338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편집 용지와 문서 인쇄</a:t>
            </a:r>
            <a:r>
              <a:rPr lang="en-US" altLang="ko-KR" dirty="0" smtClean="0"/>
              <a:t>-</a:t>
            </a:r>
            <a:r>
              <a:rPr lang="ko-KR" altLang="en-US" dirty="0" smtClean="0"/>
              <a:t>문서 인쇄하기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인쇄 </a:t>
            </a:r>
            <a:r>
              <a:rPr lang="ko-KR" altLang="en-US" dirty="0" err="1" smtClean="0"/>
              <a:t>미리보기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파일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미리 보기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선택하여 미리 보기 창에서 확인할 수 있음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미리 보기 창에서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닫기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를 클릭하거나 </a:t>
            </a:r>
            <a:r>
              <a:rPr lang="en-US" altLang="ko-KR" dirty="0" smtClean="0"/>
              <a:t>&lt;Esc&gt; </a:t>
            </a:r>
            <a:r>
              <a:rPr lang="ko-KR" altLang="en-US" dirty="0" smtClean="0"/>
              <a:t>키를 누르면 편집 창으로 돌아감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</p:txBody>
      </p:sp>
      <p:pic>
        <p:nvPicPr>
          <p:cNvPr id="4" name="_x140540488" descr="EMB0000143c123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09" y="2428868"/>
            <a:ext cx="5098575" cy="3857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편집 용지와 문서 인쇄</a:t>
            </a:r>
            <a:r>
              <a:rPr lang="en-US" altLang="ko-KR" dirty="0" smtClean="0"/>
              <a:t>-</a:t>
            </a:r>
            <a:r>
              <a:rPr lang="ko-KR" altLang="en-US" dirty="0" smtClean="0"/>
              <a:t>문서 인쇄하기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기본 인쇄 조건 설정하기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파일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인쇄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선택한 후</a:t>
            </a:r>
            <a:r>
              <a:rPr lang="en-US" altLang="ko-KR" dirty="0" smtClean="0"/>
              <a:t>, [</a:t>
            </a:r>
            <a:r>
              <a:rPr lang="ko-KR" altLang="en-US" dirty="0" smtClean="0"/>
              <a:t>인쇄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인쇄 조건을 설정하여 인쇄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</p:txBody>
      </p:sp>
      <p:pic>
        <p:nvPicPr>
          <p:cNvPr id="4" name="그림 3" descr="ch03-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2071678"/>
            <a:ext cx="3720252" cy="37862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14876" y="2072240"/>
            <a:ext cx="350046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+mn-ea"/>
                <a:ea typeface="+mn-ea"/>
              </a:rPr>
              <a:t>* </a:t>
            </a:r>
            <a:r>
              <a:rPr lang="ko-KR" altLang="en-US" sz="1600" dirty="0" smtClean="0">
                <a:latin typeface="+mn-ea"/>
                <a:ea typeface="+mn-ea"/>
              </a:rPr>
              <a:t>인쇄 방식 </a:t>
            </a:r>
            <a:r>
              <a:rPr lang="en-US" altLang="ko-KR" sz="1600" dirty="0" smtClean="0">
                <a:latin typeface="+mn-ea"/>
                <a:ea typeface="+mn-ea"/>
              </a:rPr>
              <a:t> : </a:t>
            </a:r>
            <a:r>
              <a:rPr lang="ko-KR" altLang="en-US" sz="1600" dirty="0" smtClean="0">
                <a:latin typeface="+mn-ea"/>
                <a:ea typeface="+mn-ea"/>
              </a:rPr>
              <a:t>편집된 문서를 공급된 용지 안에 어떻게 배치하여 인쇄할 것인가를 지정</a:t>
            </a:r>
            <a:endParaRPr lang="en-US" altLang="ko-KR" sz="1600" dirty="0" smtClean="0">
              <a:latin typeface="+mn-ea"/>
              <a:ea typeface="+mn-ea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altLang="ko-KR" sz="1600" dirty="0" smtClean="0">
                <a:latin typeface="+mn-ea"/>
                <a:ea typeface="+mn-ea"/>
              </a:rPr>
              <a:t> [</a:t>
            </a:r>
            <a:r>
              <a:rPr lang="ko-KR" altLang="en-US" sz="1600" dirty="0" smtClean="0">
                <a:latin typeface="+mn-ea"/>
                <a:ea typeface="+mn-ea"/>
              </a:rPr>
              <a:t>자동 인쇄</a:t>
            </a:r>
            <a:r>
              <a:rPr lang="en-US" altLang="ko-KR" sz="1600" dirty="0" smtClean="0">
                <a:latin typeface="+mn-ea"/>
                <a:ea typeface="+mn-ea"/>
              </a:rPr>
              <a:t>], [</a:t>
            </a:r>
            <a:r>
              <a:rPr lang="ko-KR" altLang="en-US" sz="1600" dirty="0" smtClean="0">
                <a:latin typeface="+mn-ea"/>
                <a:ea typeface="+mn-ea"/>
              </a:rPr>
              <a:t>나눠 찍기</a:t>
            </a:r>
            <a:r>
              <a:rPr lang="en-US" altLang="ko-KR" sz="1600" dirty="0" smtClean="0">
                <a:latin typeface="+mn-ea"/>
                <a:ea typeface="+mn-ea"/>
              </a:rPr>
              <a:t>], [</a:t>
            </a:r>
            <a:r>
              <a:rPr lang="ko-KR" altLang="en-US" sz="1600" dirty="0" smtClean="0">
                <a:latin typeface="+mn-ea"/>
                <a:ea typeface="+mn-ea"/>
              </a:rPr>
              <a:t>모아 찍기</a:t>
            </a:r>
            <a:r>
              <a:rPr lang="en-US" altLang="ko-KR" sz="1600" dirty="0" smtClean="0">
                <a:latin typeface="+mn-ea"/>
                <a:ea typeface="+mn-ea"/>
              </a:rPr>
              <a:t>], [</a:t>
            </a:r>
            <a:r>
              <a:rPr lang="ko-KR" altLang="en-US" sz="1600" dirty="0" smtClean="0">
                <a:latin typeface="+mn-ea"/>
                <a:ea typeface="+mn-ea"/>
              </a:rPr>
              <a:t>끊어 찍기</a:t>
            </a:r>
            <a:r>
              <a:rPr lang="en-US" altLang="ko-KR" sz="1600" dirty="0" smtClean="0">
                <a:latin typeface="+mn-ea"/>
                <a:ea typeface="+mn-ea"/>
              </a:rPr>
              <a:t>], [</a:t>
            </a:r>
            <a:r>
              <a:rPr lang="ko-KR" altLang="en-US" sz="1600" dirty="0" smtClean="0">
                <a:latin typeface="+mn-ea"/>
                <a:ea typeface="+mn-ea"/>
              </a:rPr>
              <a:t>역순 인쇄</a:t>
            </a:r>
            <a:r>
              <a:rPr lang="en-US" altLang="ko-KR" sz="1600" dirty="0" smtClean="0">
                <a:latin typeface="+mn-ea"/>
                <a:ea typeface="+mn-ea"/>
              </a:rPr>
              <a:t>] </a:t>
            </a:r>
            <a:r>
              <a:rPr lang="ko-KR" altLang="en-US" sz="1600" dirty="0" smtClean="0">
                <a:latin typeface="+mn-ea"/>
                <a:ea typeface="+mn-ea"/>
              </a:rPr>
              <a:t>등 인쇄 방식 설정</a:t>
            </a:r>
            <a:endParaRPr lang="en-US" altLang="ko-KR" sz="1600" dirty="0" smtClean="0">
              <a:latin typeface="+mn-ea"/>
              <a:ea typeface="+mn-ea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altLang="ko-KR" sz="1600" dirty="0" smtClean="0">
                <a:latin typeface="+mn-ea"/>
                <a:ea typeface="+mn-ea"/>
              </a:rPr>
              <a:t> '</a:t>
            </a:r>
            <a:r>
              <a:rPr lang="ko-KR" altLang="en-US" sz="1600" dirty="0" smtClean="0">
                <a:latin typeface="+mn-ea"/>
                <a:ea typeface="+mn-ea"/>
              </a:rPr>
              <a:t>역순 인쇄</a:t>
            </a:r>
            <a:r>
              <a:rPr lang="en-US" altLang="ko-KR" sz="1600" dirty="0" smtClean="0">
                <a:latin typeface="+mn-ea"/>
                <a:ea typeface="+mn-ea"/>
              </a:rPr>
              <a:t>'</a:t>
            </a:r>
            <a:r>
              <a:rPr lang="ko-KR" altLang="en-US" sz="1600" dirty="0" smtClean="0">
                <a:latin typeface="+mn-ea"/>
                <a:ea typeface="+mn-ea"/>
              </a:rPr>
              <a:t>를 선택하면 마지막 쪽부터 인쇄하고</a:t>
            </a:r>
            <a:r>
              <a:rPr lang="en-US" altLang="ko-KR" sz="1600" dirty="0" smtClean="0">
                <a:latin typeface="+mn-ea"/>
                <a:ea typeface="+mn-ea"/>
              </a:rPr>
              <a:t>, '</a:t>
            </a:r>
            <a:r>
              <a:rPr lang="ko-KR" altLang="en-US" sz="1600" dirty="0" smtClean="0">
                <a:latin typeface="+mn-ea"/>
                <a:ea typeface="+mn-ea"/>
              </a:rPr>
              <a:t>끊어 찍기</a:t>
            </a:r>
            <a:r>
              <a:rPr lang="en-US" altLang="ko-KR" sz="1600" dirty="0" smtClean="0">
                <a:latin typeface="+mn-ea"/>
                <a:ea typeface="+mn-ea"/>
              </a:rPr>
              <a:t>'</a:t>
            </a:r>
            <a:r>
              <a:rPr lang="ko-KR" altLang="en-US" sz="1600" dirty="0" smtClean="0">
                <a:latin typeface="+mn-ea"/>
                <a:ea typeface="+mn-ea"/>
              </a:rPr>
              <a:t>를 선택하면 지정된 쪽수만큼 인쇄 결과를 확인하면서 인쇄 진행함</a:t>
            </a:r>
            <a:endParaRPr lang="en-US" altLang="ko-KR" sz="1600" dirty="0" smtClean="0">
              <a:latin typeface="+mn-ea"/>
              <a:ea typeface="+mn-ea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편집 용지와 문서 인쇄</a:t>
            </a:r>
            <a:r>
              <a:rPr lang="en-US" altLang="ko-KR" dirty="0" smtClean="0"/>
              <a:t>-</a:t>
            </a:r>
            <a:r>
              <a:rPr lang="ko-KR" altLang="en-US" dirty="0" smtClean="0"/>
              <a:t>문서 인쇄하기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확장 인쇄 조건 설정하기</a:t>
            </a:r>
            <a:endParaRPr lang="ko-KR" altLang="en-US" dirty="0"/>
          </a:p>
        </p:txBody>
      </p:sp>
      <p:pic>
        <p:nvPicPr>
          <p:cNvPr id="8" name="그림 7" descr="ch03-4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548" y="1787058"/>
            <a:ext cx="3929091" cy="399875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57952" y="1787058"/>
            <a:ext cx="350046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latin typeface="+mn-ea"/>
                <a:ea typeface="+mn-ea"/>
              </a:rPr>
              <a:t>❶ 확대</a:t>
            </a:r>
            <a:r>
              <a:rPr lang="en-US" altLang="ko-KR" sz="1600" dirty="0" smtClean="0">
                <a:latin typeface="+mn-ea"/>
                <a:ea typeface="+mn-ea"/>
              </a:rPr>
              <a:t>/</a:t>
            </a:r>
            <a:r>
              <a:rPr lang="ko-KR" altLang="en-US" sz="1600" dirty="0" smtClean="0">
                <a:latin typeface="+mn-ea"/>
                <a:ea typeface="+mn-ea"/>
              </a:rPr>
              <a:t>축소 </a:t>
            </a:r>
            <a:r>
              <a:rPr lang="en-US" altLang="ko-KR" sz="1600" dirty="0" smtClean="0">
                <a:latin typeface="+mn-ea"/>
                <a:ea typeface="+mn-ea"/>
              </a:rPr>
              <a:t>: </a:t>
            </a:r>
            <a:r>
              <a:rPr lang="ko-KR" altLang="en-US" sz="1600" dirty="0" smtClean="0">
                <a:latin typeface="+mn-ea"/>
                <a:ea typeface="+mn-ea"/>
              </a:rPr>
              <a:t>편집된 문서를 임의의 크기로 확대하거나 축소할 때 지정</a:t>
            </a:r>
            <a:r>
              <a:rPr lang="en-US" altLang="ko-KR" sz="1600" dirty="0" smtClean="0">
                <a:latin typeface="+mn-ea"/>
                <a:ea typeface="+mn-ea"/>
              </a:rPr>
              <a:t>, 10~500% </a:t>
            </a:r>
            <a:r>
              <a:rPr lang="ko-KR" altLang="en-US" sz="1600" dirty="0" smtClean="0">
                <a:latin typeface="+mn-ea"/>
                <a:ea typeface="+mn-ea"/>
              </a:rPr>
              <a:t>사이에서 적당한 확대</a:t>
            </a:r>
            <a:r>
              <a:rPr lang="en-US" altLang="ko-KR" sz="1600" dirty="0" smtClean="0">
                <a:latin typeface="+mn-ea"/>
                <a:ea typeface="+mn-ea"/>
              </a:rPr>
              <a:t>/</a:t>
            </a:r>
            <a:r>
              <a:rPr lang="ko-KR" altLang="en-US" sz="1600" dirty="0" smtClean="0">
                <a:latin typeface="+mn-ea"/>
                <a:ea typeface="+mn-ea"/>
              </a:rPr>
              <a:t>축소 비율 지정</a:t>
            </a:r>
            <a:endParaRPr lang="en-US" altLang="ko-KR" sz="1600" dirty="0" smtClean="0">
              <a:latin typeface="+mn-ea"/>
              <a:ea typeface="+mn-ea"/>
            </a:endParaRPr>
          </a:p>
          <a:p>
            <a:endParaRPr lang="en-US" altLang="ko-KR" sz="1600" dirty="0" smtClean="0">
              <a:latin typeface="+mn-ea"/>
              <a:ea typeface="+mn-ea"/>
            </a:endParaRPr>
          </a:p>
          <a:p>
            <a:r>
              <a:rPr lang="en-US" altLang="ko-KR" sz="1600" dirty="0" smtClean="0">
                <a:latin typeface="+mn-ea"/>
                <a:ea typeface="+mn-ea"/>
              </a:rPr>
              <a:t>❷ </a:t>
            </a:r>
            <a:r>
              <a:rPr lang="ko-KR" altLang="en-US" sz="1600" dirty="0" smtClean="0">
                <a:latin typeface="+mn-ea"/>
                <a:ea typeface="+mn-ea"/>
              </a:rPr>
              <a:t>인쇄용 머리말 내용 </a:t>
            </a:r>
            <a:r>
              <a:rPr lang="en-US" altLang="ko-KR" sz="1600" dirty="0" smtClean="0">
                <a:latin typeface="+mn-ea"/>
                <a:ea typeface="+mn-ea"/>
              </a:rPr>
              <a:t>: </a:t>
            </a:r>
            <a:r>
              <a:rPr lang="ko-KR" altLang="en-US" sz="1600" dirty="0" smtClean="0">
                <a:latin typeface="+mn-ea"/>
                <a:ea typeface="+mn-ea"/>
              </a:rPr>
              <a:t>인쇄 출력물의 쪽 윗부분의 왼쪽에는 사용자 이름</a:t>
            </a:r>
            <a:r>
              <a:rPr lang="en-US" altLang="ko-KR" sz="1600" dirty="0" smtClean="0">
                <a:latin typeface="+mn-ea"/>
                <a:ea typeface="+mn-ea"/>
              </a:rPr>
              <a:t>, </a:t>
            </a:r>
            <a:r>
              <a:rPr lang="ko-KR" altLang="en-US" sz="1600" dirty="0" smtClean="0">
                <a:latin typeface="+mn-ea"/>
                <a:ea typeface="+mn-ea"/>
              </a:rPr>
              <a:t>가운데에는 회사 이름</a:t>
            </a:r>
            <a:r>
              <a:rPr lang="en-US" altLang="ko-KR" sz="1600" dirty="0" smtClean="0">
                <a:latin typeface="+mn-ea"/>
                <a:ea typeface="+mn-ea"/>
              </a:rPr>
              <a:t>, </a:t>
            </a:r>
            <a:r>
              <a:rPr lang="ko-KR" altLang="en-US" sz="1600" dirty="0" smtClean="0">
                <a:latin typeface="+mn-ea"/>
                <a:ea typeface="+mn-ea"/>
              </a:rPr>
              <a:t>오른쪽에는 현재 쪽수를 넣어 인쇄함</a:t>
            </a:r>
            <a:r>
              <a:rPr lang="en-US" altLang="ko-KR" sz="1600" dirty="0" smtClean="0">
                <a:latin typeface="+mn-ea"/>
                <a:ea typeface="+mn-ea"/>
              </a:rPr>
              <a:t>. </a:t>
            </a:r>
          </a:p>
          <a:p>
            <a:endParaRPr lang="en-US" altLang="ko-KR" sz="1600" dirty="0" smtClean="0">
              <a:latin typeface="+mn-ea"/>
              <a:ea typeface="+mn-ea"/>
            </a:endParaRPr>
          </a:p>
          <a:p>
            <a:r>
              <a:rPr lang="en-US" altLang="ko-KR" sz="1600" dirty="0" smtClean="0">
                <a:latin typeface="+mn-ea"/>
                <a:ea typeface="+mn-ea"/>
              </a:rPr>
              <a:t>❸ </a:t>
            </a:r>
            <a:r>
              <a:rPr lang="ko-KR" altLang="en-US" sz="1600" dirty="0" smtClean="0">
                <a:latin typeface="+mn-ea"/>
                <a:ea typeface="+mn-ea"/>
              </a:rPr>
              <a:t>인쇄용 꼬리말 내용 </a:t>
            </a:r>
            <a:r>
              <a:rPr lang="en-US" altLang="ko-KR" sz="1600" dirty="0" smtClean="0">
                <a:latin typeface="+mn-ea"/>
                <a:ea typeface="+mn-ea"/>
              </a:rPr>
              <a:t>: </a:t>
            </a:r>
            <a:r>
              <a:rPr lang="ko-KR" altLang="en-US" sz="1600" dirty="0" smtClean="0">
                <a:latin typeface="+mn-ea"/>
                <a:ea typeface="+mn-ea"/>
              </a:rPr>
              <a:t>인쇄 출력물의 쪽 아랫부분의 왼쪽에는 파일 이름</a:t>
            </a:r>
            <a:r>
              <a:rPr lang="en-US" altLang="ko-KR" sz="1600" dirty="0" smtClean="0">
                <a:latin typeface="+mn-ea"/>
                <a:ea typeface="+mn-ea"/>
              </a:rPr>
              <a:t>, </a:t>
            </a:r>
            <a:r>
              <a:rPr lang="ko-KR" altLang="en-US" sz="1600" dirty="0" smtClean="0">
                <a:latin typeface="+mn-ea"/>
                <a:ea typeface="+mn-ea"/>
              </a:rPr>
              <a:t>가운데에는 인쇄하는 날짜</a:t>
            </a:r>
            <a:r>
              <a:rPr lang="en-US" altLang="ko-KR" sz="1600" dirty="0" smtClean="0">
                <a:latin typeface="+mn-ea"/>
                <a:ea typeface="+mn-ea"/>
              </a:rPr>
              <a:t>, </a:t>
            </a:r>
            <a:r>
              <a:rPr lang="ko-KR" altLang="en-US" sz="1600" dirty="0" smtClean="0">
                <a:latin typeface="+mn-ea"/>
                <a:ea typeface="+mn-ea"/>
              </a:rPr>
              <a:t>오른쪽에는 전체 쪽수와 현재 쪽수를 넣어 인쇄함</a:t>
            </a:r>
            <a:r>
              <a:rPr lang="en-US" altLang="ko-KR" sz="1600" dirty="0" smtClean="0">
                <a:latin typeface="+mn-ea"/>
                <a:ea typeface="+mn-ea"/>
              </a:rPr>
              <a:t>. </a:t>
            </a:r>
            <a:endParaRPr lang="en-US" altLang="ko-KR" sz="1600" dirty="0"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편집 용지와 문서 인쇄</a:t>
            </a:r>
            <a:r>
              <a:rPr lang="en-US" altLang="ko-KR" dirty="0" smtClean="0"/>
              <a:t>-</a:t>
            </a:r>
            <a:r>
              <a:rPr lang="ko-KR" altLang="en-US" dirty="0" smtClean="0"/>
              <a:t>문서 인쇄하기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워터마크 설정하기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인쇄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워터마크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탭에서는 인쇄할 때에만 문서에 적용되어 나타나는 그림 워터마크 및 글자 워터마크를 설정할 수 있음</a:t>
            </a:r>
            <a:r>
              <a:rPr lang="en-US" altLang="ko-KR" dirty="0" smtClean="0"/>
              <a:t>. 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4786314" y="2428868"/>
            <a:ext cx="37147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 smtClean="0">
                <a:latin typeface="+mn-ea"/>
                <a:ea typeface="+mn-ea"/>
              </a:rPr>
              <a:t>❶ 워터마크 없음 </a:t>
            </a:r>
            <a:r>
              <a:rPr lang="en-US" altLang="ko-KR" sz="1600" dirty="0" smtClean="0">
                <a:latin typeface="+mn-ea"/>
                <a:ea typeface="+mn-ea"/>
              </a:rPr>
              <a:t>: </a:t>
            </a:r>
            <a:r>
              <a:rPr lang="ko-KR" altLang="en-US" sz="1600" dirty="0" smtClean="0">
                <a:latin typeface="+mn-ea"/>
                <a:ea typeface="+mn-ea"/>
              </a:rPr>
              <a:t>워터마크 기능 삭제</a:t>
            </a:r>
            <a:r>
              <a:rPr lang="en-US" altLang="ko-KR" sz="1600" dirty="0" smtClean="0">
                <a:latin typeface="+mn-ea"/>
                <a:ea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+mn-ea"/>
                <a:ea typeface="+mn-ea"/>
              </a:rPr>
              <a:t>❷ </a:t>
            </a:r>
            <a:r>
              <a:rPr lang="ko-KR" altLang="en-US" sz="1600" dirty="0" smtClean="0">
                <a:latin typeface="+mn-ea"/>
                <a:ea typeface="+mn-ea"/>
              </a:rPr>
              <a:t>그림 워터마크 </a:t>
            </a:r>
            <a:r>
              <a:rPr lang="en-US" altLang="ko-KR" sz="1600" dirty="0" smtClean="0">
                <a:latin typeface="+mn-ea"/>
                <a:ea typeface="+mn-ea"/>
              </a:rPr>
              <a:t>: </a:t>
            </a:r>
            <a:r>
              <a:rPr lang="ko-KR" altLang="en-US" sz="1600" dirty="0" smtClean="0">
                <a:latin typeface="+mn-ea"/>
                <a:ea typeface="+mn-ea"/>
              </a:rPr>
              <a:t>그림 파일을 불러와 그림 워터마크를 문서에 삽입</a:t>
            </a:r>
            <a:r>
              <a:rPr lang="en-US" altLang="ko-KR" sz="1600" dirty="0" smtClean="0">
                <a:latin typeface="+mn-ea"/>
                <a:ea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+mn-ea"/>
                <a:ea typeface="+mn-ea"/>
              </a:rPr>
              <a:t>❸ </a:t>
            </a:r>
            <a:r>
              <a:rPr lang="ko-KR" altLang="en-US" sz="1600" dirty="0" smtClean="0">
                <a:latin typeface="+mn-ea"/>
                <a:ea typeface="+mn-ea"/>
              </a:rPr>
              <a:t>글자 워터마크 </a:t>
            </a:r>
            <a:r>
              <a:rPr lang="en-US" altLang="ko-KR" sz="1600" dirty="0" smtClean="0">
                <a:latin typeface="+mn-ea"/>
                <a:ea typeface="+mn-ea"/>
              </a:rPr>
              <a:t>: </a:t>
            </a:r>
            <a:r>
              <a:rPr lang="ko-KR" altLang="en-US" sz="1600" dirty="0" smtClean="0">
                <a:latin typeface="+mn-ea"/>
                <a:ea typeface="+mn-ea"/>
              </a:rPr>
              <a:t>글자를 입력하여 글자 워터마크를 문서에 삽입</a:t>
            </a:r>
            <a:r>
              <a:rPr lang="en-US" altLang="ko-KR" sz="1600" dirty="0" smtClean="0">
                <a:latin typeface="+mn-ea"/>
                <a:ea typeface="+mn-ea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+mn-ea"/>
                <a:ea typeface="+mn-ea"/>
              </a:rPr>
              <a:t>❹ </a:t>
            </a:r>
            <a:r>
              <a:rPr lang="ko-KR" altLang="en-US" sz="1600" dirty="0" smtClean="0">
                <a:latin typeface="+mn-ea"/>
                <a:ea typeface="+mn-ea"/>
              </a:rPr>
              <a:t>위치</a:t>
            </a:r>
            <a:r>
              <a:rPr lang="en-US" altLang="ko-KR" sz="1600" dirty="0" smtClean="0">
                <a:latin typeface="+mn-ea"/>
                <a:ea typeface="+mn-ea"/>
              </a:rPr>
              <a:t>-</a:t>
            </a:r>
            <a:r>
              <a:rPr lang="ko-KR" altLang="en-US" sz="1600" dirty="0" smtClean="0">
                <a:latin typeface="+mn-ea"/>
                <a:ea typeface="+mn-ea"/>
              </a:rPr>
              <a:t>종이 기준 </a:t>
            </a:r>
            <a:r>
              <a:rPr lang="en-US" altLang="ko-KR" sz="1600" dirty="0" smtClean="0">
                <a:latin typeface="+mn-ea"/>
                <a:ea typeface="+mn-ea"/>
              </a:rPr>
              <a:t>: </a:t>
            </a:r>
            <a:r>
              <a:rPr lang="ko-KR" altLang="en-US" sz="1600" dirty="0" smtClean="0">
                <a:latin typeface="+mn-ea"/>
                <a:ea typeface="+mn-ea"/>
              </a:rPr>
              <a:t>편집 용지 전체 크기를 기준으로 워터마크 삽입</a:t>
            </a:r>
            <a:r>
              <a:rPr lang="en-US" altLang="ko-KR" sz="1600" dirty="0" smtClean="0">
                <a:latin typeface="+mn-ea"/>
                <a:ea typeface="+mn-ea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+mn-ea"/>
                <a:ea typeface="+mn-ea"/>
              </a:rPr>
              <a:t>❺ </a:t>
            </a:r>
            <a:r>
              <a:rPr lang="ko-KR" altLang="en-US" sz="1600" dirty="0" smtClean="0">
                <a:latin typeface="+mn-ea"/>
                <a:ea typeface="+mn-ea"/>
              </a:rPr>
              <a:t>위치</a:t>
            </a:r>
            <a:r>
              <a:rPr lang="en-US" altLang="ko-KR" sz="1600" dirty="0" smtClean="0">
                <a:latin typeface="+mn-ea"/>
                <a:ea typeface="+mn-ea"/>
              </a:rPr>
              <a:t>-</a:t>
            </a:r>
            <a:r>
              <a:rPr lang="ko-KR" altLang="en-US" sz="1600" dirty="0" smtClean="0">
                <a:latin typeface="+mn-ea"/>
                <a:ea typeface="+mn-ea"/>
              </a:rPr>
              <a:t>쪽 기준 </a:t>
            </a:r>
            <a:r>
              <a:rPr lang="en-US" altLang="ko-KR" sz="1600" dirty="0" smtClean="0">
                <a:latin typeface="+mn-ea"/>
                <a:ea typeface="+mn-ea"/>
              </a:rPr>
              <a:t>: </a:t>
            </a:r>
            <a:r>
              <a:rPr lang="ko-KR" altLang="en-US" sz="1600" dirty="0" smtClean="0">
                <a:latin typeface="+mn-ea"/>
                <a:ea typeface="+mn-ea"/>
              </a:rPr>
              <a:t>쪽 테두리 범위 안에서 워터마크 삽입</a:t>
            </a:r>
            <a:r>
              <a:rPr lang="en-US" altLang="ko-KR" sz="1600" dirty="0" smtClean="0">
                <a:latin typeface="+mn-ea"/>
                <a:ea typeface="+mn-ea"/>
              </a:rPr>
              <a:t>.</a:t>
            </a:r>
            <a:endParaRPr lang="en-US" altLang="ko-KR" sz="1600" dirty="0">
              <a:latin typeface="+mn-ea"/>
              <a:ea typeface="+mn-ea"/>
            </a:endParaRPr>
          </a:p>
        </p:txBody>
      </p:sp>
      <p:pic>
        <p:nvPicPr>
          <p:cNvPr id="6" name="그림 5" descr="ch03-46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2428868"/>
            <a:ext cx="3857652" cy="3926050"/>
          </a:xfrm>
          <a:prstGeom prst="rect">
            <a:avLst/>
          </a:prstGeom>
        </p:spPr>
      </p:pic>
      <p:pic>
        <p:nvPicPr>
          <p:cNvPr id="7" name="그림 6" descr="ch03-46(2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714348" y="2500306"/>
            <a:ext cx="3965101" cy="3000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실습하기</a:t>
            </a:r>
            <a:r>
              <a:rPr lang="en-US" altLang="ko-KR" dirty="0" smtClean="0"/>
              <a:t>-1) </a:t>
            </a:r>
            <a:r>
              <a:rPr lang="ko-KR" altLang="en-US" dirty="0" smtClean="0"/>
              <a:t>한글의 화면 구성 바꾸기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작업 창 감추기 </a:t>
            </a:r>
            <a:r>
              <a:rPr lang="en-US" altLang="ko-KR" dirty="0" smtClean="0"/>
              <a:t>: [</a:t>
            </a:r>
            <a:r>
              <a:rPr lang="ko-KR" altLang="en-US" dirty="0" smtClean="0"/>
              <a:t>보기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작업 창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왼쪽 작업 창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클릭해 선택을 해제하면 작업 창을 감추어 문서 창을 좀 더 넓게 활용할 수 있다</a:t>
            </a:r>
            <a:r>
              <a:rPr lang="en-US" altLang="ko-KR" dirty="0" smtClean="0"/>
              <a:t>.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8" name="_x142512344" descr="EMB00000cec6b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276475"/>
            <a:ext cx="4032857" cy="3141429"/>
          </a:xfrm>
          <a:prstGeom prst="rect">
            <a:avLst/>
          </a:prstGeom>
          <a:noFill/>
        </p:spPr>
      </p:pic>
      <p:pic>
        <p:nvPicPr>
          <p:cNvPr id="9" name="_x143473408" descr="EMB00000cec6b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2276475"/>
            <a:ext cx="4032857" cy="31414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기본 사용법 익히기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새로운 기능 알아보기</a:t>
            </a:r>
          </a:p>
        </p:txBody>
      </p:sp>
      <p:sp>
        <p:nvSpPr>
          <p:cNvPr id="17410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한글 </a:t>
            </a:r>
            <a:r>
              <a:rPr lang="en-US" altLang="ko-KR" dirty="0" smtClean="0"/>
              <a:t>2007</a:t>
            </a:r>
            <a:r>
              <a:rPr lang="ko-KR" altLang="en-US" dirty="0" smtClean="0"/>
              <a:t>의 새로운 기능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머리말</a:t>
            </a:r>
            <a:r>
              <a:rPr lang="en-US" altLang="ko-KR" dirty="0" smtClean="0"/>
              <a:t>/</a:t>
            </a:r>
            <a:r>
              <a:rPr lang="ko-KR" altLang="en-US" dirty="0" smtClean="0"/>
              <a:t>꼬리말에 전체 쪽수를 코드로 넣는 기능 개선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인쇄 관리자 기능</a:t>
            </a:r>
            <a:r>
              <a:rPr lang="en-US" altLang="ko-KR" dirty="0" smtClean="0"/>
              <a:t>(</a:t>
            </a:r>
            <a:r>
              <a:rPr lang="ko-KR" altLang="en-US" dirty="0" smtClean="0"/>
              <a:t>한글</a:t>
            </a:r>
            <a:r>
              <a:rPr lang="en-US" altLang="ko-KR" dirty="0" smtClean="0"/>
              <a:t>2007 </a:t>
            </a:r>
            <a:r>
              <a:rPr lang="ko-KR" altLang="en-US" dirty="0" smtClean="0"/>
              <a:t>실행 없이도 파일의 인쇄가 가능</a:t>
            </a:r>
            <a:r>
              <a:rPr lang="en-US" altLang="ko-KR" dirty="0" smtClean="0"/>
              <a:t>)</a:t>
            </a:r>
            <a:endParaRPr lang="ko-KR" altLang="en-US" dirty="0" smtClean="0"/>
          </a:p>
        </p:txBody>
      </p:sp>
      <p:pic>
        <p:nvPicPr>
          <p:cNvPr id="6" name="_x142511464" descr="EMB00000cec6af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09" y="2571744"/>
            <a:ext cx="4051143" cy="2928958"/>
          </a:xfrm>
          <a:prstGeom prst="rect">
            <a:avLst/>
          </a:prstGeom>
          <a:noFill/>
        </p:spPr>
      </p:pic>
      <p:pic>
        <p:nvPicPr>
          <p:cNvPr id="7" name="그림 6" descr="ch03-07(1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786313" y="2571744"/>
            <a:ext cx="3915139" cy="2928958"/>
          </a:xfrm>
          <a:prstGeom prst="rect">
            <a:avLst/>
          </a:prstGeom>
        </p:spPr>
      </p:pic>
      <p:pic>
        <p:nvPicPr>
          <p:cNvPr id="8" name="그림 7" descr="ch03-07(2)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357818" y="4000504"/>
            <a:ext cx="2871401" cy="23574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실습하기</a:t>
            </a:r>
            <a:r>
              <a:rPr lang="en-US" altLang="ko-KR" dirty="0" smtClean="0"/>
              <a:t>-1) </a:t>
            </a:r>
            <a:r>
              <a:rPr lang="ko-KR" altLang="en-US" dirty="0" smtClean="0"/>
              <a:t>한글의 화면 구성 바꾸기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ko-KR" altLang="en-US" dirty="0" smtClean="0"/>
              <a:t>도구 상자 감추기와 상황선 감추기 </a:t>
            </a:r>
            <a:r>
              <a:rPr lang="en-US" altLang="ko-KR" dirty="0" smtClean="0"/>
              <a:t>: [</a:t>
            </a:r>
            <a:r>
              <a:rPr lang="ko-KR" altLang="en-US" dirty="0" smtClean="0"/>
              <a:t>보기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도구 상자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메뉴에서 감추고자 하는 도구 상자의 선택을 해제하여 불필요한 도구 상자를 감출 수 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</a:t>
            </a:r>
            <a:r>
              <a:rPr lang="ko-KR" altLang="en-US" dirty="0" err="1" smtClean="0"/>
              <a:t>상황선은</a:t>
            </a:r>
            <a:r>
              <a:rPr lang="ko-KR" altLang="en-US" dirty="0" smtClean="0"/>
              <a:t> </a:t>
            </a:r>
            <a:r>
              <a:rPr lang="en-US" altLang="ko-KR" dirty="0" smtClean="0"/>
              <a:t>[</a:t>
            </a:r>
            <a:r>
              <a:rPr lang="ko-KR" altLang="en-US" dirty="0" smtClean="0"/>
              <a:t>보기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문서 창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상황 선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메뉴의 선택을 해제해 감춘다</a:t>
            </a:r>
            <a:r>
              <a:rPr lang="en-US" altLang="ko-KR" dirty="0" smtClean="0"/>
              <a:t>.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6" name="_x142512504" descr="EMB00000cec6b1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276475"/>
            <a:ext cx="4032857" cy="3141429"/>
          </a:xfrm>
          <a:prstGeom prst="rect">
            <a:avLst/>
          </a:prstGeom>
          <a:noFill/>
        </p:spPr>
      </p:pic>
      <p:pic>
        <p:nvPicPr>
          <p:cNvPr id="7" name="_x143704152" descr="EMB00000cec6b1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2276475"/>
            <a:ext cx="4032857" cy="31414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실습하기</a:t>
            </a:r>
            <a:r>
              <a:rPr lang="en-US" altLang="ko-KR" dirty="0" smtClean="0"/>
              <a:t>-1) </a:t>
            </a:r>
            <a:r>
              <a:rPr lang="ko-KR" altLang="en-US" dirty="0" smtClean="0"/>
              <a:t>한글의 화면 구성 바꾸기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ko-KR" altLang="en-US" dirty="0" smtClean="0"/>
              <a:t>쪽 윤곽 감추기 </a:t>
            </a:r>
            <a:r>
              <a:rPr lang="en-US" altLang="ko-KR" dirty="0" smtClean="0"/>
              <a:t>: [</a:t>
            </a:r>
            <a:r>
              <a:rPr lang="ko-KR" altLang="en-US" dirty="0" smtClean="0"/>
              <a:t>보기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쪽 윤곽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메뉴의 선택을 해제하면 문서의 여백</a:t>
            </a:r>
            <a:r>
              <a:rPr lang="en-US" altLang="ko-KR" dirty="0" smtClean="0"/>
              <a:t>, </a:t>
            </a:r>
            <a:r>
              <a:rPr lang="ko-KR" altLang="en-US" dirty="0" smtClean="0"/>
              <a:t>머리말</a:t>
            </a:r>
            <a:r>
              <a:rPr lang="en-US" altLang="ko-KR" dirty="0" smtClean="0"/>
              <a:t>/</a:t>
            </a:r>
            <a:r>
              <a:rPr lang="ko-KR" altLang="en-US" dirty="0" smtClean="0"/>
              <a:t>꼬리말 영역 등을 볼 수 있는 쪽 윤곽을 감춘다</a:t>
            </a:r>
            <a:r>
              <a:rPr lang="en-US" altLang="ko-KR" dirty="0" smtClean="0"/>
              <a:t>. [</a:t>
            </a:r>
            <a:r>
              <a:rPr lang="ko-KR" altLang="en-US" dirty="0" smtClean="0"/>
              <a:t>보기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쪽 윤곽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다시 선택하면 쪽 윤곽을 다시 볼 수 있다</a:t>
            </a:r>
            <a:r>
              <a:rPr lang="en-US" altLang="ko-KR" dirty="0" smtClean="0"/>
              <a:t>.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6" name="_x142511944" descr="EMB00000cec6b1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276475"/>
            <a:ext cx="4035250" cy="3143272"/>
          </a:xfrm>
          <a:prstGeom prst="rect">
            <a:avLst/>
          </a:prstGeom>
          <a:noFill/>
        </p:spPr>
      </p:pic>
      <p:pic>
        <p:nvPicPr>
          <p:cNvPr id="7" name="_x143667272" descr="EMB00000cec6b1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2276475"/>
            <a:ext cx="4035252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실습하기</a:t>
            </a:r>
            <a:r>
              <a:rPr lang="en-US" altLang="ko-KR" dirty="0" smtClean="0"/>
              <a:t>-1) </a:t>
            </a:r>
            <a:r>
              <a:rPr lang="ko-KR" altLang="en-US" dirty="0" smtClean="0"/>
              <a:t>한글의 화면 구성 바꾸기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ko-KR" altLang="en-US" dirty="0" smtClean="0"/>
              <a:t>쪽 맞춤 화면보기 </a:t>
            </a:r>
            <a:r>
              <a:rPr lang="en-US" altLang="ko-KR" dirty="0" smtClean="0"/>
              <a:t>: [</a:t>
            </a:r>
            <a:r>
              <a:rPr lang="ko-KR" altLang="en-US" dirty="0" smtClean="0"/>
              <a:t>보기</a:t>
            </a:r>
            <a:r>
              <a:rPr lang="en-US" altLang="ko-KR" dirty="0" smtClean="0"/>
              <a:t>]-[</a:t>
            </a:r>
            <a:r>
              <a:rPr lang="ko-KR" altLang="en-US" dirty="0" smtClean="0"/>
              <a:t>화면 확대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클릭하여 </a:t>
            </a:r>
            <a:r>
              <a:rPr lang="en-US" altLang="ko-KR" dirty="0" smtClean="0"/>
              <a:t>[</a:t>
            </a:r>
            <a:r>
              <a:rPr lang="ko-KR" altLang="en-US" dirty="0" smtClean="0"/>
              <a:t>화면 확대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대화상자의 ‘비율’에서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쪽 맞춤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선택하고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버튼을 클릭한다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현재 문서의 한 쪽 분량이 한 화면으로 볼 수 있는 비율로 축소되거나 확대되어 나타난다</a:t>
            </a:r>
            <a:r>
              <a:rPr lang="en-US" altLang="ko-KR" dirty="0" smtClean="0"/>
              <a:t>. 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8" name="_x142510024" descr="EMB00000cec6b1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573587"/>
            <a:ext cx="4032857" cy="3141429"/>
          </a:xfrm>
          <a:prstGeom prst="rect">
            <a:avLst/>
          </a:prstGeom>
          <a:noFill/>
        </p:spPr>
      </p:pic>
      <p:pic>
        <p:nvPicPr>
          <p:cNvPr id="9" name="_x143667272" descr="EMB00000cec6b1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2573587"/>
            <a:ext cx="4032857" cy="31414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실습하기</a:t>
            </a:r>
            <a:r>
              <a:rPr lang="en-US" altLang="ko-KR" dirty="0" smtClean="0"/>
              <a:t>-1) </a:t>
            </a:r>
            <a:r>
              <a:rPr lang="ko-KR" altLang="en-US" dirty="0" smtClean="0"/>
              <a:t>한글의 화면 구성 바꾸기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ko-KR" altLang="en-US" dirty="0" smtClean="0"/>
              <a:t>표준 보기 상태로 돌아가기 </a:t>
            </a:r>
            <a:r>
              <a:rPr lang="en-US" altLang="ko-KR" dirty="0" smtClean="0"/>
              <a:t>: [</a:t>
            </a:r>
            <a:r>
              <a:rPr lang="ko-KR" altLang="en-US" dirty="0" smtClean="0"/>
              <a:t>보기</a:t>
            </a:r>
            <a:r>
              <a:rPr lang="en-US" altLang="ko-KR" dirty="0" smtClean="0"/>
              <a:t>]-[</a:t>
            </a:r>
            <a:r>
              <a:rPr lang="ko-KR" altLang="en-US" dirty="0" smtClean="0"/>
              <a:t>화면 확대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실행해 </a:t>
            </a:r>
            <a:r>
              <a:rPr lang="en-US" altLang="ko-KR" dirty="0" smtClean="0"/>
              <a:t>[100%]</a:t>
            </a:r>
            <a:r>
              <a:rPr lang="ko-KR" altLang="en-US" dirty="0" smtClean="0"/>
              <a:t>를 선택하면 원래 화면으로 돌아온다</a:t>
            </a:r>
            <a:r>
              <a:rPr lang="en-US" altLang="ko-KR" dirty="0" smtClean="0"/>
              <a:t>. 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5" name="_x142510424" descr="EMB00000cec6b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276475"/>
            <a:ext cx="4071966" cy="3171873"/>
          </a:xfrm>
          <a:prstGeom prst="rect">
            <a:avLst/>
          </a:prstGeom>
          <a:noFill/>
        </p:spPr>
      </p:pic>
      <p:pic>
        <p:nvPicPr>
          <p:cNvPr id="6" name="_x143667272" descr="EMB00000cec6b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2276475"/>
            <a:ext cx="4071966" cy="31718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실습하기</a:t>
            </a:r>
            <a:r>
              <a:rPr lang="en-US" altLang="ko-KR" dirty="0" smtClean="0"/>
              <a:t>-2) </a:t>
            </a:r>
            <a:r>
              <a:rPr lang="ko-KR" altLang="en-US" dirty="0" smtClean="0"/>
              <a:t>문서마당을 이용해 새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문서마당 선택하기</a:t>
            </a:r>
            <a:r>
              <a:rPr lang="en-US" altLang="ko-KR" dirty="0" smtClean="0"/>
              <a:t> </a:t>
            </a:r>
            <a:r>
              <a:rPr lang="en-US" dirty="0" smtClean="0"/>
              <a:t>: [</a:t>
            </a:r>
            <a:r>
              <a:rPr lang="en-US" dirty="0" err="1" smtClean="0"/>
              <a:t>파일</a:t>
            </a:r>
            <a:r>
              <a:rPr lang="en-US" dirty="0" smtClean="0"/>
              <a:t>]-[</a:t>
            </a:r>
            <a:r>
              <a:rPr lang="en-US" dirty="0" err="1" smtClean="0"/>
              <a:t>문서마당</a:t>
            </a:r>
            <a:r>
              <a:rPr lang="en-US" dirty="0" smtClean="0"/>
              <a:t>] </a:t>
            </a:r>
            <a:r>
              <a:rPr lang="en-US" dirty="0" err="1" smtClean="0"/>
              <a:t>메뉴</a:t>
            </a:r>
            <a:r>
              <a:rPr lang="en-US" dirty="0" smtClean="0"/>
              <a:t> </a:t>
            </a:r>
            <a:r>
              <a:rPr lang="en-US" dirty="0" err="1" smtClean="0"/>
              <a:t>클릭</a:t>
            </a:r>
            <a:r>
              <a:rPr lang="en-US" dirty="0" smtClean="0"/>
              <a:t>.</a:t>
            </a:r>
          </a:p>
          <a:p>
            <a:r>
              <a:rPr lang="ko-KR" altLang="en-US" dirty="0" smtClean="0"/>
              <a:t>문서마당 꾸러미 선택하기 </a:t>
            </a:r>
            <a:r>
              <a:rPr lang="en-US" altLang="ko-KR" dirty="0" smtClean="0"/>
              <a:t>: [</a:t>
            </a:r>
            <a:r>
              <a:rPr lang="ko-KR" altLang="en-US" dirty="0" smtClean="0"/>
              <a:t>문서마당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문서마당 꾸러미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탭을 선택하고</a:t>
            </a:r>
            <a:r>
              <a:rPr lang="en-US" altLang="ko-KR" dirty="0" smtClean="0"/>
              <a:t>, ‘_</a:t>
            </a:r>
            <a:r>
              <a:rPr lang="ko-KR" altLang="en-US" dirty="0" smtClean="0"/>
              <a:t>공공기관 문서’의 ‘이력서’ 선택</a:t>
            </a:r>
            <a:endParaRPr lang="en-US" dirty="0" smtClean="0"/>
          </a:p>
          <a:p>
            <a:endParaRPr lang="ko-KR" altLang="en-US" dirty="0"/>
          </a:p>
        </p:txBody>
      </p:sp>
      <p:pic>
        <p:nvPicPr>
          <p:cNvPr id="8" name="_x142508488" descr="EMB0000253873b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276475"/>
            <a:ext cx="4064762" cy="3075810"/>
          </a:xfrm>
          <a:prstGeom prst="rect">
            <a:avLst/>
          </a:prstGeom>
          <a:noFill/>
        </p:spPr>
      </p:pic>
      <p:pic>
        <p:nvPicPr>
          <p:cNvPr id="9" name="_x142506808" descr="EMB0000253873b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2276475"/>
            <a:ext cx="4064762" cy="3075810"/>
          </a:xfrm>
          <a:prstGeom prst="rect">
            <a:avLst/>
          </a:prstGeom>
          <a:noFill/>
        </p:spPr>
      </p:pic>
      <p:sp>
        <p:nvSpPr>
          <p:cNvPr id="10" name="모서리가 둥근 직사각형 9"/>
          <p:cNvSpPr/>
          <p:nvPr/>
        </p:nvSpPr>
        <p:spPr bwMode="auto">
          <a:xfrm>
            <a:off x="464315" y="5572140"/>
            <a:ext cx="8215370" cy="714380"/>
          </a:xfrm>
          <a:prstGeom prst="roundRect">
            <a:avLst>
              <a:gd name="adj" fmla="val 5891"/>
            </a:avLst>
          </a:prstGeom>
          <a:gradFill flip="none" rotWithShape="1">
            <a:gsLst>
              <a:gs pos="0">
                <a:srgbClr val="B8CCC3">
                  <a:tint val="66000"/>
                  <a:satMod val="160000"/>
                </a:srgbClr>
              </a:gs>
              <a:gs pos="50000">
                <a:srgbClr val="B8CCC3">
                  <a:tint val="44500"/>
                  <a:satMod val="160000"/>
                </a:srgbClr>
              </a:gs>
              <a:gs pos="100000">
                <a:srgbClr val="B8CCC3">
                  <a:tint val="23500"/>
                  <a:satMod val="160000"/>
                </a:srgbClr>
              </a:gs>
            </a:gsLst>
            <a:lin ang="0" scaled="1"/>
            <a:tileRect/>
          </a:gradFill>
          <a:ln w="25400" cap="flat" cmpd="sng" algn="ctr">
            <a:solidFill>
              <a:srgbClr val="B8CCC3">
                <a:shade val="50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wrap="square" anchor="ctr"/>
          <a:lstStyle/>
          <a:p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한글 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2007 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두 번째 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CD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를 설치하지 않으면 ‘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_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공공기관 문서’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, ‘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라벨 문서’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, ‘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선생님 문서’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, ‘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업무 문서’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, ‘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원고지 문서’ 꾸러미만 표시된다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.</a:t>
            </a:r>
            <a:endParaRPr lang="en-US" altLang="ko-KR" sz="1600" dirty="0">
              <a:latin typeface="휴먼엑스포" pitchFamily="18" charset="-127"/>
              <a:ea typeface="휴먼엑스포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실습하기</a:t>
            </a:r>
            <a:r>
              <a:rPr lang="en-US" altLang="ko-KR" dirty="0" smtClean="0"/>
              <a:t>-2) </a:t>
            </a:r>
            <a:r>
              <a:rPr lang="ko-KR" altLang="en-US" dirty="0" smtClean="0"/>
              <a:t>문서마당을 이용해 새 문서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문서마당에서 선택한 문서 작성하기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열린 문서에서 빈 부분을 채운다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5" name="_x142508488" descr="EMB0000253873b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276475"/>
            <a:ext cx="4343231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실습하기</a:t>
            </a:r>
            <a:r>
              <a:rPr lang="en-US" altLang="ko-KR" dirty="0" smtClean="0"/>
              <a:t>-3) </a:t>
            </a:r>
            <a:r>
              <a:rPr lang="ko-KR" altLang="en-US" dirty="0" smtClean="0"/>
              <a:t>인터넷 프레젠테이션 문서 저장하기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편집 문서 저장하기 </a:t>
            </a:r>
            <a:r>
              <a:rPr lang="en-US" altLang="ko-KR" dirty="0" smtClean="0"/>
              <a:t>: [</a:t>
            </a:r>
            <a:r>
              <a:rPr lang="ko-KR" altLang="en-US" dirty="0" smtClean="0"/>
              <a:t>파일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다른 이름으로 저장하기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 클릭</a:t>
            </a:r>
            <a:endParaRPr lang="en-US" altLang="ko-KR" dirty="0" smtClean="0"/>
          </a:p>
          <a:p>
            <a:r>
              <a:rPr lang="ko-KR" altLang="en-US" dirty="0" smtClean="0"/>
              <a:t>인터넷 프레젠테이션 문서 형식 선택하기 </a:t>
            </a:r>
            <a:r>
              <a:rPr lang="en-US" altLang="ko-KR" dirty="0" smtClean="0"/>
              <a:t>: [</a:t>
            </a:r>
            <a:r>
              <a:rPr lang="ko-KR" altLang="en-US" dirty="0" smtClean="0"/>
              <a:t>다른 이름으로 저장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파일 형식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목록에서 ‘인터넷 프레젠테이션 문서</a:t>
            </a:r>
            <a:r>
              <a:rPr lang="en-US" altLang="ko-KR" dirty="0" smtClean="0"/>
              <a:t>(*.htm)’</a:t>
            </a:r>
            <a:r>
              <a:rPr lang="ko-KR" altLang="en-US" dirty="0" smtClean="0"/>
              <a:t> 선택</a:t>
            </a:r>
            <a:endParaRPr lang="en-US" altLang="ko-KR" dirty="0" smtClean="0"/>
          </a:p>
          <a:p>
            <a:pPr>
              <a:buNone/>
            </a:pPr>
            <a:endParaRPr lang="en-US" dirty="0" smtClean="0"/>
          </a:p>
          <a:p>
            <a:endParaRPr lang="ko-KR" altLang="en-US" dirty="0"/>
          </a:p>
        </p:txBody>
      </p:sp>
      <p:pic>
        <p:nvPicPr>
          <p:cNvPr id="4" name="_x142506728" descr="EMB0000253873c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357430"/>
            <a:ext cx="4059976" cy="3071834"/>
          </a:xfrm>
          <a:prstGeom prst="rect">
            <a:avLst/>
          </a:prstGeom>
          <a:noFill/>
        </p:spPr>
      </p:pic>
      <p:pic>
        <p:nvPicPr>
          <p:cNvPr id="5" name="_x142506968" descr="EMB0000253873c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2357430"/>
            <a:ext cx="4059976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실습하기</a:t>
            </a:r>
            <a:r>
              <a:rPr lang="en-US" altLang="ko-KR" dirty="0" smtClean="0"/>
              <a:t>-3) </a:t>
            </a:r>
            <a:r>
              <a:rPr lang="ko-KR" altLang="en-US" dirty="0" smtClean="0"/>
              <a:t>인터넷 프레젠테이션 문서 저장하기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파일 저장하기 </a:t>
            </a:r>
            <a:r>
              <a:rPr lang="en-US" altLang="ko-KR" dirty="0" smtClean="0"/>
              <a:t>: ‘</a:t>
            </a:r>
            <a:r>
              <a:rPr lang="ko-KR" altLang="en-US" dirty="0" smtClean="0"/>
              <a:t>파일 이름’에 새로운 이름을 입력하고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저장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버튼 클릭</a:t>
            </a:r>
            <a:endParaRPr lang="en-US" altLang="ko-KR" dirty="0" smtClean="0"/>
          </a:p>
          <a:p>
            <a:r>
              <a:rPr lang="ko-KR" altLang="en-US" dirty="0" smtClean="0"/>
              <a:t>프레젠테이션 저장 형식 선택하기 </a:t>
            </a:r>
            <a:r>
              <a:rPr lang="en-US" altLang="ko-KR" dirty="0" smtClean="0"/>
              <a:t>: [</a:t>
            </a:r>
            <a:r>
              <a:rPr lang="ko-KR" altLang="en-US" dirty="0" smtClean="0"/>
              <a:t>프레젠테이션 문서 저장하기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인터넷 문서로 저장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선택하고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확인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버튼 클릭</a:t>
            </a:r>
            <a:endParaRPr lang="en-US" altLang="ko-KR" dirty="0" smtClean="0"/>
          </a:p>
          <a:p>
            <a:pPr>
              <a:buNone/>
            </a:pPr>
            <a:endParaRPr lang="en-US" dirty="0" smtClean="0"/>
          </a:p>
          <a:p>
            <a:endParaRPr lang="ko-KR" altLang="en-US" dirty="0"/>
          </a:p>
        </p:txBody>
      </p:sp>
      <p:pic>
        <p:nvPicPr>
          <p:cNvPr id="5" name="_x142506328" descr="EMB0000253873c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276475"/>
            <a:ext cx="3972381" cy="3005905"/>
          </a:xfrm>
          <a:prstGeom prst="rect">
            <a:avLst/>
          </a:prstGeom>
          <a:noFill/>
        </p:spPr>
      </p:pic>
      <p:pic>
        <p:nvPicPr>
          <p:cNvPr id="6" name="_x142507848" descr="EMB0000253873ca"/>
          <p:cNvPicPr>
            <a:picLocks noChangeAspect="1" noChangeArrowheads="1"/>
          </p:cNvPicPr>
          <p:nvPr/>
        </p:nvPicPr>
        <p:blipFill>
          <a:blip r:embed="rId3"/>
          <a:srcRect l="33627" t="42222" r="34274" b="42222"/>
          <a:stretch>
            <a:fillRect/>
          </a:stretch>
        </p:blipFill>
        <p:spPr bwMode="auto">
          <a:xfrm>
            <a:off x="4716463" y="2276475"/>
            <a:ext cx="2143140" cy="785818"/>
          </a:xfrm>
          <a:prstGeom prst="rect">
            <a:avLst/>
          </a:prstGeom>
          <a:noFill/>
        </p:spPr>
      </p:pic>
      <p:sp>
        <p:nvSpPr>
          <p:cNvPr id="7" name="모서리가 둥근 직사각형 6"/>
          <p:cNvSpPr/>
          <p:nvPr/>
        </p:nvSpPr>
        <p:spPr bwMode="auto">
          <a:xfrm>
            <a:off x="642910" y="5357826"/>
            <a:ext cx="7929618" cy="1000132"/>
          </a:xfrm>
          <a:prstGeom prst="roundRect">
            <a:avLst>
              <a:gd name="adj" fmla="val 5891"/>
            </a:avLst>
          </a:prstGeom>
          <a:gradFill flip="none" rotWithShape="1">
            <a:gsLst>
              <a:gs pos="0">
                <a:srgbClr val="B8CCC3">
                  <a:tint val="66000"/>
                  <a:satMod val="160000"/>
                </a:srgbClr>
              </a:gs>
              <a:gs pos="50000">
                <a:srgbClr val="B8CCC3">
                  <a:tint val="44500"/>
                  <a:satMod val="160000"/>
                </a:srgbClr>
              </a:gs>
              <a:gs pos="100000">
                <a:srgbClr val="B8CCC3">
                  <a:tint val="23500"/>
                  <a:satMod val="160000"/>
                </a:srgbClr>
              </a:gs>
            </a:gsLst>
            <a:lin ang="0" scaled="1"/>
            <a:tileRect/>
          </a:gradFill>
          <a:ln w="25400" cap="flat" cmpd="sng" algn="ctr">
            <a:solidFill>
              <a:srgbClr val="B8CCC3">
                <a:shade val="50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wrap="square" anchor="ctr"/>
          <a:lstStyle/>
          <a:p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‘그림으로 저장’을 선택하면 지정한 폴더에 지정한 이름으로 파일이 저장되고 ‘파일 이름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.FILES’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의 하위 폴더가 자동으로 만들어진다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. 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이 폴더 안에 쪽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(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페이지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) 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단위로 하나씩 파일을 만들어 저장하는데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인터넷 프레젠테이션 문서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(*.htm)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뿐만 아니라 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Gif 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그림 파일도 쪽 수 만큼 만들어진다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.</a:t>
            </a:r>
            <a:endParaRPr lang="en-US" altLang="ko-KR" sz="1600" dirty="0">
              <a:latin typeface="휴먼엑스포" pitchFamily="18" charset="-127"/>
              <a:ea typeface="휴먼엑스포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실습하기</a:t>
            </a:r>
            <a:r>
              <a:rPr lang="en-US" altLang="ko-KR" dirty="0" smtClean="0"/>
              <a:t>-4) </a:t>
            </a:r>
            <a:r>
              <a:rPr lang="ko-KR" altLang="en-US" dirty="0" smtClean="0"/>
              <a:t>한자 단어 등록하기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‘</a:t>
            </a:r>
            <a:r>
              <a:rPr lang="ko-KR" altLang="en-US" dirty="0" err="1" smtClean="0"/>
              <a:t>松谷</a:t>
            </a:r>
            <a:r>
              <a:rPr lang="ko-KR" altLang="en-US" dirty="0" smtClean="0"/>
              <a:t>’을 입력하기 위하여 한글로 ‘</a:t>
            </a:r>
            <a:r>
              <a:rPr lang="ko-KR" altLang="en-US" dirty="0" err="1" smtClean="0"/>
              <a:t>송곡</a:t>
            </a:r>
            <a:r>
              <a:rPr lang="ko-KR" altLang="en-US" dirty="0" smtClean="0"/>
              <a:t>’ 입력</a:t>
            </a:r>
            <a:endParaRPr lang="en-US" altLang="ko-KR" dirty="0" smtClean="0"/>
          </a:p>
          <a:p>
            <a:r>
              <a:rPr lang="en-US" altLang="ko-KR" dirty="0" smtClean="0"/>
              <a:t>[</a:t>
            </a:r>
            <a:r>
              <a:rPr lang="ko-KR" altLang="en-US" dirty="0" smtClean="0"/>
              <a:t>입력</a:t>
            </a:r>
            <a:r>
              <a:rPr lang="en-US" altLang="ko-KR" dirty="0" smtClean="0"/>
              <a:t>]-[</a:t>
            </a:r>
            <a:r>
              <a:rPr lang="ko-KR" altLang="en-US" dirty="0" smtClean="0"/>
              <a:t>한자 입력</a:t>
            </a:r>
            <a:r>
              <a:rPr lang="en-US" altLang="ko-KR" dirty="0" smtClean="0"/>
              <a:t>]-[</a:t>
            </a:r>
            <a:r>
              <a:rPr lang="ko-KR" altLang="en-US" dirty="0" smtClean="0"/>
              <a:t>한자 단어 등록</a:t>
            </a:r>
            <a:r>
              <a:rPr lang="en-US" altLang="ko-KR" dirty="0" smtClean="0"/>
              <a:t>]</a:t>
            </a:r>
            <a:r>
              <a:rPr lang="ko-KR" altLang="en-US" dirty="0" smtClean="0"/>
              <a:t> 실행</a:t>
            </a:r>
            <a:endParaRPr lang="ko-KR" altLang="en-US" dirty="0"/>
          </a:p>
        </p:txBody>
      </p:sp>
      <p:pic>
        <p:nvPicPr>
          <p:cNvPr id="5" name="_x140509072" descr="EMB000010ac7f5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276475"/>
            <a:ext cx="4157143" cy="3145715"/>
          </a:xfrm>
          <a:prstGeom prst="rect">
            <a:avLst/>
          </a:prstGeom>
          <a:noFill/>
        </p:spPr>
      </p:pic>
      <p:pic>
        <p:nvPicPr>
          <p:cNvPr id="6" name="_x140508272" descr="EMB000010ac7f5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2276475"/>
            <a:ext cx="4157143" cy="31457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실습하기</a:t>
            </a:r>
            <a:r>
              <a:rPr lang="en-US" altLang="ko-KR" dirty="0" smtClean="0"/>
              <a:t>-4) </a:t>
            </a:r>
            <a:r>
              <a:rPr lang="ko-KR" altLang="en-US" dirty="0" smtClean="0"/>
              <a:t>한자 단어 등록하기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[</a:t>
            </a:r>
            <a:r>
              <a:rPr lang="ko-KR" altLang="en-US" dirty="0" smtClean="0"/>
              <a:t>한자 단어 등록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‘등록할 한자 단어’의 한글과 한자에 각각 ‘</a:t>
            </a:r>
            <a:r>
              <a:rPr lang="ko-KR" altLang="en-US" dirty="0" err="1" smtClean="0"/>
              <a:t>송곡</a:t>
            </a:r>
            <a:r>
              <a:rPr lang="ko-KR" altLang="en-US" dirty="0" smtClean="0"/>
              <a:t>’ 입력 확인</a:t>
            </a:r>
          </a:p>
          <a:p>
            <a:r>
              <a:rPr lang="ko-KR" altLang="en-US" dirty="0" smtClean="0"/>
              <a:t>‘바꾸기’에서 한 글자씩 연속 바꾸기를 선택한 다음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한자로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버튼 클릭</a:t>
            </a:r>
            <a:r>
              <a:rPr lang="en-US" altLang="ko-KR" dirty="0" smtClean="0"/>
              <a:t>.</a:t>
            </a:r>
          </a:p>
        </p:txBody>
      </p:sp>
      <p:pic>
        <p:nvPicPr>
          <p:cNvPr id="5" name="_x140509152" descr="EMB000010ac7f5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276475"/>
            <a:ext cx="4157143" cy="3145715"/>
          </a:xfrm>
          <a:prstGeom prst="rect">
            <a:avLst/>
          </a:prstGeom>
          <a:noFill/>
        </p:spPr>
      </p:pic>
      <p:pic>
        <p:nvPicPr>
          <p:cNvPr id="6" name="_x140507232" descr="EMB000010ac7f5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2276475"/>
            <a:ext cx="4157143" cy="31457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기본 사용법 익히기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새로운 기능 알아보기</a:t>
            </a:r>
            <a:endParaRPr lang="ko-KR" altLang="en-US" b="1" dirty="0" smtClean="0"/>
          </a:p>
        </p:txBody>
      </p:sp>
      <p:sp>
        <p:nvSpPr>
          <p:cNvPr id="1843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한글 </a:t>
            </a:r>
            <a:r>
              <a:rPr lang="en-US" altLang="ko-KR" dirty="0" smtClean="0"/>
              <a:t>2007</a:t>
            </a:r>
            <a:r>
              <a:rPr lang="ko-KR" altLang="en-US" dirty="0" smtClean="0"/>
              <a:t>의 새로운 기능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개체 연결선 기능 추가                          도형의 그림자 기능 추가</a:t>
            </a:r>
          </a:p>
        </p:txBody>
      </p:sp>
      <p:pic>
        <p:nvPicPr>
          <p:cNvPr id="7" name="_x142510264" descr="EMB00000cec6af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23177" y="2285992"/>
            <a:ext cx="3976519" cy="3000396"/>
          </a:xfrm>
          <a:prstGeom prst="rect">
            <a:avLst/>
          </a:prstGeom>
          <a:noFill/>
        </p:spPr>
      </p:pic>
      <p:pic>
        <p:nvPicPr>
          <p:cNvPr id="8" name="_x142511624" descr="EMB00000cec6af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95144" y="2285992"/>
            <a:ext cx="3977384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실습하기</a:t>
            </a:r>
            <a:r>
              <a:rPr lang="en-US" altLang="ko-KR" dirty="0" smtClean="0"/>
              <a:t>-4) </a:t>
            </a:r>
            <a:r>
              <a:rPr lang="ko-KR" altLang="en-US" dirty="0" smtClean="0"/>
              <a:t>한자 단어 등록하기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[</a:t>
            </a:r>
            <a:r>
              <a:rPr lang="ko-KR" altLang="en-US" dirty="0" smtClean="0"/>
              <a:t>한자로 바꾸기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한자 목록</a:t>
            </a:r>
            <a:r>
              <a:rPr lang="en-US" altLang="ko-KR" dirty="0" smtClean="0"/>
              <a:t>]</a:t>
            </a:r>
            <a:r>
              <a:rPr lang="ko-KR" altLang="en-US" dirty="0" smtClean="0"/>
              <a:t>에서 ‘松’을 선택하고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바꾸기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버튼</a:t>
            </a:r>
            <a:r>
              <a:rPr lang="en-US" altLang="ko-KR" dirty="0" smtClean="0"/>
              <a:t>,‘</a:t>
            </a:r>
            <a:r>
              <a:rPr lang="ko-KR" altLang="en-US" dirty="0" smtClean="0"/>
              <a:t>谷’을 선택하고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바꾸기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버튼 클릭</a:t>
            </a:r>
            <a:endParaRPr lang="en-US" altLang="ko-KR" dirty="0" smtClean="0"/>
          </a:p>
        </p:txBody>
      </p:sp>
      <p:pic>
        <p:nvPicPr>
          <p:cNvPr id="4" name="_x140507232" descr="EMB000010ac7f5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276475"/>
            <a:ext cx="4157143" cy="3145715"/>
          </a:xfrm>
          <a:prstGeom prst="rect">
            <a:avLst/>
          </a:prstGeom>
          <a:noFill/>
        </p:spPr>
      </p:pic>
      <p:pic>
        <p:nvPicPr>
          <p:cNvPr id="5" name="_x140507872" descr="EMB000010ac7f5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2276475"/>
            <a:ext cx="4157143" cy="31457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실습하기</a:t>
            </a:r>
            <a:r>
              <a:rPr lang="en-US" altLang="ko-KR" dirty="0" smtClean="0"/>
              <a:t>-4) </a:t>
            </a:r>
            <a:r>
              <a:rPr lang="ko-KR" altLang="en-US" dirty="0" smtClean="0"/>
              <a:t>한자 단어 등록하기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[</a:t>
            </a:r>
            <a:r>
              <a:rPr lang="ko-KR" altLang="en-US" dirty="0" smtClean="0"/>
              <a:t>한자 단어 등록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대화상자의 ‘등록할 한자 단어’ 한자 입력 부분에 ‘</a:t>
            </a:r>
            <a:r>
              <a:rPr lang="ko-KR" altLang="en-US" dirty="0" err="1" smtClean="0"/>
              <a:t>松谷</a:t>
            </a:r>
            <a:r>
              <a:rPr lang="ko-KR" altLang="en-US" dirty="0" smtClean="0"/>
              <a:t>’이 올바르게 나타나면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등록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버튼 클릭</a:t>
            </a:r>
            <a:endParaRPr lang="en-US" altLang="ko-KR" dirty="0" smtClean="0"/>
          </a:p>
          <a:p>
            <a:r>
              <a:rPr lang="ko-KR" altLang="en-US" dirty="0" smtClean="0"/>
              <a:t>이제부터는 ‘</a:t>
            </a:r>
            <a:r>
              <a:rPr lang="ko-KR" altLang="en-US" dirty="0" err="1" smtClean="0"/>
              <a:t>송곡</a:t>
            </a:r>
            <a:r>
              <a:rPr lang="ko-KR" altLang="en-US" dirty="0" smtClean="0"/>
              <a:t>’을 입력하고 </a:t>
            </a:r>
            <a:r>
              <a:rPr lang="en-US" altLang="ko-KR" dirty="0" smtClean="0"/>
              <a:t>&lt;F9&gt;</a:t>
            </a:r>
            <a:r>
              <a:rPr lang="ko-KR" altLang="en-US" dirty="0" smtClean="0"/>
              <a:t>키를 누르면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한자 단어 사전에 ‘</a:t>
            </a:r>
            <a:r>
              <a:rPr lang="ko-KR" altLang="en-US" dirty="0" err="1" smtClean="0"/>
              <a:t>松谷</a:t>
            </a:r>
            <a:r>
              <a:rPr lang="ko-KR" altLang="en-US" dirty="0" smtClean="0"/>
              <a:t>’표시됨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4" name="_x140507632" descr="EMB000010ac7f5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640739"/>
            <a:ext cx="4157143" cy="3145715"/>
          </a:xfrm>
          <a:prstGeom prst="rect">
            <a:avLst/>
          </a:prstGeom>
          <a:noFill/>
        </p:spPr>
      </p:pic>
      <p:pic>
        <p:nvPicPr>
          <p:cNvPr id="5" name="_x140508752" descr="EMB000010ac7f5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2640739"/>
            <a:ext cx="4157143" cy="31457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실습하기</a:t>
            </a:r>
            <a:r>
              <a:rPr lang="en-US" altLang="ko-KR" dirty="0" smtClean="0"/>
              <a:t>-5) </a:t>
            </a:r>
            <a:r>
              <a:rPr lang="ko-KR" altLang="en-US" dirty="0" smtClean="0"/>
              <a:t>간단한 문서 작성하기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본문 내용 입력하기</a:t>
            </a:r>
            <a:endParaRPr lang="en-US" altLang="ko-KR" dirty="0" smtClean="0"/>
          </a:p>
        </p:txBody>
      </p:sp>
      <p:pic>
        <p:nvPicPr>
          <p:cNvPr id="4" name="_x92075936" descr="EMB00000984137c"/>
          <p:cNvPicPr>
            <a:picLocks noChangeAspect="1" noChangeArrowheads="1"/>
          </p:cNvPicPr>
          <p:nvPr/>
        </p:nvPicPr>
        <p:blipFill>
          <a:blip r:embed="rId2"/>
          <a:srcRect l="19259" t="29091" r="18836" b="18182"/>
          <a:stretch>
            <a:fillRect/>
          </a:stretch>
        </p:blipFill>
        <p:spPr bwMode="auto">
          <a:xfrm>
            <a:off x="892943" y="1571612"/>
            <a:ext cx="7358114" cy="47418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실습하기</a:t>
            </a:r>
            <a:r>
              <a:rPr lang="en-US" altLang="ko-KR" dirty="0" smtClean="0"/>
              <a:t>-5) </a:t>
            </a:r>
            <a:r>
              <a:rPr lang="ko-KR" altLang="en-US" dirty="0" smtClean="0"/>
              <a:t>간단한 문서 작성하기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제목 한자 변환 </a:t>
            </a:r>
            <a:r>
              <a:rPr lang="en-US" altLang="ko-KR" dirty="0" smtClean="0"/>
              <a:t>: </a:t>
            </a:r>
            <a:r>
              <a:rPr lang="ko-KR" altLang="en-US" dirty="0" smtClean="0"/>
              <a:t>‘귀천’ 뒤에 커서를 두고 </a:t>
            </a:r>
            <a:r>
              <a:rPr lang="en-US" altLang="ko-KR" dirty="0" smtClean="0"/>
              <a:t>&lt;F9&gt; </a:t>
            </a:r>
            <a:r>
              <a:rPr lang="ko-KR" altLang="en-US" dirty="0" smtClean="0"/>
              <a:t>키를 누른 후 알맞은 한자 선택</a:t>
            </a:r>
            <a:r>
              <a:rPr lang="en-US" altLang="ko-KR" dirty="0" smtClean="0"/>
              <a:t>. </a:t>
            </a:r>
            <a:r>
              <a:rPr lang="ko-KR" altLang="en-US" dirty="0" smtClean="0"/>
              <a:t>‘입력 형식’ 선택하고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바꾸기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 클릭</a:t>
            </a:r>
            <a:endParaRPr lang="en-US" altLang="ko-KR" dirty="0" smtClean="0"/>
          </a:p>
        </p:txBody>
      </p:sp>
      <p:pic>
        <p:nvPicPr>
          <p:cNvPr id="5" name="그림 4" descr="Pch03-05(2)_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68313" y="2276475"/>
            <a:ext cx="3929090" cy="2973147"/>
          </a:xfrm>
          <a:prstGeom prst="rect">
            <a:avLst/>
          </a:prstGeom>
        </p:spPr>
      </p:pic>
      <p:pic>
        <p:nvPicPr>
          <p:cNvPr id="6" name="그림 5" descr="Pch03-05(2)_2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4716463" y="2276475"/>
            <a:ext cx="2357454" cy="12144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실습하기</a:t>
            </a:r>
            <a:r>
              <a:rPr lang="en-US" altLang="ko-KR" dirty="0" smtClean="0"/>
              <a:t>-5) </a:t>
            </a:r>
            <a:r>
              <a:rPr lang="ko-KR" altLang="en-US" dirty="0" smtClean="0"/>
              <a:t>간단한 문서 작성하기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제목에 특수 문자 입력하기 </a:t>
            </a:r>
            <a:r>
              <a:rPr lang="en-US" altLang="ko-KR" dirty="0" smtClean="0"/>
              <a:t>: </a:t>
            </a:r>
            <a:r>
              <a:rPr lang="ko-KR" altLang="en-US" dirty="0" smtClean="0"/>
              <a:t>‘귀천</a:t>
            </a:r>
            <a:r>
              <a:rPr lang="en-US" altLang="ko-KR" dirty="0" smtClean="0"/>
              <a:t>(</a:t>
            </a:r>
            <a:r>
              <a:rPr lang="ko-KR" altLang="en-US" dirty="0" smtClean="0"/>
              <a:t>歸天</a:t>
            </a:r>
            <a:r>
              <a:rPr lang="en-US" altLang="ko-KR" dirty="0" smtClean="0"/>
              <a:t>)’</a:t>
            </a:r>
            <a:r>
              <a:rPr lang="ko-KR" altLang="en-US" dirty="0" smtClean="0"/>
              <a:t>을 오른쪽으로 약간 이동시키고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앞뒤에 </a:t>
            </a:r>
            <a:r>
              <a:rPr lang="en-US" altLang="ko-KR" dirty="0" smtClean="0"/>
              <a:t>&lt;Ctrl&gt;+&lt;F10&gt; </a:t>
            </a:r>
            <a:r>
              <a:rPr lang="ko-KR" altLang="en-US" dirty="0" smtClean="0"/>
              <a:t>키를 눌러 특수 문자 입력</a:t>
            </a:r>
            <a:r>
              <a:rPr lang="en-US" altLang="ko-KR" dirty="0" smtClean="0"/>
              <a:t>(</a:t>
            </a:r>
            <a:r>
              <a:rPr lang="ko-KR" altLang="en-US" dirty="0" smtClean="0"/>
              <a:t>유니코드 </a:t>
            </a:r>
            <a:r>
              <a:rPr lang="en-US" altLang="ko-KR" dirty="0" smtClean="0"/>
              <a:t>: 274A).</a:t>
            </a:r>
          </a:p>
          <a:p>
            <a:r>
              <a:rPr lang="ko-KR" altLang="en-US" dirty="0" smtClean="0"/>
              <a:t>작가 앞에 특수 문자 입력하기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작가 ‘</a:t>
            </a:r>
            <a:r>
              <a:rPr lang="ko-KR" altLang="en-US" dirty="0" err="1" smtClean="0"/>
              <a:t>천상병</a:t>
            </a:r>
            <a:r>
              <a:rPr lang="ko-KR" altLang="en-US" dirty="0" smtClean="0"/>
              <a:t>’을 오른쪽으로 이동시키고 앞에 </a:t>
            </a:r>
            <a:r>
              <a:rPr lang="en-US" altLang="ko-KR" dirty="0" smtClean="0"/>
              <a:t>&lt;Ctrl&gt;+&lt;F10&gt; </a:t>
            </a:r>
            <a:r>
              <a:rPr lang="ko-KR" altLang="en-US" dirty="0" smtClean="0"/>
              <a:t>키를 눌러 특수 문자 입력</a:t>
            </a:r>
            <a:r>
              <a:rPr lang="en-US" altLang="ko-KR" dirty="0" smtClean="0"/>
              <a:t>(</a:t>
            </a:r>
            <a:r>
              <a:rPr lang="ko-KR" altLang="en-US" dirty="0" smtClean="0"/>
              <a:t>유니코드 </a:t>
            </a:r>
            <a:r>
              <a:rPr lang="en-US" altLang="ko-KR" dirty="0" smtClean="0"/>
              <a:t>: 270E).</a:t>
            </a:r>
          </a:p>
          <a:p>
            <a:endParaRPr lang="en-US" altLang="ko-KR" dirty="0"/>
          </a:p>
        </p:txBody>
      </p:sp>
      <p:pic>
        <p:nvPicPr>
          <p:cNvPr id="4" name="_x38448928" descr="EMB00000984137f"/>
          <p:cNvPicPr>
            <a:picLocks noChangeAspect="1" noChangeArrowheads="1"/>
          </p:cNvPicPr>
          <p:nvPr/>
        </p:nvPicPr>
        <p:blipFill>
          <a:blip r:embed="rId2"/>
          <a:srcRect l="3783" t="25000" r="18664" b="25000"/>
          <a:stretch>
            <a:fillRect/>
          </a:stretch>
        </p:blipFill>
        <p:spPr bwMode="auto">
          <a:xfrm>
            <a:off x="468313" y="2632443"/>
            <a:ext cx="3223989" cy="1572858"/>
          </a:xfrm>
          <a:prstGeom prst="rect">
            <a:avLst/>
          </a:prstGeom>
          <a:noFill/>
        </p:spPr>
      </p:pic>
      <p:pic>
        <p:nvPicPr>
          <p:cNvPr id="5" name="_x91871112" descr="EMB000009841381"/>
          <p:cNvPicPr>
            <a:picLocks noChangeAspect="1" noChangeArrowheads="1"/>
          </p:cNvPicPr>
          <p:nvPr/>
        </p:nvPicPr>
        <p:blipFill>
          <a:blip r:embed="rId3"/>
          <a:srcRect l="3783" t="25000" r="18664" b="25000"/>
          <a:stretch>
            <a:fillRect/>
          </a:stretch>
        </p:blipFill>
        <p:spPr bwMode="auto">
          <a:xfrm>
            <a:off x="468313" y="4356472"/>
            <a:ext cx="3223989" cy="1572858"/>
          </a:xfrm>
          <a:prstGeom prst="rect">
            <a:avLst/>
          </a:prstGeom>
          <a:noFill/>
        </p:spPr>
      </p:pic>
      <p:pic>
        <p:nvPicPr>
          <p:cNvPr id="6" name="_x91897608" descr="EMB00000984138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463" y="2632443"/>
            <a:ext cx="4157143" cy="31457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실습하기</a:t>
            </a:r>
            <a:r>
              <a:rPr lang="en-US" altLang="ko-KR" dirty="0" smtClean="0"/>
              <a:t>-5) </a:t>
            </a:r>
            <a:r>
              <a:rPr lang="ko-KR" altLang="en-US" dirty="0" smtClean="0"/>
              <a:t>간단한 문서 작성하기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본문 내용에 특수 문자 입력하기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본문의 제일 마지막 줄에 있는 소개 글 중 ‘창작과 비평’</a:t>
            </a:r>
            <a:r>
              <a:rPr lang="en-US" altLang="ko-KR" dirty="0" smtClean="0"/>
              <a:t>, ‘</a:t>
            </a:r>
            <a:r>
              <a:rPr lang="ko-KR" altLang="en-US" dirty="0" smtClean="0"/>
              <a:t>주막에서’의 앞뒤에 </a:t>
            </a:r>
            <a:r>
              <a:rPr lang="en-US" altLang="ko-KR" dirty="0" smtClean="0"/>
              <a:t>&lt;Ctrl&gt;+&lt;F10&gt; </a:t>
            </a:r>
            <a:r>
              <a:rPr lang="ko-KR" altLang="en-US" dirty="0" smtClean="0"/>
              <a:t>키를 눌러 특수 문자 입력</a:t>
            </a:r>
            <a:r>
              <a:rPr lang="en-US" altLang="ko-KR" dirty="0" smtClean="0"/>
              <a:t>(</a:t>
            </a:r>
            <a:r>
              <a:rPr lang="ko-KR" altLang="en-US" dirty="0" smtClean="0"/>
              <a:t>유니코드 </a:t>
            </a:r>
            <a:r>
              <a:rPr lang="en-US" altLang="ko-KR" dirty="0" smtClean="0"/>
              <a:t>: 275B, 275C).</a:t>
            </a:r>
          </a:p>
          <a:p>
            <a:r>
              <a:rPr lang="ko-KR" altLang="en-US" dirty="0" smtClean="0"/>
              <a:t>완성된 파일 저장하기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내용을 완성한 후</a:t>
            </a:r>
            <a:r>
              <a:rPr lang="en-US" altLang="ko-KR" dirty="0" smtClean="0"/>
              <a:t>, [</a:t>
            </a:r>
            <a:r>
              <a:rPr lang="ko-KR" altLang="en-US" dirty="0" smtClean="0"/>
              <a:t>파일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저장하기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눌러서 ‘날짜</a:t>
            </a:r>
            <a:r>
              <a:rPr lang="en-US" altLang="ko-KR" dirty="0" smtClean="0"/>
              <a:t>_</a:t>
            </a:r>
            <a:r>
              <a:rPr lang="ko-KR" altLang="en-US" dirty="0" smtClean="0"/>
              <a:t>분반</a:t>
            </a:r>
            <a:r>
              <a:rPr lang="en-US" altLang="ko-KR" dirty="0" smtClean="0"/>
              <a:t>_</a:t>
            </a:r>
            <a:r>
              <a:rPr lang="ko-KR" altLang="en-US" dirty="0" smtClean="0"/>
              <a:t>학번</a:t>
            </a:r>
            <a:r>
              <a:rPr lang="en-US" altLang="ko-KR" dirty="0" smtClean="0"/>
              <a:t>_</a:t>
            </a:r>
            <a:r>
              <a:rPr lang="ko-KR" altLang="en-US" dirty="0" smtClean="0"/>
              <a:t>이름 </a:t>
            </a:r>
            <a:r>
              <a:rPr lang="en-US" altLang="ko-KR" dirty="0" smtClean="0"/>
              <a:t>_ex3_5.hwp’</a:t>
            </a:r>
            <a:r>
              <a:rPr lang="ko-KR" altLang="en-US" dirty="0" smtClean="0"/>
              <a:t>로 저장한다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</p:txBody>
      </p:sp>
      <p:pic>
        <p:nvPicPr>
          <p:cNvPr id="4" name="_x91894928" descr="EMB000009841383"/>
          <p:cNvPicPr>
            <a:picLocks noChangeAspect="1" noChangeArrowheads="1"/>
          </p:cNvPicPr>
          <p:nvPr/>
        </p:nvPicPr>
        <p:blipFill>
          <a:blip r:embed="rId2"/>
          <a:srcRect l="3603" t="26190" r="17133" b="23810"/>
          <a:stretch>
            <a:fillRect/>
          </a:stretch>
        </p:blipFill>
        <p:spPr bwMode="auto">
          <a:xfrm>
            <a:off x="468313" y="3140805"/>
            <a:ext cx="3295118" cy="1572858"/>
          </a:xfrm>
          <a:prstGeom prst="rect">
            <a:avLst/>
          </a:prstGeom>
          <a:noFill/>
        </p:spPr>
      </p:pic>
      <p:pic>
        <p:nvPicPr>
          <p:cNvPr id="5" name="_x92075936" descr="EMB00000984138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3140805"/>
            <a:ext cx="4157143" cy="31457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실습하기</a:t>
            </a:r>
            <a:r>
              <a:rPr lang="en-US" altLang="ko-KR" dirty="0" smtClean="0"/>
              <a:t>-6) </a:t>
            </a:r>
            <a:r>
              <a:rPr lang="ko-KR" altLang="en-US" dirty="0" smtClean="0"/>
              <a:t>칸</a:t>
            </a:r>
            <a:r>
              <a:rPr lang="en-US" altLang="ko-KR" dirty="0" smtClean="0"/>
              <a:t>(</a:t>
            </a:r>
            <a:r>
              <a:rPr lang="ko-KR" altLang="en-US" dirty="0" smtClean="0"/>
              <a:t>셀</a:t>
            </a:r>
            <a:r>
              <a:rPr lang="en-US" altLang="ko-KR" dirty="0" smtClean="0"/>
              <a:t>) </a:t>
            </a:r>
            <a:r>
              <a:rPr lang="ko-KR" altLang="en-US" dirty="0" smtClean="0"/>
              <a:t>단위로 블록 설정하기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각 항목을 </a:t>
            </a:r>
            <a:r>
              <a:rPr lang="en-US" altLang="ko-KR" dirty="0" smtClean="0"/>
              <a:t>&lt;Tab&gt; </a:t>
            </a:r>
            <a:r>
              <a:rPr lang="ko-KR" altLang="en-US" dirty="0" smtClean="0"/>
              <a:t>키로 구분하면서 다음과 같이 입력한다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첫 번째 줄의 ‘강원도’ 앞에 커서를 놓고 </a:t>
            </a:r>
            <a:r>
              <a:rPr lang="en-US" altLang="ko-KR" dirty="0" smtClean="0"/>
              <a:t>&lt;F4&gt; </a:t>
            </a:r>
            <a:r>
              <a:rPr lang="ko-KR" altLang="en-US" dirty="0" smtClean="0"/>
              <a:t>키를 누른다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" name="직사각형 3"/>
          <p:cNvSpPr/>
          <p:nvPr/>
        </p:nvSpPr>
        <p:spPr>
          <a:xfrm>
            <a:off x="785802" y="1585729"/>
            <a:ext cx="32861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 smtClean="0"/>
              <a:t>국립</a:t>
            </a:r>
            <a:r>
              <a:rPr lang="en-US" altLang="ko-KR" dirty="0" smtClean="0"/>
              <a:t>	</a:t>
            </a:r>
            <a:r>
              <a:rPr lang="ko-KR" altLang="en-US" dirty="0" smtClean="0"/>
              <a:t>강원도</a:t>
            </a:r>
            <a:r>
              <a:rPr lang="en-US" altLang="ko-KR" dirty="0" smtClean="0"/>
              <a:t>	</a:t>
            </a:r>
            <a:r>
              <a:rPr lang="ko-KR" altLang="en-US" dirty="0" smtClean="0"/>
              <a:t>강원대학교</a:t>
            </a:r>
          </a:p>
          <a:p>
            <a:r>
              <a:rPr lang="ko-KR" altLang="en-US" dirty="0" smtClean="0"/>
              <a:t>사립</a:t>
            </a:r>
            <a:r>
              <a:rPr lang="en-US" altLang="ko-KR" dirty="0" smtClean="0"/>
              <a:t>	</a:t>
            </a:r>
            <a:r>
              <a:rPr lang="ko-KR" altLang="en-US" dirty="0" smtClean="0"/>
              <a:t>강원도</a:t>
            </a:r>
            <a:r>
              <a:rPr lang="en-US" altLang="ko-KR" dirty="0" smtClean="0"/>
              <a:t>	</a:t>
            </a:r>
            <a:r>
              <a:rPr lang="ko-KR" altLang="en-US" dirty="0" err="1" smtClean="0"/>
              <a:t>송곡대학</a:t>
            </a:r>
            <a:endParaRPr lang="ko-KR" altLang="en-US" dirty="0" smtClean="0"/>
          </a:p>
          <a:p>
            <a:r>
              <a:rPr lang="ko-KR" altLang="en-US" dirty="0" smtClean="0"/>
              <a:t>사립</a:t>
            </a:r>
            <a:r>
              <a:rPr lang="en-US" altLang="ko-KR" dirty="0" smtClean="0"/>
              <a:t>	</a:t>
            </a:r>
            <a:r>
              <a:rPr lang="ko-KR" altLang="en-US" dirty="0" smtClean="0"/>
              <a:t>서울</a:t>
            </a:r>
            <a:r>
              <a:rPr lang="en-US" altLang="ko-KR" dirty="0" smtClean="0"/>
              <a:t>	</a:t>
            </a:r>
            <a:r>
              <a:rPr lang="ko-KR" altLang="en-US" dirty="0" smtClean="0"/>
              <a:t>연세대학교</a:t>
            </a:r>
          </a:p>
          <a:p>
            <a:r>
              <a:rPr lang="ko-KR" altLang="en-US" dirty="0" smtClean="0"/>
              <a:t>국립</a:t>
            </a:r>
            <a:r>
              <a:rPr lang="en-US" altLang="ko-KR" dirty="0" smtClean="0"/>
              <a:t>	</a:t>
            </a:r>
            <a:r>
              <a:rPr lang="ko-KR" altLang="en-US" dirty="0" smtClean="0"/>
              <a:t>서울</a:t>
            </a:r>
            <a:r>
              <a:rPr lang="en-US" altLang="ko-KR" dirty="0" smtClean="0"/>
              <a:t>	</a:t>
            </a:r>
            <a:r>
              <a:rPr lang="ko-KR" altLang="en-US" dirty="0" smtClean="0"/>
              <a:t>서울대학교</a:t>
            </a:r>
            <a:endParaRPr lang="ko-KR" altLang="en-US" dirty="0"/>
          </a:p>
        </p:txBody>
      </p:sp>
      <p:pic>
        <p:nvPicPr>
          <p:cNvPr id="5" name="그림 4" descr="Pch03-06(2)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68313" y="3286124"/>
            <a:ext cx="4153915" cy="3143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실습하기</a:t>
            </a:r>
            <a:r>
              <a:rPr lang="en-US" altLang="ko-KR" dirty="0" smtClean="0"/>
              <a:t>-6) </a:t>
            </a:r>
            <a:r>
              <a:rPr lang="ko-KR" altLang="en-US" dirty="0" smtClean="0"/>
              <a:t>칸</a:t>
            </a:r>
            <a:r>
              <a:rPr lang="en-US" altLang="ko-KR" dirty="0" smtClean="0"/>
              <a:t>(</a:t>
            </a:r>
            <a:r>
              <a:rPr lang="ko-KR" altLang="en-US" dirty="0" smtClean="0"/>
              <a:t>셀</a:t>
            </a:r>
            <a:r>
              <a:rPr lang="en-US" altLang="ko-KR" dirty="0" smtClean="0"/>
              <a:t>) </a:t>
            </a:r>
            <a:r>
              <a:rPr lang="ko-KR" altLang="en-US" dirty="0" smtClean="0"/>
              <a:t>단위로 블록 설정하기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오른쪽 방향키</a:t>
            </a:r>
            <a:r>
              <a:rPr lang="en-US" altLang="ko-KR" dirty="0" smtClean="0"/>
              <a:t>(&lt;→&gt;)</a:t>
            </a:r>
            <a:r>
              <a:rPr lang="ko-KR" altLang="en-US" dirty="0" smtClean="0"/>
              <a:t>를 </a:t>
            </a:r>
            <a:r>
              <a:rPr lang="en-US" altLang="ko-KR" dirty="0" smtClean="0"/>
              <a:t>3</a:t>
            </a:r>
            <a:r>
              <a:rPr lang="ko-KR" altLang="en-US" dirty="0" smtClean="0"/>
              <a:t>번 눌러 ‘강원도’</a:t>
            </a:r>
            <a:r>
              <a:rPr lang="ko-KR" altLang="en-US" dirty="0" err="1" smtClean="0"/>
              <a:t>를</a:t>
            </a:r>
            <a:r>
              <a:rPr lang="ko-KR" altLang="en-US" dirty="0" smtClean="0"/>
              <a:t> 블록으로 설정한다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아래쪽 방향키</a:t>
            </a:r>
            <a:r>
              <a:rPr lang="en-US" altLang="ko-KR" dirty="0" smtClean="0"/>
              <a:t>(&lt;↓&gt;)</a:t>
            </a:r>
            <a:r>
              <a:rPr lang="ko-KR" altLang="en-US" dirty="0" smtClean="0"/>
              <a:t>를 </a:t>
            </a:r>
            <a:r>
              <a:rPr lang="en-US" altLang="ko-KR" dirty="0" smtClean="0"/>
              <a:t>4</a:t>
            </a:r>
            <a:r>
              <a:rPr lang="ko-KR" altLang="en-US" dirty="0" smtClean="0"/>
              <a:t>번 눌러 네 번째 줄까지 칸 단위 블록을 확장한다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&lt;Delete&gt; </a:t>
            </a:r>
            <a:r>
              <a:rPr lang="ko-KR" altLang="en-US" dirty="0" smtClean="0"/>
              <a:t>키를 눌러 블록 지정한 부분을 지운다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38454424" descr="EMB000004c84147"/>
          <p:cNvPicPr>
            <a:picLocks noChangeAspect="1" noChangeArrowheads="1"/>
          </p:cNvPicPr>
          <p:nvPr/>
        </p:nvPicPr>
        <p:blipFill>
          <a:blip r:embed="rId2"/>
          <a:srcRect l="18351" t="35448" r="11069" b="42164"/>
          <a:stretch>
            <a:fillRect/>
          </a:stretch>
        </p:blipFill>
        <p:spPr bwMode="auto">
          <a:xfrm>
            <a:off x="642910" y="1643050"/>
            <a:ext cx="3571900" cy="8572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5" name="_x91322216" descr="EMB000004c84148"/>
          <p:cNvPicPr>
            <a:picLocks noChangeAspect="1" noChangeArrowheads="1"/>
          </p:cNvPicPr>
          <p:nvPr/>
        </p:nvPicPr>
        <p:blipFill>
          <a:blip r:embed="rId3"/>
          <a:srcRect l="17364" t="36066" r="20618" b="42622"/>
          <a:stretch>
            <a:fillRect/>
          </a:stretch>
        </p:blipFill>
        <p:spPr bwMode="auto">
          <a:xfrm>
            <a:off x="642910" y="3357562"/>
            <a:ext cx="3571900" cy="9286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" name="_x39099448" descr="EMB000004c84149"/>
          <p:cNvPicPr>
            <a:picLocks noChangeAspect="1" noChangeArrowheads="1"/>
          </p:cNvPicPr>
          <p:nvPr/>
        </p:nvPicPr>
        <p:blipFill>
          <a:blip r:embed="rId4"/>
          <a:srcRect l="16867" t="35988" r="21687" b="44903"/>
          <a:stretch>
            <a:fillRect/>
          </a:stretch>
        </p:blipFill>
        <p:spPr bwMode="auto">
          <a:xfrm>
            <a:off x="642910" y="5143512"/>
            <a:ext cx="3643338" cy="8572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실습하기</a:t>
            </a:r>
            <a:r>
              <a:rPr lang="en-US" altLang="ko-KR" dirty="0" smtClean="0"/>
              <a:t>-7) </a:t>
            </a:r>
            <a:r>
              <a:rPr lang="ko-KR" altLang="en-US" dirty="0" smtClean="0"/>
              <a:t>문서 편집하기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제목 글자 속성 설정하기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준비파일을 불러오고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첫 줄의 제목을 블록 설정하여 </a:t>
            </a:r>
            <a:r>
              <a:rPr lang="en-US" altLang="ko-KR" dirty="0" smtClean="0"/>
              <a:t>[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] - [</a:t>
            </a:r>
            <a:r>
              <a:rPr lang="ko-KR" altLang="en-US" dirty="0" smtClean="0"/>
              <a:t>글자 모양</a:t>
            </a:r>
            <a:r>
              <a:rPr lang="en-US" altLang="ko-KR" dirty="0" smtClean="0"/>
              <a:t>]</a:t>
            </a:r>
            <a:r>
              <a:rPr lang="ko-KR" altLang="en-US" dirty="0" smtClean="0"/>
              <a:t> 선택</a:t>
            </a:r>
            <a:r>
              <a:rPr lang="en-US" altLang="ko-KR" dirty="0" smtClean="0"/>
              <a:t>. </a:t>
            </a:r>
            <a:r>
              <a:rPr lang="ko-KR" altLang="en-US" dirty="0" smtClean="0"/>
              <a:t>글자 모양 대화상자에서 글꼴 크기는 </a:t>
            </a:r>
            <a:r>
              <a:rPr lang="en-US" altLang="ko-KR" dirty="0" smtClean="0"/>
              <a:t>14pt, </a:t>
            </a:r>
            <a:r>
              <a:rPr lang="ko-KR" altLang="en-US" dirty="0" smtClean="0"/>
              <a:t>글꼴은 ‘</a:t>
            </a:r>
            <a:r>
              <a:rPr lang="en-US" altLang="ko-KR" dirty="0" smtClean="0"/>
              <a:t>HY </a:t>
            </a:r>
            <a:r>
              <a:rPr lang="ko-KR" altLang="en-US" dirty="0" smtClean="0"/>
              <a:t>헤드라인</a:t>
            </a:r>
            <a:r>
              <a:rPr lang="en-US" altLang="ko-KR" dirty="0" smtClean="0"/>
              <a:t>M’</a:t>
            </a:r>
            <a:r>
              <a:rPr lang="ko-KR" altLang="en-US" dirty="0" smtClean="0"/>
              <a:t>을 선택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_x140541448" descr="EMB0000143c122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276475"/>
            <a:ext cx="4402090" cy="3429024"/>
          </a:xfrm>
          <a:prstGeom prst="rect">
            <a:avLst/>
          </a:prstGeom>
          <a:noFill/>
        </p:spPr>
      </p:pic>
      <p:pic>
        <p:nvPicPr>
          <p:cNvPr id="5" name="_x141634816" descr="EMB0000143c122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68906" y="2276475"/>
            <a:ext cx="3511321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실습하기</a:t>
            </a:r>
            <a:r>
              <a:rPr lang="en-US" altLang="ko-KR" dirty="0" smtClean="0"/>
              <a:t>-7) </a:t>
            </a:r>
            <a:r>
              <a:rPr lang="ko-KR" altLang="en-US" dirty="0" smtClean="0"/>
              <a:t>문서 편집하기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본문 글꼴 설정하기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본문 중간 부분에 위치한 다음 항목을 블록 설정하고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글자 모양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선택한 후</a:t>
            </a:r>
            <a:r>
              <a:rPr lang="en-US" altLang="ko-KR" dirty="0" smtClean="0"/>
              <a:t>, [</a:t>
            </a:r>
            <a:r>
              <a:rPr lang="ko-KR" altLang="en-US" dirty="0" smtClean="0"/>
              <a:t>글자 모양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글꼴은 ‘돋움’ 선택</a:t>
            </a:r>
            <a:r>
              <a:rPr lang="en-US" altLang="ko-KR" dirty="0" smtClean="0"/>
              <a:t>. 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40539688" descr="EMB0000143c12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276475"/>
            <a:ext cx="4310380" cy="3357586"/>
          </a:xfrm>
          <a:prstGeom prst="rect">
            <a:avLst/>
          </a:prstGeom>
          <a:noFill/>
        </p:spPr>
      </p:pic>
      <p:pic>
        <p:nvPicPr>
          <p:cNvPr id="5" name="_x141634816" descr="EMB0000143c123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97469" y="2276475"/>
            <a:ext cx="3351716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기본 사용법 익히기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새로운 기능 알아보기</a:t>
            </a:r>
          </a:p>
        </p:txBody>
      </p:sp>
      <p:sp>
        <p:nvSpPr>
          <p:cNvPr id="19458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한글 </a:t>
            </a:r>
            <a:r>
              <a:rPr lang="en-US" altLang="ko-KR" dirty="0" smtClean="0"/>
              <a:t>2007</a:t>
            </a:r>
            <a:r>
              <a:rPr lang="ko-KR" altLang="en-US" dirty="0" smtClean="0"/>
              <a:t>의 새로운 기능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그리기 개체의 색 투명도 설정 기능 추가</a:t>
            </a:r>
          </a:p>
        </p:txBody>
      </p:sp>
      <p:pic>
        <p:nvPicPr>
          <p:cNvPr id="6" name="_x142512504" descr="EMB00000cec6af6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1472" y="2285992"/>
            <a:ext cx="3977922" cy="3000396"/>
          </a:xfrm>
          <a:prstGeom prst="rect">
            <a:avLst/>
          </a:prstGeom>
          <a:noFill/>
        </p:spPr>
      </p:pic>
      <p:sp>
        <p:nvSpPr>
          <p:cNvPr id="7" name="모서리가 둥근 직사각형 6"/>
          <p:cNvSpPr/>
          <p:nvPr/>
        </p:nvSpPr>
        <p:spPr bwMode="auto">
          <a:xfrm>
            <a:off x="4786314" y="2285992"/>
            <a:ext cx="3571900" cy="857256"/>
          </a:xfrm>
          <a:prstGeom prst="roundRect">
            <a:avLst>
              <a:gd name="adj" fmla="val 5891"/>
            </a:avLst>
          </a:prstGeom>
          <a:gradFill flip="none" rotWithShape="1">
            <a:gsLst>
              <a:gs pos="0">
                <a:srgbClr val="B8CCC3">
                  <a:tint val="66000"/>
                  <a:satMod val="160000"/>
                </a:srgbClr>
              </a:gs>
              <a:gs pos="50000">
                <a:srgbClr val="B8CCC3">
                  <a:tint val="44500"/>
                  <a:satMod val="160000"/>
                </a:srgbClr>
              </a:gs>
              <a:gs pos="100000">
                <a:srgbClr val="B8CCC3">
                  <a:tint val="23500"/>
                  <a:satMod val="160000"/>
                </a:srgbClr>
              </a:gs>
            </a:gsLst>
            <a:lin ang="0" scaled="1"/>
            <a:tileRect/>
          </a:gradFill>
          <a:ln w="25400" cap="flat" cmpd="sng" algn="ctr">
            <a:solidFill>
              <a:srgbClr val="B8CCC3">
                <a:shade val="50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wrap="square" anchor="ctr"/>
          <a:lstStyle/>
          <a:p>
            <a:pPr algn="just"/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투명도는 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0%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에서 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100%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까지 설정할 수 있다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. 0%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는 불투명을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, 100%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는 투명을 의미한다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.</a:t>
            </a:r>
            <a:endParaRPr lang="en-US" altLang="ko-KR" sz="1600" dirty="0">
              <a:latin typeface="휴먼엑스포" pitchFamily="18" charset="-127"/>
              <a:ea typeface="휴먼엑스포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실습하기</a:t>
            </a:r>
            <a:r>
              <a:rPr lang="en-US" altLang="ko-KR" dirty="0" smtClean="0"/>
              <a:t>-7) </a:t>
            </a:r>
            <a:r>
              <a:rPr lang="ko-KR" altLang="en-US" dirty="0" smtClean="0"/>
              <a:t>문서 편집하기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본문 글자 속성 설정하기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아래 그림과 같이 본문에서 접수방법의 내용을 블록 설정하고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글자 모양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선택하여 ‘밑줄’ 속성 적용</a:t>
            </a:r>
            <a:r>
              <a:rPr lang="en-US" altLang="ko-KR" dirty="0" smtClean="0"/>
              <a:t>. </a:t>
            </a:r>
            <a:r>
              <a:rPr lang="ko-KR" altLang="en-US" dirty="0" smtClean="0"/>
              <a:t>본문 하단의 ‘기타사항’을 블록 설정하고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글자 모양</a:t>
            </a:r>
            <a:r>
              <a:rPr lang="en-US" altLang="ko-KR" dirty="0" smtClean="0"/>
              <a:t>]</a:t>
            </a:r>
            <a:r>
              <a:rPr lang="ko-KR" altLang="en-US" dirty="0" smtClean="0"/>
              <a:t>에서 ‘기울임’ 속성 적용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40540488" descr="EMB0000143c123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276476"/>
            <a:ext cx="3943539" cy="3071834"/>
          </a:xfrm>
          <a:prstGeom prst="rect">
            <a:avLst/>
          </a:prstGeom>
          <a:noFill/>
        </p:spPr>
      </p:pic>
      <p:pic>
        <p:nvPicPr>
          <p:cNvPr id="5" name="_x141634816" descr="EMB0000143c123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2276475"/>
            <a:ext cx="3943542" cy="30718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실습하기</a:t>
            </a:r>
            <a:r>
              <a:rPr lang="en-US" altLang="ko-KR" dirty="0" smtClean="0"/>
              <a:t>-7) </a:t>
            </a:r>
            <a:r>
              <a:rPr lang="ko-KR" altLang="en-US" dirty="0" smtClean="0"/>
              <a:t>문서 편집하기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가운데 정렬하기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준비파일의 제목</a:t>
            </a:r>
            <a:r>
              <a:rPr lang="en-US" altLang="ko-KR" dirty="0" smtClean="0"/>
              <a:t>, </a:t>
            </a:r>
            <a:r>
              <a:rPr lang="ko-KR" altLang="en-US" dirty="0" smtClean="0"/>
              <a:t>다음</a:t>
            </a:r>
            <a:r>
              <a:rPr lang="en-US" altLang="ko-KR" dirty="0" smtClean="0"/>
              <a:t>, </a:t>
            </a:r>
            <a:r>
              <a:rPr lang="ko-KR" altLang="en-US" dirty="0" smtClean="0"/>
              <a:t>날짜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기관명</a:t>
            </a:r>
            <a:r>
              <a:rPr lang="ko-KR" altLang="en-US" dirty="0" smtClean="0"/>
              <a:t> 등을 선택하고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문단 모양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선택하여 ‘가운데 정렬’ 선택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40541608" descr="EMB0000143c12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276475"/>
            <a:ext cx="4035249" cy="3143272"/>
          </a:xfrm>
          <a:prstGeom prst="rect">
            <a:avLst/>
          </a:prstGeom>
          <a:noFill/>
        </p:spPr>
      </p:pic>
      <p:pic>
        <p:nvPicPr>
          <p:cNvPr id="5" name="_x141260872" descr="EMB0000143c123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2276475"/>
            <a:ext cx="4035251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실습하기</a:t>
            </a:r>
            <a:r>
              <a:rPr lang="en-US" altLang="ko-KR" dirty="0" smtClean="0"/>
              <a:t>-7) </a:t>
            </a:r>
            <a:r>
              <a:rPr lang="ko-KR" altLang="en-US" dirty="0" smtClean="0"/>
              <a:t>문서 편집하기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본문 들여쓰기와 </a:t>
            </a:r>
            <a:r>
              <a:rPr lang="ko-KR" altLang="en-US" dirty="0" err="1" smtClean="0"/>
              <a:t>내어쓰기</a:t>
            </a:r>
            <a:r>
              <a:rPr lang="ko-KR" altLang="en-US" dirty="0" smtClean="0"/>
              <a:t>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본문 상단을 블록 설정하고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문단 모양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선택하고 ‘첫줄 들여쓰기 </a:t>
            </a:r>
            <a:r>
              <a:rPr lang="en-US" altLang="ko-KR" dirty="0" smtClean="0"/>
              <a:t>10pt’</a:t>
            </a:r>
            <a:r>
              <a:rPr lang="ko-KR" altLang="en-US" dirty="0" smtClean="0"/>
              <a:t>로 설정</a:t>
            </a:r>
            <a:r>
              <a:rPr lang="en-US" altLang="ko-KR" dirty="0" smtClean="0"/>
              <a:t>. </a:t>
            </a:r>
            <a:r>
              <a:rPr lang="ko-KR" altLang="en-US" dirty="0" smtClean="0"/>
              <a:t>본문 하단의 기타사항 항목들을 블록 설정하고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문단 모양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선택한 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왼쪽 여백은 ‘</a:t>
            </a:r>
            <a:r>
              <a:rPr lang="en-US" altLang="ko-KR" dirty="0" smtClean="0"/>
              <a:t>15pt’, </a:t>
            </a:r>
            <a:r>
              <a:rPr lang="ko-KR" altLang="en-US" dirty="0" err="1" smtClean="0"/>
              <a:t>내어쓰기는</a:t>
            </a:r>
            <a:r>
              <a:rPr lang="ko-KR" altLang="en-US" dirty="0" smtClean="0"/>
              <a:t> ‘</a:t>
            </a:r>
            <a:r>
              <a:rPr lang="en-US" altLang="ko-KR" dirty="0" smtClean="0"/>
              <a:t>12pt’</a:t>
            </a:r>
            <a:r>
              <a:rPr lang="ko-KR" altLang="en-US" dirty="0" smtClean="0"/>
              <a:t>로 설정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40541768" descr="EMB0000143c12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571744"/>
            <a:ext cx="4035249" cy="3143272"/>
          </a:xfrm>
          <a:prstGeom prst="rect">
            <a:avLst/>
          </a:prstGeom>
          <a:noFill/>
        </p:spPr>
      </p:pic>
      <p:pic>
        <p:nvPicPr>
          <p:cNvPr id="5" name="_x141638912" descr="EMB0000143c123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2571744"/>
            <a:ext cx="4035251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실습하기</a:t>
            </a:r>
            <a:r>
              <a:rPr lang="en-US" altLang="ko-KR" dirty="0" smtClean="0"/>
              <a:t>-7) </a:t>
            </a:r>
            <a:r>
              <a:rPr lang="ko-KR" altLang="en-US" dirty="0" smtClean="0"/>
              <a:t>문서 편집하기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머리말</a:t>
            </a:r>
            <a:r>
              <a:rPr lang="en-US" altLang="ko-KR" dirty="0" smtClean="0"/>
              <a:t>/</a:t>
            </a:r>
            <a:r>
              <a:rPr lang="ko-KR" altLang="en-US" dirty="0" smtClean="0"/>
              <a:t>꼬리말 설정하기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머리말을 삽입하기 위해 </a:t>
            </a:r>
            <a:r>
              <a:rPr lang="en-US" altLang="ko-KR" dirty="0" smtClean="0"/>
              <a:t>[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머리말</a:t>
            </a:r>
            <a:r>
              <a:rPr lang="en-US" altLang="ko-KR" dirty="0" smtClean="0"/>
              <a:t>/</a:t>
            </a:r>
            <a:r>
              <a:rPr lang="ko-KR" altLang="en-US" dirty="0" smtClean="0"/>
              <a:t>꼬리말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선택하고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머리말</a:t>
            </a:r>
            <a:r>
              <a:rPr lang="en-US" altLang="ko-KR" dirty="0" smtClean="0"/>
              <a:t>/</a:t>
            </a:r>
            <a:r>
              <a:rPr lang="ko-KR" altLang="en-US" dirty="0" smtClean="0"/>
              <a:t>꼬리말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‘머리말’</a:t>
            </a:r>
            <a:r>
              <a:rPr lang="en-US" altLang="ko-KR" dirty="0" smtClean="0"/>
              <a:t>, &lt;</a:t>
            </a:r>
            <a:r>
              <a:rPr lang="ko-KR" altLang="en-US" dirty="0" smtClean="0"/>
              <a:t>만들기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를 차례대로 선택</a:t>
            </a:r>
            <a:r>
              <a:rPr lang="en-US" altLang="ko-KR" dirty="0" smtClean="0"/>
              <a:t>. </a:t>
            </a:r>
            <a:r>
              <a:rPr lang="ko-KR" altLang="en-US" dirty="0" smtClean="0"/>
              <a:t>머리말 내용</a:t>
            </a:r>
            <a:r>
              <a:rPr lang="en-US" altLang="ko-KR" dirty="0" smtClean="0"/>
              <a:t>(</a:t>
            </a:r>
            <a:r>
              <a:rPr lang="ko-KR" altLang="en-US" dirty="0" smtClean="0"/>
              <a:t>플래시 공모전</a:t>
            </a:r>
            <a:r>
              <a:rPr lang="en-US" altLang="ko-KR" dirty="0" smtClean="0"/>
              <a:t>)</a:t>
            </a:r>
            <a:r>
              <a:rPr lang="ko-KR" altLang="en-US" dirty="0" smtClean="0"/>
              <a:t>을 입력하고 서식 도구모음에서 ‘오른쪽 정렬’ 선택</a:t>
            </a:r>
            <a:r>
              <a:rPr lang="en-US" altLang="ko-KR" dirty="0" smtClean="0"/>
              <a:t>. </a:t>
            </a:r>
            <a:r>
              <a:rPr lang="ko-KR" altLang="en-US" dirty="0" smtClean="0"/>
              <a:t>꼬리말 내용</a:t>
            </a:r>
            <a:r>
              <a:rPr lang="en-US" altLang="ko-KR" dirty="0" smtClean="0"/>
              <a:t>(</a:t>
            </a:r>
            <a:r>
              <a:rPr lang="ko-KR" altLang="en-US" dirty="0" smtClean="0"/>
              <a:t>원자력 문화 재단</a:t>
            </a:r>
            <a:r>
              <a:rPr lang="en-US" altLang="ko-KR" dirty="0" smtClean="0"/>
              <a:t>) </a:t>
            </a:r>
            <a:r>
              <a:rPr lang="ko-KR" altLang="en-US" dirty="0" smtClean="0"/>
              <a:t>입력 후</a:t>
            </a:r>
            <a:r>
              <a:rPr lang="en-US" altLang="ko-KR" dirty="0" smtClean="0"/>
              <a:t>, ‘</a:t>
            </a:r>
            <a:r>
              <a:rPr lang="ko-KR" altLang="en-US" dirty="0" smtClean="0"/>
              <a:t>오른쪽 정렬’ 적용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40540808" descr="EMB0000143c12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571744"/>
            <a:ext cx="4035249" cy="3143272"/>
          </a:xfrm>
          <a:prstGeom prst="rect">
            <a:avLst/>
          </a:prstGeom>
          <a:noFill/>
        </p:spPr>
      </p:pic>
      <p:pic>
        <p:nvPicPr>
          <p:cNvPr id="5" name="_x141634816" descr="EMB0000143c123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2571744"/>
            <a:ext cx="4035251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실습하기</a:t>
            </a:r>
            <a:r>
              <a:rPr lang="en-US" altLang="ko-KR" dirty="0" smtClean="0"/>
              <a:t>-7) </a:t>
            </a:r>
            <a:r>
              <a:rPr lang="ko-KR" altLang="en-US" dirty="0" smtClean="0"/>
              <a:t>문서 편집하기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쪽 번호 넣기 </a:t>
            </a:r>
            <a:r>
              <a:rPr lang="en-US" altLang="ko-KR" dirty="0" smtClean="0"/>
              <a:t>: [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쪽 번호 매기기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선택하고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쪽 번호 매기기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쪽 번호 위치는 ‘왼쪽 아래’</a:t>
            </a:r>
            <a:r>
              <a:rPr lang="en-US" altLang="ko-KR" dirty="0" smtClean="0"/>
              <a:t>, </a:t>
            </a:r>
            <a:r>
              <a:rPr lang="ko-KR" altLang="en-US" dirty="0" smtClean="0"/>
              <a:t>번호 모양은 ‘로마자 대문자</a:t>
            </a:r>
            <a:r>
              <a:rPr lang="en-US" altLang="ko-KR" dirty="0" smtClean="0"/>
              <a:t>(I, II, III)’</a:t>
            </a:r>
            <a:r>
              <a:rPr lang="ko-KR" altLang="en-US" dirty="0" smtClean="0"/>
              <a:t>선택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40540968" descr="EMB0000143c123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276475"/>
            <a:ext cx="4035249" cy="3143272"/>
          </a:xfrm>
          <a:prstGeom prst="rect">
            <a:avLst/>
          </a:prstGeom>
          <a:noFill/>
        </p:spPr>
      </p:pic>
      <p:pic>
        <p:nvPicPr>
          <p:cNvPr id="5" name="_x141634816" descr="EMB0000143c123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2276475"/>
            <a:ext cx="4035251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실습하기</a:t>
            </a:r>
            <a:r>
              <a:rPr lang="en-US" altLang="ko-KR" dirty="0" smtClean="0"/>
              <a:t>-7) </a:t>
            </a:r>
            <a:r>
              <a:rPr lang="ko-KR" altLang="en-US" dirty="0" smtClean="0"/>
              <a:t>문서 편집하기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저장하기 </a:t>
            </a:r>
            <a:r>
              <a:rPr lang="en-US" altLang="ko-KR" dirty="0" smtClean="0"/>
              <a:t>: [</a:t>
            </a:r>
            <a:r>
              <a:rPr lang="ko-KR" altLang="en-US" dirty="0" smtClean="0"/>
              <a:t>파일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다른 이름으로 저장하기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선택하고 ‘날짜</a:t>
            </a:r>
            <a:r>
              <a:rPr lang="en-US" altLang="ko-KR" dirty="0" smtClean="0"/>
              <a:t>_</a:t>
            </a:r>
            <a:r>
              <a:rPr lang="ko-KR" altLang="en-US" dirty="0" smtClean="0"/>
              <a:t>분반</a:t>
            </a:r>
            <a:r>
              <a:rPr lang="en-US" altLang="ko-KR" dirty="0" smtClean="0"/>
              <a:t>_</a:t>
            </a:r>
            <a:r>
              <a:rPr lang="ko-KR" altLang="en-US" dirty="0" smtClean="0"/>
              <a:t>학번</a:t>
            </a:r>
            <a:r>
              <a:rPr lang="en-US" altLang="ko-KR" dirty="0" smtClean="0"/>
              <a:t>_</a:t>
            </a:r>
            <a:r>
              <a:rPr lang="ko-KR" altLang="en-US" dirty="0" smtClean="0"/>
              <a:t>이름 </a:t>
            </a:r>
            <a:r>
              <a:rPr lang="en-US" altLang="ko-KR" dirty="0" smtClean="0"/>
              <a:t>_ex3_7.hwp’</a:t>
            </a:r>
            <a:r>
              <a:rPr lang="ko-KR" altLang="en-US" dirty="0" smtClean="0"/>
              <a:t>로 저장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40541848" descr="EMB0000143c123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7504" y="2071678"/>
            <a:ext cx="5228992" cy="40719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메일 보내기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Mail address : </a:t>
            </a:r>
            <a:r>
              <a:rPr lang="en-US" altLang="ko-KR" dirty="0" smtClean="0">
                <a:hlinkClick r:id="rId2"/>
              </a:rPr>
              <a:t>sugi@dit.dongseo.ac.kr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제목 형식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분반</a:t>
            </a:r>
            <a:r>
              <a:rPr lang="en-US" altLang="ko-KR" dirty="0" smtClean="0"/>
              <a:t>_</a:t>
            </a:r>
            <a:r>
              <a:rPr lang="ko-KR" altLang="en-US" dirty="0" smtClean="0"/>
              <a:t>학번</a:t>
            </a:r>
            <a:r>
              <a:rPr lang="en-US" altLang="ko-KR" dirty="0" smtClean="0"/>
              <a:t>_</a:t>
            </a:r>
            <a:r>
              <a:rPr lang="ko-KR" altLang="en-US" dirty="0" smtClean="0"/>
              <a:t>이름</a:t>
            </a:r>
            <a:r>
              <a:rPr lang="en-US" altLang="ko-KR" dirty="0" smtClean="0"/>
              <a:t>_</a:t>
            </a:r>
            <a:r>
              <a:rPr lang="ko-KR" altLang="en-US" dirty="0" smtClean="0"/>
              <a:t>기타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파일이름형식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날짜</a:t>
            </a:r>
            <a:r>
              <a:rPr lang="en-US" altLang="ko-KR" dirty="0" smtClean="0"/>
              <a:t>_</a:t>
            </a:r>
            <a:r>
              <a:rPr lang="ko-KR" altLang="en-US" dirty="0" smtClean="0"/>
              <a:t>분반</a:t>
            </a:r>
            <a:r>
              <a:rPr lang="en-US" altLang="ko-KR" dirty="0" smtClean="0"/>
              <a:t>_</a:t>
            </a:r>
            <a:r>
              <a:rPr lang="ko-KR" altLang="en-US" dirty="0" smtClean="0"/>
              <a:t>학번</a:t>
            </a:r>
            <a:r>
              <a:rPr lang="en-US" altLang="ko-KR" dirty="0" smtClean="0"/>
              <a:t>_</a:t>
            </a:r>
            <a:r>
              <a:rPr lang="ko-KR" altLang="en-US" dirty="0" smtClean="0"/>
              <a:t>이름</a:t>
            </a:r>
            <a:r>
              <a:rPr lang="en-US" altLang="ko-KR" dirty="0" smtClean="0"/>
              <a:t>_</a:t>
            </a:r>
            <a:r>
              <a:rPr lang="ko-KR" altLang="en-US" dirty="0" smtClean="0"/>
              <a:t>기타</a:t>
            </a:r>
            <a:r>
              <a:rPr lang="en-US" altLang="ko-KR" dirty="0" smtClean="0"/>
              <a:t>.</a:t>
            </a:r>
            <a:r>
              <a:rPr lang="ko-KR" altLang="en-US" dirty="0" err="1" smtClean="0"/>
              <a:t>확장자</a:t>
            </a:r>
            <a:endParaRPr lang="en-US" altLang="ko-KR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기본 사용법 익히기</a:t>
            </a:r>
            <a:r>
              <a:rPr lang="en-US" altLang="ko-KR" dirty="0" smtClean="0"/>
              <a:t>-</a:t>
            </a:r>
            <a:r>
              <a:rPr lang="ko-KR" altLang="en-US" dirty="0" smtClean="0"/>
              <a:t>한글 </a:t>
            </a:r>
            <a:r>
              <a:rPr lang="en-US" altLang="ko-KR" dirty="0" smtClean="0"/>
              <a:t>2007</a:t>
            </a:r>
            <a:r>
              <a:rPr lang="ko-KR" altLang="en-US" dirty="0" smtClean="0"/>
              <a:t>의 실행과 종료</a:t>
            </a:r>
          </a:p>
        </p:txBody>
      </p:sp>
      <p:sp>
        <p:nvSpPr>
          <p:cNvPr id="20482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한글 </a:t>
            </a:r>
            <a:r>
              <a:rPr lang="en-US" altLang="ko-KR" dirty="0" smtClean="0"/>
              <a:t>2007 </a:t>
            </a:r>
            <a:r>
              <a:rPr lang="ko-KR" altLang="en-US" dirty="0" smtClean="0"/>
              <a:t>실행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방법 </a:t>
            </a:r>
            <a:r>
              <a:rPr lang="en-US" altLang="ko-KR" dirty="0" smtClean="0"/>
              <a:t>1 : ‘</a:t>
            </a:r>
            <a:r>
              <a:rPr lang="ko-KR" altLang="en-US" dirty="0" err="1" smtClean="0"/>
              <a:t>한글과컴퓨터</a:t>
            </a:r>
            <a:r>
              <a:rPr lang="ko-KR" altLang="en-US" dirty="0" smtClean="0"/>
              <a:t> 한글 </a:t>
            </a:r>
            <a:r>
              <a:rPr lang="en-US" altLang="ko-KR" dirty="0" smtClean="0"/>
              <a:t>2007’ </a:t>
            </a:r>
            <a:r>
              <a:rPr lang="ko-KR" altLang="en-US" dirty="0" smtClean="0"/>
              <a:t>아이콘 더블클릭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방법 </a:t>
            </a:r>
            <a:r>
              <a:rPr lang="en-US" altLang="ko-KR" dirty="0" smtClean="0"/>
              <a:t>2 : &lt;</a:t>
            </a:r>
            <a:r>
              <a:rPr lang="ko-KR" altLang="en-US" dirty="0" smtClean="0"/>
              <a:t>시작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버튼 클릭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모든 프로그램</a:t>
            </a:r>
            <a:r>
              <a:rPr lang="en-US" altLang="ko-KR" dirty="0" smtClean="0"/>
              <a:t>]-[</a:t>
            </a:r>
            <a:r>
              <a:rPr lang="ko-KR" altLang="en-US" dirty="0" err="1" smtClean="0"/>
              <a:t>한글과컴퓨터</a:t>
            </a:r>
            <a:r>
              <a:rPr lang="en-US" altLang="ko-KR" dirty="0" smtClean="0"/>
              <a:t>]-[</a:t>
            </a:r>
            <a:r>
              <a:rPr lang="ko-KR" altLang="en-US" dirty="0" err="1" smtClean="0"/>
              <a:t>한글과컴퓨터</a:t>
            </a:r>
            <a:r>
              <a:rPr lang="ko-KR" altLang="en-US" dirty="0" smtClean="0"/>
              <a:t> 한글 </a:t>
            </a:r>
            <a:r>
              <a:rPr lang="en-US" altLang="ko-KR" dirty="0" smtClean="0"/>
              <a:t>2007]-[</a:t>
            </a:r>
            <a:r>
              <a:rPr lang="ko-KR" altLang="en-US" dirty="0" err="1" smtClean="0"/>
              <a:t>한글과컴퓨터</a:t>
            </a:r>
            <a:r>
              <a:rPr lang="ko-KR" altLang="en-US" dirty="0" smtClean="0"/>
              <a:t> 한글 </a:t>
            </a:r>
            <a:r>
              <a:rPr lang="en-US" altLang="ko-KR" dirty="0" smtClean="0"/>
              <a:t>2007] </a:t>
            </a:r>
            <a:r>
              <a:rPr lang="ko-KR" altLang="en-US" dirty="0" smtClean="0"/>
              <a:t>메뉴 클릭</a:t>
            </a:r>
          </a:p>
          <a:p>
            <a:pPr lvl="1"/>
            <a:endParaRPr lang="ko-KR" altLang="en-US" dirty="0" smtClean="0"/>
          </a:p>
        </p:txBody>
      </p:sp>
      <p:pic>
        <p:nvPicPr>
          <p:cNvPr id="4" name="_x142512584" descr="EMB00000cec6b08"/>
          <p:cNvPicPr>
            <a:picLocks noChangeAspect="1" noChangeArrowheads="1"/>
          </p:cNvPicPr>
          <p:nvPr/>
        </p:nvPicPr>
        <p:blipFill>
          <a:blip r:embed="rId2"/>
          <a:srcRect t="20000" r="93456" b="69091"/>
          <a:stretch>
            <a:fillRect/>
          </a:stretch>
        </p:blipFill>
        <p:spPr bwMode="auto">
          <a:xfrm>
            <a:off x="642910" y="3071810"/>
            <a:ext cx="428628" cy="428628"/>
          </a:xfrm>
          <a:prstGeom prst="rect">
            <a:avLst/>
          </a:prstGeom>
          <a:noFill/>
        </p:spPr>
      </p:pic>
      <p:pic>
        <p:nvPicPr>
          <p:cNvPr id="5" name="_x143667272" descr="EMB00000cec6b0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2857496"/>
            <a:ext cx="6311751" cy="3786214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642910" y="3071810"/>
            <a:ext cx="428628" cy="4286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5786446" y="5143512"/>
            <a:ext cx="1143008" cy="1428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142976" y="3143248"/>
            <a:ext cx="928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/>
              <a:t>더블클릭</a:t>
            </a:r>
            <a:endParaRPr lang="ko-KR" altLang="en-US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000892" y="5072074"/>
            <a:ext cx="928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solidFill>
                  <a:schemeClr val="bg1"/>
                </a:solidFill>
              </a:rPr>
              <a:t>클릭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rigin">
  <a:themeElements>
    <a:clrScheme name="1_Origin 1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FFFFFF"/>
      </a:accent3>
      <a:accent4>
        <a:srgbClr val="000000"/>
      </a:accent4>
      <a:accent5>
        <a:srgbClr val="BCBFCE"/>
      </a:accent5>
      <a:accent6>
        <a:srgbClr val="90A6BA"/>
      </a:accent6>
      <a:hlink>
        <a:srgbClr val="B292CA"/>
      </a:hlink>
      <a:folHlink>
        <a:srgbClr val="6B5680"/>
      </a:folHlink>
    </a:clrScheme>
    <a:fontScheme name="1_Origin">
      <a:majorFont>
        <a:latin typeface="Bookman Old Style"/>
        <a:ea typeface="굴림"/>
        <a:cs typeface=""/>
      </a:majorFont>
      <a:minorFont>
        <a:latin typeface="Gill Sans MT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lnDef>
  </a:objectDefaults>
  <a:extraClrSchemeLst>
    <a:extraClrScheme>
      <a:clrScheme name="1_Origin 1">
        <a:dk1>
          <a:srgbClr val="000000"/>
        </a:dk1>
        <a:lt1>
          <a:srgbClr val="FFFFFF"/>
        </a:lt1>
        <a:dk2>
          <a:srgbClr val="464653"/>
        </a:dk2>
        <a:lt2>
          <a:srgbClr val="DDE9EC"/>
        </a:lt2>
        <a:accent1>
          <a:srgbClr val="727CA3"/>
        </a:accent1>
        <a:accent2>
          <a:srgbClr val="9FB8CD"/>
        </a:accent2>
        <a:accent3>
          <a:srgbClr val="FFFFFF"/>
        </a:accent3>
        <a:accent4>
          <a:srgbClr val="000000"/>
        </a:accent4>
        <a:accent5>
          <a:srgbClr val="BCBFCE"/>
        </a:accent5>
        <a:accent6>
          <a:srgbClr val="90A6BA"/>
        </a:accent6>
        <a:hlink>
          <a:srgbClr val="B292CA"/>
        </a:hlink>
        <a:folHlink>
          <a:srgbClr val="6B56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pre_iai</Template>
  <TotalTime>366</TotalTime>
  <Words>5270</Words>
  <Application>Microsoft Office PowerPoint</Application>
  <PresentationFormat>화면 슬라이드 쇼(4:3)</PresentationFormat>
  <Paragraphs>527</Paragraphs>
  <Slides>86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86</vt:i4>
      </vt:variant>
    </vt:vector>
  </HeadingPairs>
  <TitlesOfParts>
    <vt:vector size="87" baseType="lpstr">
      <vt:lpstr>1_Origin</vt:lpstr>
      <vt:lpstr>정보처리일반I  한글 2007 기본</vt:lpstr>
      <vt:lpstr>Chapter03 한글 2007 기본</vt:lpstr>
      <vt:lpstr>1. 기본 사용법 익히기-새로운 기능 알아보기</vt:lpstr>
      <vt:lpstr>1. 기본 사용법 익히기-새로운 기능 알아보기</vt:lpstr>
      <vt:lpstr>1. 기본 사용법 익히기-새로운 기능 알아보기</vt:lpstr>
      <vt:lpstr>1. 기본 사용법 익히기-새로운 기능 알아보기</vt:lpstr>
      <vt:lpstr>1. 기본 사용법 익히기-새로운 기능 알아보기</vt:lpstr>
      <vt:lpstr>1. 기본 사용법 익히기-새로운 기능 알아보기</vt:lpstr>
      <vt:lpstr>1. 기본 사용법 익히기-한글 2007의 실행과 종료</vt:lpstr>
      <vt:lpstr>1. 기본 사용법 익히기-한글 2007의 실행과 종료</vt:lpstr>
      <vt:lpstr>1. 기본 사용법 익히기-한글 2007의 화면 구성</vt:lpstr>
      <vt:lpstr>1. 기본 사용법 익히기-문서 작성의 준비</vt:lpstr>
      <vt:lpstr>1. 기본 사용법 익히기-문서 작성의 준비</vt:lpstr>
      <vt:lpstr>1. 기본 사용법 익히기-문서 작성의 준비</vt:lpstr>
      <vt:lpstr>1. 기본 사용법 익히기-문서 작성의 준비</vt:lpstr>
      <vt:lpstr>1. 기본 사용법 익히기-문서 작성의 준비</vt:lpstr>
      <vt:lpstr>1. 기본 사용법 익히기-문서 작성의 준비</vt:lpstr>
      <vt:lpstr>1. 기본 사용법 익히기-문서 작성의 준비</vt:lpstr>
      <vt:lpstr>1. 기본 사용법 익히기-문서 작성하기</vt:lpstr>
      <vt:lpstr>1. 기본 사용법 익히기-문서 작성하기</vt:lpstr>
      <vt:lpstr>1. 기본 사용법 익히기-문서 작성하기</vt:lpstr>
      <vt:lpstr>1. 기본 사용법 익히기-문서 작성하기</vt:lpstr>
      <vt:lpstr>1. 기본 사용법 익히기-문서 작성하기</vt:lpstr>
      <vt:lpstr>1. 기본 사용법 익히기-문서 작성하기</vt:lpstr>
      <vt:lpstr>1. 기본 사용법 익히기-문서 작성하기</vt:lpstr>
      <vt:lpstr>1. 기본 사용법 익히기-문서 작성하기</vt:lpstr>
      <vt:lpstr>1. 기본 사용법 익히기-문서 작성하기</vt:lpstr>
      <vt:lpstr>2. 문서 편집하기-블록 설정하기</vt:lpstr>
      <vt:lpstr>2. 문서 편집하기-블록 설정하기</vt:lpstr>
      <vt:lpstr>2. 문서 편집하기-블록 설정하기</vt:lpstr>
      <vt:lpstr>2. 문서 편집하기-글자 모양 바꾸기</vt:lpstr>
      <vt:lpstr>2. 문서 편집하기-글자 모양 바꾸기</vt:lpstr>
      <vt:lpstr>2. 문서 편집하기-글자 모양 바꾸기</vt:lpstr>
      <vt:lpstr>2. 문서 편집하기-문단 모양 바꾸기</vt:lpstr>
      <vt:lpstr>2. 문서 편집하기-문단 모양 바꾸기</vt:lpstr>
      <vt:lpstr>2. 문서 편집하기-문단 모양 바꾸기</vt:lpstr>
      <vt:lpstr>2. 문서 편집하기-문단 모양 바꾸기</vt:lpstr>
      <vt:lpstr>2. 문서 편집하기-문단 모양 바꾸기</vt:lpstr>
      <vt:lpstr>2. 문서 편집하기-문단 모양 바꾸기</vt:lpstr>
      <vt:lpstr>2. 문서 편집하기-문단 모양 바꾸기</vt:lpstr>
      <vt:lpstr>2. 문서 편집하기-문단 모양 바꾸기</vt:lpstr>
      <vt:lpstr>2. 문서 편집하기-스타일 지정하기</vt:lpstr>
      <vt:lpstr>2. 문서 편집하기-스타일 지정하기</vt:lpstr>
      <vt:lpstr>2. 문서 편집하기-스타일 지정하기</vt:lpstr>
      <vt:lpstr>2. 문서 편집하기-스타일 지정하기</vt:lpstr>
      <vt:lpstr>2. 문서 편집하기-스타일 지정하기</vt:lpstr>
      <vt:lpstr>2. 문서 편집하기-기타 모양 바꾸기</vt:lpstr>
      <vt:lpstr>2. 문서 편집하기-기타 모양 바꾸기</vt:lpstr>
      <vt:lpstr>2. 문서 편집하기-기타 모양 바꾸기</vt:lpstr>
      <vt:lpstr>2. 문서 편집하기-기타 모양 바꾸기</vt:lpstr>
      <vt:lpstr>2. 문서 편집하기-기타 모양 바꾸기</vt:lpstr>
      <vt:lpstr>2. 문서 편집하기-기타 모양 바꾸기</vt:lpstr>
      <vt:lpstr>2. 문서 편집하기-기타 모양 바꾸기</vt:lpstr>
      <vt:lpstr>3. 편집 용지와 문서 인쇄-편집 용지 설정하기</vt:lpstr>
      <vt:lpstr>3. 편집 용지와 문서 인쇄-문서 인쇄하기</vt:lpstr>
      <vt:lpstr>3. 편집 용지와 문서 인쇄-문서 인쇄하기</vt:lpstr>
      <vt:lpstr>3. 편집 용지와 문서 인쇄-문서 인쇄하기</vt:lpstr>
      <vt:lpstr>3. 편집 용지와 문서 인쇄-문서 인쇄하기</vt:lpstr>
      <vt:lpstr>실습하기-1) 한글의 화면 구성 바꾸기</vt:lpstr>
      <vt:lpstr>실습하기-1) 한글의 화면 구성 바꾸기</vt:lpstr>
      <vt:lpstr>실습하기-1) 한글의 화면 구성 바꾸기</vt:lpstr>
      <vt:lpstr>실습하기-1) 한글의 화면 구성 바꾸기</vt:lpstr>
      <vt:lpstr>실습하기-1) 한글의 화면 구성 바꾸기</vt:lpstr>
      <vt:lpstr>실습하기-2) 문서마당을 이용해 새 문서 만들기</vt:lpstr>
      <vt:lpstr>실습하기-2) 문서마당을 이용해 새 문서 만들기</vt:lpstr>
      <vt:lpstr>실습하기-3) 인터넷 프레젠테이션 문서 저장하기</vt:lpstr>
      <vt:lpstr>실습하기-3) 인터넷 프레젠테이션 문서 저장하기</vt:lpstr>
      <vt:lpstr>실습하기-4) 한자 단어 등록하기</vt:lpstr>
      <vt:lpstr>실습하기-4) 한자 단어 등록하기</vt:lpstr>
      <vt:lpstr>실습하기-4) 한자 단어 등록하기</vt:lpstr>
      <vt:lpstr>실습하기-4) 한자 단어 등록하기</vt:lpstr>
      <vt:lpstr>실습하기-5) 간단한 문서 작성하기</vt:lpstr>
      <vt:lpstr>실습하기-5) 간단한 문서 작성하기</vt:lpstr>
      <vt:lpstr>실습하기-5) 간단한 문서 작성하기</vt:lpstr>
      <vt:lpstr>실습하기-5) 간단한 문서 작성하기</vt:lpstr>
      <vt:lpstr>실습하기-6) 칸(셀) 단위로 블록 설정하기</vt:lpstr>
      <vt:lpstr>실습하기-6) 칸(셀) 단위로 블록 설정하기</vt:lpstr>
      <vt:lpstr>실습하기-7) 문서 편집하기</vt:lpstr>
      <vt:lpstr>실습하기-7) 문서 편집하기</vt:lpstr>
      <vt:lpstr>실습하기-7) 문서 편집하기</vt:lpstr>
      <vt:lpstr>실습하기-7) 문서 편집하기</vt:lpstr>
      <vt:lpstr>실습하기-7) 문서 편집하기</vt:lpstr>
      <vt:lpstr>실습하기-7) 문서 편집하기</vt:lpstr>
      <vt:lpstr>실습하기-7) 문서 편집하기</vt:lpstr>
      <vt:lpstr>실습하기-7) 문서 편집하기</vt:lpstr>
      <vt:lpstr>메일 보내기</vt:lpstr>
    </vt:vector>
  </TitlesOfParts>
  <Company>Dongseo Univ.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 Resolution (Fast and Robust Multiframe Super Resolution)</dc:title>
  <dc:creator>Choi Nam Seok</dc:creator>
  <cp:lastModifiedBy>Choi Nam Seok</cp:lastModifiedBy>
  <cp:revision>51</cp:revision>
  <dcterms:created xsi:type="dcterms:W3CDTF">2009-02-27T07:09:50Z</dcterms:created>
  <dcterms:modified xsi:type="dcterms:W3CDTF">2009-03-23T00:09:53Z</dcterms:modified>
</cp:coreProperties>
</file>