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300" r:id="rId3"/>
    <p:sldId id="263" r:id="rId4"/>
    <p:sldId id="264" r:id="rId5"/>
    <p:sldId id="265" r:id="rId6"/>
    <p:sldId id="267" r:id="rId7"/>
    <p:sldId id="266" r:id="rId8"/>
    <p:sldId id="271" r:id="rId9"/>
    <p:sldId id="268" r:id="rId10"/>
    <p:sldId id="269" r:id="rId11"/>
    <p:sldId id="270" r:id="rId12"/>
    <p:sldId id="337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301" r:id="rId24"/>
    <p:sldId id="302" r:id="rId25"/>
    <p:sldId id="282" r:id="rId26"/>
    <p:sldId id="303" r:id="rId27"/>
    <p:sldId id="304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</p:sldIdLst>
  <p:sldSz cx="9144000" cy="6858000" type="screen4x3"/>
  <p:notesSz cx="6858000" cy="9144000"/>
  <p:defaultTextStyle>
    <a:defPPr>
      <a:defRPr lang="ko-KR"/>
    </a:defPPr>
    <a:lvl1pPr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1pPr>
    <a:lvl2pPr marL="4572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2pPr>
    <a:lvl3pPr marL="9144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3pPr>
    <a:lvl4pPr marL="13716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4pPr>
    <a:lvl5pPr marL="1828800" algn="l" rtl="0" fontAlgn="base" latinLnBrk="1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5pPr>
    <a:lvl6pPr marL="22860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6pPr>
    <a:lvl7pPr marL="27432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7pPr>
    <a:lvl8pPr marL="32004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8pPr>
    <a:lvl9pPr marL="3657600" algn="l" defTabSz="914400" rtl="0" eaLnBrk="1" latinLnBrk="1" hangingPunct="1">
      <a:defRPr kumimoji="1" kern="1200">
        <a:solidFill>
          <a:schemeClr val="tx1"/>
        </a:solidFill>
        <a:latin typeface="Arial" charset="0"/>
        <a:ea typeface="굴림" charset="-127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08" y="-102"/>
      </p:cViewPr>
      <p:guideLst>
        <p:guide orient="horz" pos="2160"/>
        <p:guide orient="horz" pos="3997"/>
        <p:guide pos="2880"/>
        <p:guide pos="54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868100" cy="368681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0"/>
          <p:cNvSpPr/>
          <p:nvPr/>
        </p:nvSpPr>
        <p:spPr>
          <a:xfrm>
            <a:off x="904875" y="2819400"/>
            <a:ext cx="7315200" cy="210820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5" name="Rectangle 11"/>
          <p:cNvSpPr/>
          <p:nvPr/>
        </p:nvSpPr>
        <p:spPr>
          <a:xfrm>
            <a:off x="906463" y="5048250"/>
            <a:ext cx="7315200" cy="895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6" name="Rectangle 14"/>
          <p:cNvSpPr/>
          <p:nvPr/>
        </p:nvSpPr>
        <p:spPr>
          <a:xfrm>
            <a:off x="904875" y="2819400"/>
            <a:ext cx="228600" cy="21082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7" name="Rectangle 15"/>
          <p:cNvSpPr/>
          <p:nvPr/>
        </p:nvSpPr>
        <p:spPr>
          <a:xfrm>
            <a:off x="906463" y="5048250"/>
            <a:ext cx="228600" cy="895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 dirty="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 2009,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Choi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Namseok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,  </a:t>
            </a:r>
            <a:r>
              <a:rPr lang="en-US" altLang="ko-KR" sz="900" dirty="0" err="1">
                <a:solidFill>
                  <a:schemeClr val="tx2"/>
                </a:solidFill>
                <a:latin typeface="Verdana" pitchFamily="34" charset="0"/>
              </a:rPr>
              <a:t>Dongseo</a:t>
            </a:r>
            <a:r>
              <a:rPr lang="en-US" altLang="ko-KR" sz="900" dirty="0">
                <a:solidFill>
                  <a:schemeClr val="tx2"/>
                </a:solidFill>
                <a:latin typeface="Verdana" pitchFamily="34" charset="0"/>
              </a:rPr>
              <a:t> Univ.,  E-mail : sugi@dit.dongseo.ac.kr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187450" y="3068638"/>
            <a:ext cx="6985000" cy="1655762"/>
          </a:xfrm>
        </p:spPr>
        <p:txBody>
          <a:bodyPr anchor="t" anchorCtr="1"/>
          <a:lstStyle>
            <a:lvl1pPr>
              <a:defRPr sz="2000">
                <a:solidFill>
                  <a:schemeClr val="tx1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771650" y="5084763"/>
            <a:ext cx="6400800" cy="817562"/>
          </a:xfrm>
        </p:spPr>
        <p:txBody>
          <a:bodyPr/>
          <a:lstStyle>
            <a:lvl1pPr marL="0" indent="0" algn="r">
              <a:buFont typeface="Wingdings 3" pitchFamily="18" charset="2"/>
              <a:buNone/>
              <a:defRPr sz="1400" b="1">
                <a:solidFill>
                  <a:schemeClr val="tx2"/>
                </a:solidFill>
                <a:latin typeface="Tahoma" pitchFamily="34" charset="0"/>
              </a:defRPr>
            </a:lvl1pPr>
          </a:lstStyle>
          <a:p>
            <a:r>
              <a:rPr lang="ko-KR" altLang="en-US"/>
              <a:t>마스터 부제목 스타일 편집</a:t>
            </a:r>
          </a:p>
        </p:txBody>
      </p:sp>
    </p:spTree>
  </p:cSld>
  <p:clrMapOvr>
    <a:masterClrMapping/>
  </p:clrMapOvr>
  <p:hf hdr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152400"/>
            <a:ext cx="2057400" cy="5976938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52400"/>
            <a:ext cx="6019800" cy="5976938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1800" b="1"/>
            </a:lvl1pPr>
            <a:lvl2pPr>
              <a:defRPr sz="1600" b="1"/>
            </a:lvl2pPr>
            <a:lvl3pPr>
              <a:defRPr sz="1400" b="1"/>
            </a:lvl3pPr>
            <a:lvl4pPr>
              <a:defRPr sz="1200" b="1"/>
            </a:lvl4pPr>
            <a:lvl5pPr>
              <a:defRPr sz="1000" b="1"/>
            </a:lvl5pPr>
          </a:lstStyle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49101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ko-KR" altLang="en-US" noProof="0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kumimoji="0" lang="en-US">
              <a:latin typeface="+mn-lt"/>
              <a:ea typeface="+mn-ea"/>
            </a:endParaRPr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latinLnBrk="0">
              <a:defRPr/>
            </a:pPr>
            <a:endParaRPr kumimoji="0" lang="ko-KR" altLang="ko-KR">
              <a:solidFill>
                <a:srgbClr val="FFFFFF"/>
              </a:solidFill>
            </a:endParaRPr>
          </a:p>
        </p:txBody>
      </p:sp>
      <p:sp>
        <p:nvSpPr>
          <p:cNvPr id="4103" name="Slide Number Placeholder 4"/>
          <p:cNvSpPr txBox="1">
            <a:spLocks noGrp="1"/>
          </p:cNvSpPr>
          <p:nvPr/>
        </p:nvSpPr>
        <p:spPr bwMode="auto">
          <a:xfrm>
            <a:off x="612775" y="6356350"/>
            <a:ext cx="13716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latinLnBrk="0">
              <a:defRPr/>
            </a:pPr>
            <a:fld id="{59E0859C-5A5F-45DF-94E3-D86202ADD042}" type="slidenum">
              <a:rPr kumimoji="0" lang="en-US" altLang="ko-KR" sz="900">
                <a:solidFill>
                  <a:schemeClr val="tx2"/>
                </a:solidFill>
                <a:latin typeface="Gill Sans MT" pitchFamily="34" charset="0"/>
              </a:rPr>
              <a:pPr latinLnBrk="0">
                <a:defRPr/>
              </a:pPr>
              <a:t>‹#›</a:t>
            </a:fld>
            <a:endParaRPr kumimoji="0" lang="en-US" altLang="ko-KR" sz="900">
              <a:solidFill>
                <a:schemeClr val="tx2"/>
              </a:solidFill>
              <a:latin typeface="Gill Sans MT" pitchFamily="34" charset="0"/>
            </a:endParaRPr>
          </a:p>
        </p:txBody>
      </p:sp>
      <p:sp>
        <p:nvSpPr>
          <p:cNvPr id="4104" name="Rectangle 8"/>
          <p:cNvSpPr>
            <a:spLocks noChangeArrowheads="1"/>
          </p:cNvSpPr>
          <p:nvPr/>
        </p:nvSpPr>
        <p:spPr bwMode="auto">
          <a:xfrm>
            <a:off x="1187450" y="6424613"/>
            <a:ext cx="6985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altLang="ko-KR" sz="900">
                <a:solidFill>
                  <a:schemeClr val="tx2"/>
                </a:solidFill>
              </a:rPr>
              <a:t>Institute of Ambient Intelligence</a:t>
            </a:r>
            <a:r>
              <a:rPr lang="en-US" altLang="ko-KR" sz="900">
                <a:solidFill>
                  <a:schemeClr val="tx2"/>
                </a:solidFill>
                <a:latin typeface="Verdana" pitchFamily="34" charset="0"/>
              </a:rPr>
              <a:t>  2009,  Choi, Namseok,  Dongseo Univ.,  E-mail : sugi@dit.dongseo.ac.kr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hf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5pPr>
      <a:lvl6pPr marL="4572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6pPr>
      <a:lvl7pPr marL="9144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7pPr>
      <a:lvl8pPr marL="13716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8pPr>
      <a:lvl9pPr marL="1828800" algn="l" rtl="0" fontAlgn="base">
        <a:spcBef>
          <a:spcPct val="0"/>
        </a:spcBef>
        <a:spcAft>
          <a:spcPct val="0"/>
        </a:spcAft>
        <a:defRPr sz="2800">
          <a:solidFill>
            <a:schemeClr val="tx2"/>
          </a:solidFill>
          <a:latin typeface="Bookman Old Style" pitchFamily="18" charset="0"/>
          <a:ea typeface="굴림" charset="-127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100">
          <a:solidFill>
            <a:schemeClr val="tx2"/>
          </a:solidFill>
          <a:latin typeface="+mn-lt"/>
          <a:ea typeface="+mn-ea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400">
          <a:solidFill>
            <a:schemeClr val="tx1"/>
          </a:solidFill>
          <a:latin typeface="+mn-lt"/>
          <a:ea typeface="+mn-ea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8BA2B4"/>
        </a:buClr>
        <a:buSzPct val="70000"/>
        <a:buFont typeface="Wingdings" pitchFamily="2" charset="2"/>
        <a:buChar char=""/>
        <a:defRPr sz="1600">
          <a:solidFill>
            <a:schemeClr val="tx1"/>
          </a:solidFill>
          <a:latin typeface="+mn-lt"/>
          <a:ea typeface="+mn-ea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5pPr>
      <a:lvl6pPr marL="18288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6pPr>
      <a:lvl7pPr marL="22860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7pPr>
      <a:lvl8pPr marL="27432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8pPr>
      <a:lvl9pPr marL="3200400" indent="-228600" algn="l" rtl="0" fontAlgn="base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kowon.dongseo.ac.kr/~d8003150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ko-KR" altLang="en-US" sz="3600" b="1" dirty="0" smtClean="0"/>
              <a:t>정보처리일반</a:t>
            </a:r>
            <a:r>
              <a:rPr lang="en-US" altLang="ko-KR" sz="3600" dirty="0" smtClean="0"/>
              <a:t>I</a:t>
            </a:r>
            <a:br>
              <a:rPr lang="en-US" altLang="ko-KR" sz="3600" dirty="0" smtClean="0"/>
            </a:br>
            <a:r>
              <a:rPr lang="en-US" altLang="ko-KR" dirty="0" smtClean="0"/>
              <a:t/>
            </a:r>
            <a:br>
              <a:rPr lang="en-US" altLang="ko-KR" dirty="0" smtClean="0"/>
            </a:br>
            <a:r>
              <a:rPr lang="ko-KR" altLang="en-US" sz="2400" dirty="0" smtClean="0"/>
              <a:t>한글 </a:t>
            </a:r>
            <a:r>
              <a:rPr lang="en-US" altLang="ko-KR" sz="2400" dirty="0" smtClean="0"/>
              <a:t>2007 </a:t>
            </a:r>
            <a:r>
              <a:rPr lang="ko-KR" altLang="en-US" sz="2400" dirty="0" smtClean="0"/>
              <a:t>활용</a:t>
            </a:r>
            <a:r>
              <a:rPr lang="en-US" altLang="ko-KR" sz="2400" dirty="0" smtClean="0"/>
              <a:t>(1)</a:t>
            </a:r>
            <a:br>
              <a:rPr lang="en-US" altLang="ko-KR" sz="2400" dirty="0" smtClean="0"/>
            </a:br>
            <a:r>
              <a:rPr lang="ko-KR" altLang="en-US" sz="2400" dirty="0" smtClean="0"/>
              <a:t>표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차트</a:t>
            </a:r>
            <a:r>
              <a:rPr lang="en-US" altLang="ko-KR" sz="2400" dirty="0" smtClean="0"/>
              <a:t>, </a:t>
            </a:r>
            <a:r>
              <a:rPr lang="ko-KR" altLang="en-US" sz="2400" dirty="0" err="1" smtClean="0"/>
              <a:t>글상자</a:t>
            </a:r>
            <a:r>
              <a:rPr lang="en-US" altLang="ko-KR" sz="2400" dirty="0" smtClean="0"/>
              <a:t>, </a:t>
            </a:r>
            <a:r>
              <a:rPr lang="ko-KR" altLang="en-US" sz="2400" dirty="0" smtClean="0"/>
              <a:t>주석</a:t>
            </a:r>
            <a:endParaRPr lang="en-US" altLang="ko-KR" sz="3600" dirty="0" smtClean="0"/>
          </a:p>
        </p:txBody>
      </p:sp>
      <p:sp>
        <p:nvSpPr>
          <p:cNvPr id="13314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ko-KR" sz="1200" dirty="0" smtClean="0"/>
              <a:t>2008. 03. 30</a:t>
            </a:r>
          </a:p>
          <a:p>
            <a:pPr eaLnBrk="1" hangingPunct="1"/>
            <a:r>
              <a:rPr lang="en-US" altLang="ko-KR" sz="1200" dirty="0" err="1" smtClean="0"/>
              <a:t>Namseok</a:t>
            </a:r>
            <a:r>
              <a:rPr lang="en-US" altLang="ko-KR" sz="1200" dirty="0" smtClean="0"/>
              <a:t> </a:t>
            </a:r>
            <a:r>
              <a:rPr lang="en-US" altLang="ko-KR" sz="1200" dirty="0" err="1" smtClean="0"/>
              <a:t>Choi</a:t>
            </a:r>
            <a:endParaRPr lang="en-US" altLang="ko-KR" sz="1200" dirty="0" smtClean="0"/>
          </a:p>
          <a:p>
            <a:pPr eaLnBrk="1" hangingPunct="1"/>
            <a:r>
              <a:rPr lang="en-US" altLang="ko-KR" sz="1200" dirty="0" smtClean="0">
                <a:hlinkClick r:id="rId2"/>
              </a:rPr>
              <a:t>http://kowon.dongseo.ac.kr/~d8003150</a:t>
            </a:r>
            <a:endParaRPr lang="en-US" altLang="ko-KR" sz="12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15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나누기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합치기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나누기 </a:t>
            </a:r>
            <a:r>
              <a:rPr lang="en-US" altLang="ko-KR" dirty="0" smtClean="0"/>
              <a:t>:</a:t>
            </a:r>
            <a:r>
              <a:rPr lang="ko-KR" altLang="en-US" dirty="0" smtClean="0"/>
              <a:t>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나누기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셀 나누기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칸 수와 줄 수를 지정</a:t>
            </a:r>
            <a:r>
              <a:rPr lang="en-US" altLang="ko-KR" dirty="0" smtClean="0"/>
              <a:t>(</a:t>
            </a:r>
            <a:r>
              <a:rPr lang="ko-KR" altLang="en-US" dirty="0" smtClean="0"/>
              <a:t>여러 셀을 동시에 나누려면 해당 셀을 블록으로 설정</a:t>
            </a:r>
            <a:r>
              <a:rPr lang="en-US" altLang="ko-KR" dirty="0" smtClean="0"/>
              <a:t>)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셀 합치기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셀 블록을 설정한 상태에서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합치기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endParaRPr lang="en-US" altLang="ko-KR" dirty="0"/>
          </a:p>
        </p:txBody>
      </p:sp>
      <p:pic>
        <p:nvPicPr>
          <p:cNvPr id="13" name="_x180024496" descr="EMB000016ac432b"/>
          <p:cNvPicPr>
            <a:picLocks noChangeAspect="1" noChangeArrowheads="1"/>
          </p:cNvPicPr>
          <p:nvPr/>
        </p:nvPicPr>
        <p:blipFill>
          <a:blip r:embed="rId2"/>
          <a:srcRect l="9516" t="36735" r="6421" b="22449"/>
          <a:stretch>
            <a:fillRect/>
          </a:stretch>
        </p:blipFill>
        <p:spPr bwMode="auto">
          <a:xfrm>
            <a:off x="863600" y="2190526"/>
            <a:ext cx="3280859" cy="1238474"/>
          </a:xfrm>
          <a:prstGeom prst="rect">
            <a:avLst/>
          </a:prstGeom>
          <a:noFill/>
        </p:spPr>
      </p:pic>
      <p:pic>
        <p:nvPicPr>
          <p:cNvPr id="14" name="_x180022416" descr="EMB000016ac432c"/>
          <p:cNvPicPr>
            <a:picLocks noChangeAspect="1" noChangeArrowheads="1"/>
          </p:cNvPicPr>
          <p:nvPr/>
        </p:nvPicPr>
        <p:blipFill>
          <a:blip r:embed="rId3"/>
          <a:srcRect l="7931" t="48980" r="4834" b="22449"/>
          <a:stretch>
            <a:fillRect/>
          </a:stretch>
        </p:blipFill>
        <p:spPr bwMode="auto">
          <a:xfrm>
            <a:off x="4572000" y="2562074"/>
            <a:ext cx="3404657" cy="866926"/>
          </a:xfrm>
          <a:prstGeom prst="rect">
            <a:avLst/>
          </a:prstGeom>
          <a:noFill/>
        </p:spPr>
      </p:pic>
      <p:pic>
        <p:nvPicPr>
          <p:cNvPr id="15" name="_x180022976" descr="EMB000016ac432d"/>
          <p:cNvPicPr>
            <a:picLocks noChangeAspect="1" noChangeArrowheads="1"/>
          </p:cNvPicPr>
          <p:nvPr/>
        </p:nvPicPr>
        <p:blipFill>
          <a:blip r:embed="rId4"/>
          <a:srcRect t="4332" b="7773"/>
          <a:stretch>
            <a:fillRect/>
          </a:stretch>
        </p:blipFill>
        <p:spPr bwMode="auto">
          <a:xfrm>
            <a:off x="863600" y="4122747"/>
            <a:ext cx="3252381" cy="2222491"/>
          </a:xfrm>
          <a:prstGeom prst="rect">
            <a:avLst/>
          </a:prstGeom>
          <a:noFill/>
        </p:spPr>
      </p:pic>
      <p:pic>
        <p:nvPicPr>
          <p:cNvPr id="16" name="_x180023456" descr="EMB000016ac432e"/>
          <p:cNvPicPr>
            <a:picLocks noChangeAspect="1" noChangeArrowheads="1"/>
          </p:cNvPicPr>
          <p:nvPr/>
        </p:nvPicPr>
        <p:blipFill>
          <a:blip r:embed="rId5"/>
          <a:srcRect l="7648" t="50033" r="6481" b="22866"/>
          <a:stretch>
            <a:fillRect/>
          </a:stretch>
        </p:blipFill>
        <p:spPr bwMode="auto">
          <a:xfrm>
            <a:off x="4572000" y="4086234"/>
            <a:ext cx="3351422" cy="8223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기본 표 만들기</a:t>
            </a:r>
          </a:p>
        </p:txBody>
      </p:sp>
      <p:sp>
        <p:nvSpPr>
          <p:cNvPr id="225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ko-KR" altLang="en-US" dirty="0" smtClean="0"/>
              <a:t>기본 표 만들기</a:t>
            </a:r>
          </a:p>
        </p:txBody>
      </p:sp>
      <p:pic>
        <p:nvPicPr>
          <p:cNvPr id="8" name="_x180023776" descr="EMB000016ac4335"/>
          <p:cNvPicPr>
            <a:picLocks noChangeAspect="1" noChangeArrowheads="1"/>
          </p:cNvPicPr>
          <p:nvPr/>
        </p:nvPicPr>
        <p:blipFill>
          <a:blip r:embed="rId2"/>
          <a:srcRect l="9079" t="45093" r="6483" b="36215"/>
          <a:stretch>
            <a:fillRect/>
          </a:stretch>
        </p:blipFill>
        <p:spPr bwMode="auto">
          <a:xfrm>
            <a:off x="452631" y="2720039"/>
            <a:ext cx="8238737" cy="1417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기본 표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3×5 </a:t>
            </a:r>
            <a:r>
              <a:rPr lang="ko-KR" altLang="en-US" dirty="0" smtClean="0"/>
              <a:t>크기</a:t>
            </a:r>
            <a:r>
              <a:rPr lang="en-US" altLang="ko-KR" dirty="0" smtClean="0"/>
              <a:t>(3</a:t>
            </a:r>
            <a:r>
              <a:rPr lang="ko-KR" altLang="en-US" dirty="0" smtClean="0"/>
              <a:t>줄</a:t>
            </a:r>
            <a:r>
              <a:rPr lang="en-US" altLang="ko-KR" dirty="0" smtClean="0"/>
              <a:t>, 5</a:t>
            </a:r>
            <a:r>
              <a:rPr lang="ko-KR" altLang="en-US" dirty="0" smtClean="0"/>
              <a:t>칸</a:t>
            </a:r>
            <a:r>
              <a:rPr lang="en-US" altLang="ko-KR" dirty="0" smtClean="0"/>
              <a:t>)</a:t>
            </a:r>
            <a:r>
              <a:rPr lang="ko-KR" altLang="en-US" dirty="0" smtClean="0"/>
              <a:t>의 표를 만든다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180022576" descr="EMB000016ac432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85918" y="2014609"/>
            <a:ext cx="5572164" cy="43306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기본 표 만들기</a:t>
            </a:r>
          </a:p>
        </p:txBody>
      </p:sp>
      <p:sp>
        <p:nvSpPr>
          <p:cNvPr id="235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다음과 같이 셀 나누기와 셀 합치기를 실행한다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2331" y="1609725"/>
            <a:ext cx="7399337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600" y="3563938"/>
            <a:ext cx="7323137" cy="2781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기본 표 만들기</a:t>
            </a:r>
          </a:p>
        </p:txBody>
      </p:sp>
      <p:sp>
        <p:nvSpPr>
          <p:cNvPr id="245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표의 셀 크기를 조절한다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표의 내용을 입력하여 완성한다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ko-KR" altLang="en-US" dirty="0"/>
          </a:p>
        </p:txBody>
      </p:sp>
      <p:pic>
        <p:nvPicPr>
          <p:cNvPr id="6" name="_x180025216" descr="EMB000016ac4334"/>
          <p:cNvPicPr>
            <a:picLocks noChangeAspect="1" noChangeArrowheads="1"/>
          </p:cNvPicPr>
          <p:nvPr/>
        </p:nvPicPr>
        <p:blipFill>
          <a:blip r:embed="rId2"/>
          <a:srcRect l="7772" t="36667" r="5442" b="33333"/>
          <a:stretch>
            <a:fillRect/>
          </a:stretch>
        </p:blipFill>
        <p:spPr bwMode="auto">
          <a:xfrm>
            <a:off x="1749388" y="1712889"/>
            <a:ext cx="5645223" cy="151714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_x180023776" descr="EMB000016ac4335"/>
          <p:cNvPicPr>
            <a:picLocks noChangeAspect="1" noChangeArrowheads="1"/>
          </p:cNvPicPr>
          <p:nvPr/>
        </p:nvPicPr>
        <p:blipFill>
          <a:blip r:embed="rId3"/>
          <a:srcRect l="9079" t="45093" r="6483" b="36215"/>
          <a:stretch>
            <a:fillRect/>
          </a:stretch>
        </p:blipFill>
        <p:spPr bwMode="auto">
          <a:xfrm>
            <a:off x="452631" y="4451364"/>
            <a:ext cx="8238737" cy="1417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56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본문 내에서 표 위치 설정하기</a:t>
            </a:r>
            <a:endParaRPr lang="en-US" altLang="ko-KR" dirty="0" smtClean="0"/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표 내부에서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 smtClean="0"/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글자처럼 취급 </a:t>
            </a:r>
            <a:endParaRPr lang="en-US" altLang="ko-KR" dirty="0" smtClean="0"/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글자처럼 취급 해제하면 마우스에 의해 표의 위치 지정하며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어울림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자리 차지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 뒤로</a:t>
            </a:r>
            <a:r>
              <a:rPr lang="en-US" altLang="ko-KR" dirty="0" smtClean="0"/>
              <a:t>, </a:t>
            </a:r>
            <a:r>
              <a:rPr lang="ko-KR" altLang="en-US" dirty="0" smtClean="0"/>
              <a:t>글 앞으로</a:t>
            </a:r>
            <a:r>
              <a:rPr lang="en-US" altLang="ko-KR" dirty="0" smtClean="0"/>
              <a:t> </a:t>
            </a:r>
            <a:r>
              <a:rPr lang="ko-KR" altLang="en-US" dirty="0" smtClean="0"/>
              <a:t>중에서 하나를 선택하여 표와 본문을 어떤 방식으로 배치할지 결정</a:t>
            </a:r>
          </a:p>
          <a:p>
            <a:pPr lvl="2"/>
            <a:endParaRPr lang="ko-KR" altLang="en-US" dirty="0" smtClean="0"/>
          </a:p>
        </p:txBody>
      </p:sp>
      <p:grpSp>
        <p:nvGrpSpPr>
          <p:cNvPr id="8" name="그룹 7"/>
          <p:cNvGrpSpPr>
            <a:grpSpLocks noChangeAspect="1"/>
          </p:cNvGrpSpPr>
          <p:nvPr/>
        </p:nvGrpSpPr>
        <p:grpSpPr>
          <a:xfrm>
            <a:off x="2900351" y="3316267"/>
            <a:ext cx="3343298" cy="3028971"/>
            <a:chOff x="928662" y="3143248"/>
            <a:chExt cx="3714776" cy="3365523"/>
          </a:xfrm>
        </p:grpSpPr>
        <p:pic>
          <p:nvPicPr>
            <p:cNvPr id="5" name="그림 4" descr="ch04-10.jpg"/>
            <p:cNvPicPr>
              <a:picLocks noChangeAspect="1"/>
            </p:cNvPicPr>
            <p:nvPr/>
          </p:nvPicPr>
          <p:blipFill>
            <a:blip r:embed="rId2" cstate="screen"/>
            <a:stretch>
              <a:fillRect/>
            </a:stretch>
          </p:blipFill>
          <p:spPr>
            <a:xfrm>
              <a:off x="928662" y="3143248"/>
              <a:ext cx="3714776" cy="3365523"/>
            </a:xfrm>
            <a:prstGeom prst="rect">
              <a:avLst/>
            </a:prstGeom>
          </p:spPr>
        </p:pic>
        <p:sp>
          <p:nvSpPr>
            <p:cNvPr id="7" name="직사각형 6"/>
            <p:cNvSpPr/>
            <p:nvPr/>
          </p:nvSpPr>
          <p:spPr>
            <a:xfrm>
              <a:off x="1071537" y="4143380"/>
              <a:ext cx="1529783" cy="522796"/>
            </a:xfrm>
            <a:prstGeom prst="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662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표와 본문의 배치</a:t>
            </a:r>
            <a:r>
              <a:rPr lang="en-US" altLang="ko-KR" dirty="0" smtClean="0"/>
              <a:t>(</a:t>
            </a:r>
            <a:r>
              <a:rPr lang="ko-KR" altLang="en-US" dirty="0" smtClean="0"/>
              <a:t>어울림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자리 차지</a:t>
            </a:r>
            <a:r>
              <a:rPr lang="en-US" altLang="ko-KR" dirty="0" smtClean="0"/>
              <a:t>)</a:t>
            </a: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80571" y="1931967"/>
            <a:ext cx="5782858" cy="4655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765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표 바깥 여백과 캡션 위치 설정하기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표 바깥 여백 </a:t>
            </a:r>
            <a:r>
              <a:rPr lang="en-US" altLang="ko-KR" dirty="0" smtClean="0"/>
              <a:t>: </a:t>
            </a:r>
            <a:r>
              <a:rPr lang="ko-KR" altLang="en-US" dirty="0" smtClean="0"/>
              <a:t>표 테두리의 바깥쪽으로부터 본문까지의 간격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/</a:t>
            </a:r>
            <a:r>
              <a:rPr lang="ko-KR" altLang="en-US" dirty="0" smtClean="0"/>
              <a:t>캡션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 smtClean="0"/>
          </a:p>
        </p:txBody>
      </p:sp>
      <p:pic>
        <p:nvPicPr>
          <p:cNvPr id="5" name="그림 4" descr="ch04-12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665109" y="3094016"/>
            <a:ext cx="3469461" cy="3143272"/>
          </a:xfrm>
          <a:prstGeom prst="rect">
            <a:avLst/>
          </a:prstGeom>
        </p:spPr>
      </p:pic>
      <p:pic>
        <p:nvPicPr>
          <p:cNvPr id="6" name="그림 5" descr="ch04-12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308448" y="3094016"/>
            <a:ext cx="4035224" cy="31432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867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표 바깥 여백과 캡션 위치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표 캡션</a:t>
            </a:r>
            <a:r>
              <a:rPr lang="en-US" altLang="ko-KR" dirty="0" smtClean="0"/>
              <a:t>(Caption) : </a:t>
            </a:r>
            <a:r>
              <a:rPr lang="ko-KR" altLang="en-US" dirty="0" smtClean="0"/>
              <a:t>표 제목을 의미하며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캡션 달기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에서 캡션을 입력한 경우에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여백</a:t>
            </a:r>
            <a:r>
              <a:rPr lang="en-US" altLang="ko-KR" dirty="0" smtClean="0"/>
              <a:t>/</a:t>
            </a:r>
            <a:r>
              <a:rPr lang="ko-KR" altLang="en-US" dirty="0" smtClean="0"/>
              <a:t>캡션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캡션의 위치 등을 설정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캡션을 지우려면 해당 표의 캡션에서 마우스 오른쪽 버튼을 클릭하여 ‘캡션 지우기’ 선택</a:t>
            </a:r>
          </a:p>
        </p:txBody>
      </p:sp>
      <p:pic>
        <p:nvPicPr>
          <p:cNvPr id="8" name="그림 7" descr="ch04-13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14348" y="2989278"/>
            <a:ext cx="4126934" cy="3214710"/>
          </a:xfrm>
          <a:prstGeom prst="rect">
            <a:avLst/>
          </a:prstGeom>
        </p:spPr>
      </p:pic>
      <p:pic>
        <p:nvPicPr>
          <p:cNvPr id="9" name="그림 8" descr="ch04-13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00628" y="2989278"/>
            <a:ext cx="3548312" cy="32147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969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표의 여러 쪽 지원과 모든 셀 안쪽 여백 설정하기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표의 여러 쪽 지원 </a:t>
            </a:r>
            <a:r>
              <a:rPr lang="en-US" altLang="ko-KR" dirty="0" smtClean="0"/>
              <a:t>:</a:t>
            </a:r>
            <a:r>
              <a:rPr lang="ko-KR" altLang="en-US" dirty="0" smtClean="0"/>
              <a:t> 표를 여러 페이지에 걸쳐 나누어 주는 기능</a:t>
            </a:r>
            <a:r>
              <a:rPr lang="en-US" altLang="ko-KR" dirty="0" smtClean="0"/>
              <a:t> </a:t>
            </a:r>
            <a:r>
              <a:rPr lang="ko-KR" altLang="en-US" dirty="0" smtClean="0"/>
              <a:t>표 내부에서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 </a:t>
            </a:r>
            <a:r>
              <a:rPr lang="en-US" altLang="ko-KR" dirty="0" smtClean="0"/>
              <a:t>(</a:t>
            </a:r>
            <a:r>
              <a:rPr lang="ko-KR" altLang="en-US" dirty="0" smtClean="0"/>
              <a:t>표의 기준 위치를 ‘글자처럼 취급’</a:t>
            </a:r>
            <a:r>
              <a:rPr lang="ko-KR" altLang="en-US" dirty="0" err="1" smtClean="0"/>
              <a:t>으로</a:t>
            </a:r>
            <a:r>
              <a:rPr lang="ko-KR" altLang="en-US" dirty="0" smtClean="0"/>
              <a:t> 설정했을 때에는 ‘여러 쪽 지원’이 불가능</a:t>
            </a:r>
            <a:r>
              <a:rPr lang="en-US" altLang="ko-KR" dirty="0" smtClean="0"/>
              <a:t>)</a:t>
            </a:r>
          </a:p>
        </p:txBody>
      </p:sp>
      <p:pic>
        <p:nvPicPr>
          <p:cNvPr id="12" name="그림 11" descr="ch04-14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1472" y="2698740"/>
            <a:ext cx="3784866" cy="3429024"/>
          </a:xfrm>
          <a:prstGeom prst="rect">
            <a:avLst/>
          </a:prstGeom>
        </p:spPr>
      </p:pic>
      <p:pic>
        <p:nvPicPr>
          <p:cNvPr id="13" name="그림 12" descr="ch04-14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429124" y="2698740"/>
            <a:ext cx="4402062" cy="342902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Chapter04 </a:t>
            </a:r>
            <a:r>
              <a:rPr lang="ko-KR" altLang="en-US" dirty="0" smtClean="0"/>
              <a:t>한글 </a:t>
            </a:r>
            <a:r>
              <a:rPr lang="en-US" altLang="ko-KR" dirty="0" smtClean="0"/>
              <a:t>2007 </a:t>
            </a:r>
            <a:r>
              <a:rPr lang="ko-KR" altLang="en-US" dirty="0" smtClean="0"/>
              <a:t>활용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>
                <a:solidFill>
                  <a:srgbClr val="FF0000"/>
                </a:solidFill>
              </a:rPr>
              <a:t>1. </a:t>
            </a:r>
            <a:r>
              <a:rPr lang="ko-KR" altLang="en-US" dirty="0" smtClean="0">
                <a:solidFill>
                  <a:srgbClr val="FF0000"/>
                </a:solidFill>
              </a:rPr>
              <a:t>표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차트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err="1" smtClean="0">
                <a:solidFill>
                  <a:srgbClr val="FF0000"/>
                </a:solidFill>
              </a:rPr>
              <a:t>글상자</a:t>
            </a:r>
            <a:r>
              <a:rPr lang="ko-KR" altLang="en-US" dirty="0" smtClean="0">
                <a:solidFill>
                  <a:srgbClr val="FF0000"/>
                </a:solidFill>
              </a:rPr>
              <a:t> </a:t>
            </a:r>
            <a:r>
              <a:rPr lang="en-US" altLang="ko-KR" dirty="0" smtClean="0">
                <a:solidFill>
                  <a:srgbClr val="FF0000"/>
                </a:solidFill>
              </a:rPr>
              <a:t>, </a:t>
            </a:r>
            <a:r>
              <a:rPr lang="ko-KR" altLang="en-US" dirty="0" smtClean="0">
                <a:solidFill>
                  <a:srgbClr val="FF0000"/>
                </a:solidFill>
              </a:rPr>
              <a:t>주석 익히기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표 삽입하고 크기 조절하기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표 편집하기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차트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rgbClr val="FF0000"/>
                </a:solidFill>
              </a:rPr>
              <a:t>글상자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err="1" smtClean="0">
                <a:solidFill>
                  <a:srgbClr val="FF0000"/>
                </a:solidFill>
              </a:rPr>
              <a:t>주석달기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r>
              <a:rPr lang="ko-KR" altLang="en-US" dirty="0" smtClean="0">
                <a:solidFill>
                  <a:srgbClr val="FF0000"/>
                </a:solidFill>
              </a:rPr>
              <a:t>보고서 작성 프로젝트</a:t>
            </a:r>
            <a:endParaRPr lang="en-US" altLang="ko-KR" dirty="0" smtClean="0">
              <a:solidFill>
                <a:srgbClr val="FF0000"/>
              </a:solidFill>
            </a:endParaRPr>
          </a:p>
          <a:p>
            <a:pPr lvl="1" eaLnBrk="1" hangingPunct="1"/>
            <a:endParaRPr lang="en-US" altLang="ko-KR" dirty="0" smtClean="0">
              <a:solidFill>
                <a:srgbClr val="0070C0"/>
              </a:solidFill>
            </a:endParaRPr>
          </a:p>
          <a:p>
            <a:pPr eaLnBrk="1" hangingPunct="1"/>
            <a:r>
              <a:rPr lang="en-US" altLang="ko-KR" dirty="0" smtClean="0"/>
              <a:t>2. </a:t>
            </a:r>
            <a:r>
              <a:rPr lang="ko-KR" altLang="en-US" dirty="0" smtClean="0"/>
              <a:t>그림 넣기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도형 그리기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그림 넣기와 그리기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포스터 작성 프로젝트</a:t>
            </a:r>
            <a:endParaRPr lang="en-US" altLang="ko-KR" dirty="0" smtClean="0"/>
          </a:p>
          <a:p>
            <a:pPr lvl="1" eaLnBrk="1" hangingPunct="1"/>
            <a:endParaRPr lang="en-US" altLang="ko-KR" dirty="0" smtClean="0"/>
          </a:p>
          <a:p>
            <a:pPr eaLnBrk="1" hangingPunct="1"/>
            <a:r>
              <a:rPr lang="en-US" altLang="ko-KR" dirty="0" smtClean="0"/>
              <a:t>3. </a:t>
            </a:r>
            <a:r>
              <a:rPr lang="ko-KR" altLang="en-US" dirty="0" smtClean="0"/>
              <a:t>다단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글맵시</a:t>
            </a:r>
            <a:r>
              <a:rPr lang="ko-KR" altLang="en-US" dirty="0" smtClean="0"/>
              <a:t> 익히기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다단 설정하기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err="1" smtClean="0"/>
              <a:t>글맵시</a:t>
            </a:r>
            <a:r>
              <a:rPr lang="ko-KR" altLang="en-US" dirty="0" smtClean="0"/>
              <a:t> 적용하기</a:t>
            </a:r>
            <a:endParaRPr lang="en-US" altLang="ko-KR" dirty="0" smtClean="0"/>
          </a:p>
          <a:p>
            <a:pPr lvl="1" eaLnBrk="1" hangingPunct="1"/>
            <a:r>
              <a:rPr lang="ko-KR" altLang="en-US" dirty="0" smtClean="0"/>
              <a:t>소식지 작성 프로젝트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072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표의 여러 쪽 지원과 모든 셀 안쪽 여백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2"/>
            <a:r>
              <a:rPr lang="ko-KR" altLang="en-US" dirty="0" smtClean="0"/>
              <a:t>표의 모든 셀 안쪽 여백 </a:t>
            </a:r>
            <a:r>
              <a:rPr lang="en-US" altLang="ko-KR" dirty="0" smtClean="0"/>
              <a:t>:</a:t>
            </a:r>
            <a:r>
              <a:rPr lang="ko-KR" altLang="en-US" dirty="0" smtClean="0"/>
              <a:t> 각 셀 테두리로부터 표 내용까지의 간격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/>
          </a:p>
        </p:txBody>
      </p:sp>
      <p:pic>
        <p:nvPicPr>
          <p:cNvPr id="7" name="그림 6" descr="ch04-15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55675" y="2659073"/>
            <a:ext cx="3469461" cy="3143272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99014" y="2659073"/>
            <a:ext cx="3933825" cy="282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174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/>
            <a:r>
              <a:rPr lang="ko-KR" altLang="en-US" dirty="0" smtClean="0"/>
              <a:t>셀 속성 설정하기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셀의 세로 정렬 위치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세로쓰기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한 줄로 입력 등의 셀 속성은 표 내부에서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/</a:t>
            </a:r>
            <a:r>
              <a:rPr lang="ko-KR" altLang="en-US" dirty="0" smtClean="0"/>
              <a:t>셀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/>
          </a:p>
        </p:txBody>
      </p:sp>
      <p:pic>
        <p:nvPicPr>
          <p:cNvPr id="4" name="그림 3" descr="ch04-16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785" y="2552710"/>
            <a:ext cx="3627163" cy="3286148"/>
          </a:xfrm>
          <a:prstGeom prst="rect">
            <a:avLst/>
          </a:prstGeom>
        </p:spPr>
      </p:pic>
      <p:pic>
        <p:nvPicPr>
          <p:cNvPr id="5" name="그림 4" descr="ch04-16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1999" y="2552710"/>
            <a:ext cx="4218643" cy="3286148"/>
          </a:xfrm>
          <a:prstGeom prst="rect">
            <a:avLst/>
          </a:prstGeom>
        </p:spPr>
      </p:pic>
      <p:sp>
        <p:nvSpPr>
          <p:cNvPr id="6" name="직사각형 5"/>
          <p:cNvSpPr/>
          <p:nvPr/>
        </p:nvSpPr>
        <p:spPr>
          <a:xfrm>
            <a:off x="1000100" y="3910032"/>
            <a:ext cx="2286016" cy="92869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277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 설정하기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셀 테두리 설정하기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>
              <a:buNone/>
            </a:pPr>
            <a:endParaRPr lang="en-US" altLang="ko-KR" dirty="0" smtClean="0"/>
          </a:p>
          <a:p>
            <a:pPr lvl="1"/>
            <a:r>
              <a:rPr lang="ko-KR" altLang="en-US" dirty="0" smtClean="0"/>
              <a:t>❶ 표에서 셀 테두리를 적용할 곳에 셀 블록 설정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각 셀마다 적용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❸ 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테두리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선의 종류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굵기</a:t>
            </a:r>
            <a:r>
              <a:rPr lang="en-US" altLang="ko-KR" dirty="0" smtClean="0"/>
              <a:t>, </a:t>
            </a:r>
            <a:r>
              <a:rPr lang="ko-KR" altLang="en-US" dirty="0" smtClean="0"/>
              <a:t>색 등을 설정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❹ </a:t>
            </a:r>
            <a:r>
              <a:rPr lang="ko-KR" altLang="en-US" dirty="0" smtClean="0"/>
              <a:t>테두리 미리 보기 영역에서 </a:t>
            </a:r>
            <a:r>
              <a:rPr lang="en-US" altLang="ko-KR" dirty="0" smtClean="0"/>
              <a:t>'</a:t>
            </a:r>
            <a:r>
              <a:rPr lang="ko-KR" altLang="en-US" dirty="0" smtClean="0"/>
              <a:t>바깥쪽 모두</a:t>
            </a:r>
            <a:r>
              <a:rPr lang="en-US" altLang="ko-KR" dirty="0" smtClean="0"/>
              <a:t>’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❺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 </a:t>
            </a: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00561" y="1914506"/>
            <a:ext cx="6521906" cy="25904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57714" y="2004993"/>
            <a:ext cx="6628572" cy="2460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셀 배경 설정하기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각 셀마다 적용 </a:t>
            </a:r>
            <a:r>
              <a:rPr lang="en-US" altLang="ko-KR" dirty="0" smtClean="0"/>
              <a:t>: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각 셀마다 적용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</a:t>
            </a:r>
            <a:r>
              <a:rPr lang="en-US" altLang="ko-KR" dirty="0" smtClean="0"/>
              <a:t>'</a:t>
            </a:r>
            <a:r>
              <a:rPr lang="ko-KR" altLang="en-US" dirty="0" smtClean="0"/>
              <a:t>색</a:t>
            </a:r>
            <a:r>
              <a:rPr lang="en-US" altLang="ko-KR" dirty="0" smtClean="0"/>
              <a:t>', '</a:t>
            </a:r>
            <a:r>
              <a:rPr lang="ko-KR" altLang="en-US" dirty="0" err="1" smtClean="0"/>
              <a:t>그라데이션</a:t>
            </a:r>
            <a:r>
              <a:rPr lang="en-US" altLang="ko-KR" dirty="0" smtClean="0"/>
              <a:t>', '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' </a:t>
            </a:r>
            <a:r>
              <a:rPr lang="ko-KR" altLang="en-US" dirty="0" smtClean="0"/>
              <a:t>등을 설정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여러 셀에 걸쳐 적용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셀 블록 설정 후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여러 셀에 걸쳐 적용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</a:t>
            </a:r>
            <a:r>
              <a:rPr lang="en-US" altLang="ko-KR" dirty="0" smtClean="0"/>
              <a:t>[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</a:t>
            </a:r>
            <a:r>
              <a:rPr lang="en-US" altLang="ko-KR" dirty="0" smtClean="0"/>
              <a:t>'</a:t>
            </a:r>
            <a:r>
              <a:rPr lang="ko-KR" altLang="en-US" dirty="0" smtClean="0"/>
              <a:t>색</a:t>
            </a:r>
            <a:r>
              <a:rPr lang="en-US" altLang="ko-KR" dirty="0" smtClean="0"/>
              <a:t>', '</a:t>
            </a:r>
            <a:r>
              <a:rPr lang="ko-KR" altLang="en-US" dirty="0" err="1" smtClean="0"/>
              <a:t>그라데이션</a:t>
            </a:r>
            <a:r>
              <a:rPr lang="en-US" altLang="ko-KR" dirty="0" smtClean="0"/>
              <a:t>', '</a:t>
            </a:r>
            <a:r>
              <a:rPr lang="ko-KR" altLang="en-US" dirty="0" smtClean="0"/>
              <a:t>그림</a:t>
            </a:r>
            <a:r>
              <a:rPr lang="en-US" altLang="ko-KR" dirty="0" smtClean="0"/>
              <a:t>' </a:t>
            </a:r>
            <a:r>
              <a:rPr lang="ko-KR" altLang="en-US" dirty="0" smtClean="0"/>
              <a:t>등을 설정</a:t>
            </a:r>
            <a:endParaRPr lang="en-US" altLang="ko-KR" dirty="0" smtClean="0"/>
          </a:p>
        </p:txBody>
      </p:sp>
      <p:pic>
        <p:nvPicPr>
          <p:cNvPr id="6" name="그림 5" descr="ch04-18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369" y="3484420"/>
            <a:ext cx="2852928" cy="2633472"/>
          </a:xfrm>
          <a:prstGeom prst="rect">
            <a:avLst/>
          </a:prstGeom>
        </p:spPr>
      </p:pic>
      <p:pic>
        <p:nvPicPr>
          <p:cNvPr id="7" name="그림 6" descr="ch04-18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572000" y="3484420"/>
            <a:ext cx="3447898" cy="268711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  <a:endParaRPr lang="ko-KR" altLang="en-US" b="1" dirty="0" smtClean="0"/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셀에 대각선 넣기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ko-KR" altLang="en-US" dirty="0" smtClean="0"/>
              <a:t>❶ 대각선을 지정하려는 셀에 커서 위치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셀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각 셀마다 적용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❸ [</a:t>
            </a:r>
            <a:r>
              <a:rPr lang="ko-KR" altLang="en-US" dirty="0" smtClean="0"/>
              <a:t>대각선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대각선 유형 선택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❹ &lt;</a:t>
            </a:r>
            <a:r>
              <a:rPr lang="ko-KR" altLang="en-US" dirty="0" smtClean="0"/>
              <a:t>설정</a:t>
            </a:r>
            <a:r>
              <a:rPr lang="en-US" altLang="ko-KR" dirty="0" smtClean="0"/>
              <a:t>&gt;</a:t>
            </a:r>
            <a:r>
              <a:rPr lang="ko-KR" altLang="en-US" dirty="0" smtClean="0"/>
              <a:t> 클릭</a:t>
            </a:r>
            <a:r>
              <a:rPr lang="en-US" altLang="ko-KR" dirty="0" smtClean="0"/>
              <a:t>.</a:t>
            </a:r>
          </a:p>
        </p:txBody>
      </p:sp>
      <p:pic>
        <p:nvPicPr>
          <p:cNvPr id="5" name="_x183908328" descr="EMB000016ac43c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04673" y="2023900"/>
            <a:ext cx="3584762" cy="2792381"/>
          </a:xfrm>
          <a:prstGeom prst="rect">
            <a:avLst/>
          </a:prstGeom>
          <a:noFill/>
        </p:spPr>
      </p:pic>
      <p:pic>
        <p:nvPicPr>
          <p:cNvPr id="6" name="_x183908728" descr="EMB000016ac43c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37130" y="2023901"/>
            <a:ext cx="2785715" cy="25714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리본 만들기</a:t>
            </a:r>
          </a:p>
        </p:txBody>
      </p:sp>
      <p:sp>
        <p:nvSpPr>
          <p:cNvPr id="3379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3×7(3</a:t>
            </a:r>
            <a:r>
              <a:rPr lang="ko-KR" altLang="en-US" dirty="0" smtClean="0"/>
              <a:t>줄</a:t>
            </a:r>
            <a:r>
              <a:rPr lang="en-US" altLang="ko-KR" dirty="0" smtClean="0"/>
              <a:t>, 7</a:t>
            </a:r>
            <a:r>
              <a:rPr lang="ko-KR" altLang="en-US" dirty="0" smtClean="0"/>
              <a:t>칸</a:t>
            </a:r>
            <a:r>
              <a:rPr lang="en-US" altLang="ko-KR" dirty="0" smtClean="0"/>
              <a:t>) </a:t>
            </a:r>
            <a:r>
              <a:rPr lang="ko-KR" altLang="en-US" dirty="0" smtClean="0"/>
              <a:t>크기의 표를 만든다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다음과 같이 표의 해당 셀에 대각선을 표시한다</a:t>
            </a:r>
            <a:r>
              <a:rPr lang="en-US" altLang="ko-KR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endParaRPr lang="ko-KR" altLang="en-US" dirty="0"/>
          </a:p>
        </p:txBody>
      </p:sp>
      <p:pic>
        <p:nvPicPr>
          <p:cNvPr id="6" name="_x182607576" descr="EMB000016ac4409"/>
          <p:cNvPicPr>
            <a:picLocks noChangeAspect="1" noChangeArrowheads="1"/>
          </p:cNvPicPr>
          <p:nvPr/>
        </p:nvPicPr>
        <p:blipFill>
          <a:blip r:embed="rId2"/>
          <a:srcRect l="17821" t="37623" r="12871" b="35684"/>
          <a:stretch>
            <a:fillRect/>
          </a:stretch>
        </p:blipFill>
        <p:spPr bwMode="auto">
          <a:xfrm>
            <a:off x="2071670" y="1676376"/>
            <a:ext cx="5000660" cy="15001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7" name="_x182608296" descr="EMB000016ac440a"/>
          <p:cNvPicPr>
            <a:picLocks noChangeAspect="1" noChangeArrowheads="1"/>
          </p:cNvPicPr>
          <p:nvPr/>
        </p:nvPicPr>
        <p:blipFill>
          <a:blip r:embed="rId3"/>
          <a:srcRect l="17494" t="38534" r="16212" b="35461"/>
          <a:stretch>
            <a:fillRect/>
          </a:stretch>
        </p:blipFill>
        <p:spPr bwMode="auto">
          <a:xfrm>
            <a:off x="2071670" y="4195773"/>
            <a:ext cx="5000660" cy="15716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리본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표의 테두리를 선 없음으로 표시</a:t>
            </a:r>
            <a:endParaRPr lang="en-US" altLang="ko-KR" dirty="0" smtClean="0"/>
          </a:p>
          <a:p>
            <a:endParaRPr lang="en-US" altLang="ko-KR" dirty="0" smtClean="0"/>
          </a:p>
          <a:p>
            <a:endParaRPr lang="ko-KR" altLang="en-US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endParaRPr lang="en-US" dirty="0" smtClean="0"/>
          </a:p>
          <a:p>
            <a:endParaRPr lang="ko-KR" altLang="en-US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2000" y="1603350"/>
            <a:ext cx="7440000" cy="28285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_x182609656" descr="EMB000016ac440d"/>
          <p:cNvPicPr>
            <a:picLocks noChangeAspect="1" noChangeArrowheads="1"/>
          </p:cNvPicPr>
          <p:nvPr/>
        </p:nvPicPr>
        <p:blipFill>
          <a:blip r:embed="rId3"/>
          <a:srcRect l="16518" t="33036" r="14802" b="34598"/>
          <a:stretch>
            <a:fillRect/>
          </a:stretch>
        </p:blipFill>
        <p:spPr bwMode="auto">
          <a:xfrm>
            <a:off x="2109985" y="4597416"/>
            <a:ext cx="4924029" cy="18075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1.2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리본 만들기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가운데 부분의 셀을 블록 설정하고 셀 합치기를 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표지 제목으로 사용할 문구를 입력하고 글자모양을 설정한다</a:t>
            </a:r>
            <a:r>
              <a:rPr lang="en-US" altLang="ko-KR" dirty="0" smtClean="0"/>
              <a:t>.</a:t>
            </a:r>
          </a:p>
          <a:p>
            <a:endParaRPr lang="en-US" altLang="ko-KR" dirty="0" smtClean="0"/>
          </a:p>
          <a:p>
            <a:pPr>
              <a:buNone/>
            </a:pPr>
            <a:endParaRPr lang="en-US" dirty="0" smtClean="0"/>
          </a:p>
          <a:p>
            <a:endParaRPr lang="ko-KR" altLang="en-US" dirty="0"/>
          </a:p>
        </p:txBody>
      </p:sp>
      <p:pic>
        <p:nvPicPr>
          <p:cNvPr id="6" name="_x182608216" descr="EMB000016ac440e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79619" y="1603350"/>
            <a:ext cx="3584762" cy="2792381"/>
          </a:xfrm>
          <a:prstGeom prst="rect">
            <a:avLst/>
          </a:prstGeom>
          <a:noFill/>
        </p:spPr>
      </p:pic>
      <p:pic>
        <p:nvPicPr>
          <p:cNvPr id="7" name="_x182607736" descr="EMB000016ac440f"/>
          <p:cNvPicPr>
            <a:picLocks noChangeAspect="1" noChangeArrowheads="1"/>
          </p:cNvPicPr>
          <p:nvPr/>
        </p:nvPicPr>
        <p:blipFill>
          <a:blip r:embed="rId3"/>
          <a:srcRect l="18829" t="36387" r="18735" b="41985"/>
          <a:stretch>
            <a:fillRect/>
          </a:stretch>
        </p:blipFill>
        <p:spPr bwMode="auto">
          <a:xfrm>
            <a:off x="2473704" y="5104907"/>
            <a:ext cx="4196591" cy="113238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481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추가하기와 지우기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추가하기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선택하여 </a:t>
            </a:r>
            <a:r>
              <a:rPr lang="en-US" altLang="ko-KR" dirty="0" smtClean="0"/>
              <a:t>[</a:t>
            </a:r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추가하기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설정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추가하기</a:t>
            </a:r>
            <a:endParaRPr lang="en-US" altLang="ko-KR" dirty="0"/>
          </a:p>
        </p:txBody>
      </p:sp>
      <p:pic>
        <p:nvPicPr>
          <p:cNvPr id="4" name="그림 3" descr="ch04-20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212804" y="2406636"/>
            <a:ext cx="3155290" cy="2457907"/>
          </a:xfrm>
          <a:prstGeom prst="rect">
            <a:avLst/>
          </a:prstGeom>
        </p:spPr>
      </p:pic>
      <p:pic>
        <p:nvPicPr>
          <p:cNvPr id="5" name="그림 4" descr="ch04-20(2).jpg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4791078" y="2406636"/>
            <a:ext cx="2457907" cy="970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그림 5" descr="ch04-20(3)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1212804" y="5152200"/>
            <a:ext cx="3633216" cy="108508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584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추가하기와 지우기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줄</a:t>
            </a:r>
            <a:r>
              <a:rPr lang="en-US" altLang="ko-KR" dirty="0" smtClean="0"/>
              <a:t>/</a:t>
            </a:r>
            <a:r>
              <a:rPr lang="ko-KR" altLang="en-US" dirty="0" smtClean="0"/>
              <a:t>칸 지우기</a:t>
            </a:r>
            <a:endParaRPr lang="en-US" altLang="ko-KR" dirty="0"/>
          </a:p>
        </p:txBody>
      </p:sp>
      <p:pic>
        <p:nvPicPr>
          <p:cNvPr id="7" name="그림 6" descr="ch04-21(2).jpg"/>
          <p:cNvPicPr>
            <a:picLocks noChangeAspect="1"/>
          </p:cNvPicPr>
          <p:nvPr/>
        </p:nvPicPr>
        <p:blipFill>
          <a:blip r:embed="rId2" cstate="screen"/>
          <a:srcRect/>
          <a:stretch>
            <a:fillRect/>
          </a:stretch>
        </p:blipFill>
        <p:spPr>
          <a:xfrm>
            <a:off x="4827591" y="2224071"/>
            <a:ext cx="2799283" cy="154594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그림 7" descr="ch04-21(3)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1176291" y="4951410"/>
            <a:ext cx="2737104" cy="1066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그림 8" descr="ch04-21(1).jpg"/>
          <p:cNvPicPr>
            <a:picLocks noChangeAspect="1"/>
          </p:cNvPicPr>
          <p:nvPr/>
        </p:nvPicPr>
        <p:blipFill>
          <a:blip r:embed="rId4" cstate="screen"/>
          <a:stretch>
            <a:fillRect/>
          </a:stretch>
        </p:blipFill>
        <p:spPr>
          <a:xfrm>
            <a:off x="1212804" y="2187558"/>
            <a:ext cx="3197047" cy="248716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삽입하고 크기 조절하기</a:t>
            </a:r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30" y="3619523"/>
            <a:ext cx="6925715" cy="27257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수치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문자 등의 자료를 일목요연하게 정리하고자 할 때 만듦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메뉴를 이용한 표 만들기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표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표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설정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문서 편집 중에 표의 위치를 특정한 위치에 고정시키려면 ‘글자처럼 취급’에 체크함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en-US" altLang="ko-KR" dirty="0" smtClean="0"/>
              <a:t>[</a:t>
            </a:r>
            <a:r>
              <a:rPr lang="ko-KR" altLang="en-US" dirty="0" smtClean="0"/>
              <a:t>표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‘마우스 끌기로 만들기’ 옵션에 체크되어 있으면 마우스 포인터의 모양이 십자</a:t>
            </a:r>
            <a:r>
              <a:rPr lang="en-US" altLang="ko-KR" dirty="0" smtClean="0"/>
              <a:t>(+) </a:t>
            </a:r>
            <a:r>
              <a:rPr lang="ko-KR" altLang="en-US" dirty="0" smtClean="0"/>
              <a:t>모양으로 바뀌고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상태에서 만들고자 하는 표 크기만큼 마우스로 드래그함</a:t>
            </a:r>
            <a:r>
              <a:rPr lang="en-US" altLang="ko-KR" dirty="0" smtClean="0"/>
              <a:t>.</a:t>
            </a:r>
          </a:p>
          <a:p>
            <a:endParaRPr lang="ko-KR" alt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3686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표 전체를 블록 설정하고 마우스 오른쪽 버튼을 누른 후 줄을 추가한 경우에는 ‘셀 높이를 같게’</a:t>
            </a:r>
            <a:r>
              <a:rPr lang="en-US" altLang="ko-KR" dirty="0" smtClean="0"/>
              <a:t>, </a:t>
            </a:r>
            <a:r>
              <a:rPr lang="ko-KR" altLang="en-US" dirty="0" smtClean="0"/>
              <a:t>칸을 추가한 경우에는 ‘셀 너비를 같게’ 선택</a:t>
            </a:r>
            <a:r>
              <a:rPr lang="en-US" altLang="ko-KR" dirty="0" smtClean="0"/>
              <a:t>.</a:t>
            </a:r>
          </a:p>
        </p:txBody>
      </p:sp>
      <p:pic>
        <p:nvPicPr>
          <p:cNvPr id="7" name="_x182608136" descr="EMB000016ac441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09" y="2144715"/>
            <a:ext cx="3851829" cy="3000396"/>
          </a:xfrm>
          <a:prstGeom prst="rect">
            <a:avLst/>
          </a:prstGeom>
          <a:noFill/>
        </p:spPr>
      </p:pic>
      <p:pic>
        <p:nvPicPr>
          <p:cNvPr id="8" name="_x182608856" descr="EMB000016ac441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1999" y="2144715"/>
            <a:ext cx="3851831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3789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만들기 </a:t>
            </a:r>
            <a:r>
              <a:rPr lang="en-US" altLang="ko-KR" dirty="0" smtClean="0"/>
              <a:t>1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차트는 자료의 변화를 알아보기 쉽게 그래프 형식으로 제공하는 기능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표 전체를 셀 블록으로 설정하고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6" name="_x182608056" descr="EMB000016ac441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8495" y="2695586"/>
            <a:ext cx="4035249" cy="3143272"/>
          </a:xfrm>
          <a:prstGeom prst="rect">
            <a:avLst/>
          </a:prstGeom>
          <a:noFill/>
        </p:spPr>
      </p:pic>
      <p:pic>
        <p:nvPicPr>
          <p:cNvPr id="7" name="_x182609496" descr="EMB000016ac441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26205" y="2695586"/>
            <a:ext cx="4035251" cy="3143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96761" y="2595383"/>
            <a:ext cx="5950477" cy="3641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891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차트 만들기</a:t>
            </a:r>
            <a:r>
              <a:rPr lang="en-US" altLang="ko-KR" dirty="0" smtClean="0"/>
              <a:t> 2</a:t>
            </a:r>
          </a:p>
          <a:p>
            <a:pPr lvl="1"/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 실행하거나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상자에서 차트 아이콘</a:t>
            </a:r>
            <a:r>
              <a:rPr lang="en-US" altLang="ko-KR" dirty="0" smtClean="0"/>
              <a:t>(    ) </a:t>
            </a:r>
            <a:r>
              <a:rPr lang="ko-KR" altLang="en-US" dirty="0" smtClean="0"/>
              <a:t>을 클릭해 한글 문서의 편집 화면에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차원의 세로 막대 차트 삽입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편집은 마우스 오른쪽 버튼을 눌러 바로 가기 메뉴의 ‘차트 데이터 편집’이나 ‘차트’ 등을 선택</a:t>
            </a: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3993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모양 변경하기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차트는 입력하는 자료의 유형에 따라 다른 차트로 변경할 수 있음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</a:t>
            </a:r>
            <a:r>
              <a:rPr lang="en-US" altLang="ko-KR" dirty="0" smtClean="0"/>
              <a:t>, 2</a:t>
            </a:r>
            <a:r>
              <a:rPr lang="ko-KR" altLang="en-US" dirty="0" smtClean="0"/>
              <a:t>차원이나 </a:t>
            </a:r>
            <a:r>
              <a:rPr lang="en-US" altLang="ko-KR" dirty="0" smtClean="0"/>
              <a:t>3</a:t>
            </a:r>
            <a:r>
              <a:rPr lang="ko-KR" altLang="en-US" dirty="0" smtClean="0"/>
              <a:t>차원 형태의 차트 모양 선택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</p:txBody>
      </p:sp>
      <p:pic>
        <p:nvPicPr>
          <p:cNvPr id="8" name="_x182608856" descr="EMB000016ac441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00571" y="2962728"/>
            <a:ext cx="4342858" cy="33142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0962" name="내용 개체 틀 2"/>
          <p:cNvSpPr>
            <a:spLocks noGrp="1"/>
          </p:cNvSpPr>
          <p:nvPr>
            <p:ph idx="1"/>
          </p:nvPr>
        </p:nvSpPr>
        <p:spPr>
          <a:xfrm>
            <a:off x="457200" y="1204686"/>
            <a:ext cx="8229600" cy="4910138"/>
          </a:xfrm>
        </p:spPr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범례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범례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 후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위치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‘보임’에 체크하고 위치 설정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범례의 글자 모양은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 smtClean="0"/>
          </a:p>
        </p:txBody>
      </p:sp>
      <p:pic>
        <p:nvPicPr>
          <p:cNvPr id="4" name="_x182608936" descr="EMB000016ac441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33691" y="3136896"/>
            <a:ext cx="3851829" cy="3000396"/>
          </a:xfrm>
          <a:prstGeom prst="rect">
            <a:avLst/>
          </a:prstGeom>
          <a:noFill/>
        </p:spPr>
      </p:pic>
      <p:pic>
        <p:nvPicPr>
          <p:cNvPr id="5" name="그림 4" descr="ch04-24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4219" y="3136896"/>
            <a:ext cx="3931553" cy="30003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19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lnSpc>
                <a:spcPct val="150000"/>
              </a:lnSpc>
            </a:pPr>
            <a:r>
              <a:rPr lang="ko-KR" altLang="en-US" dirty="0" smtClean="0"/>
              <a:t>차트 제목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개체 편집 상태에서 마우스 오른쪽 버튼을 누르고 </a:t>
            </a:r>
            <a:r>
              <a:rPr lang="ko-KR" altLang="en-US" dirty="0" err="1" smtClean="0"/>
              <a:t>바로가기</a:t>
            </a:r>
            <a:r>
              <a:rPr lang="ko-KR" altLang="en-US" dirty="0" smtClean="0"/>
              <a:t> 메뉴에서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제목</a:t>
            </a:r>
            <a:r>
              <a:rPr lang="en-US" altLang="ko-KR" dirty="0" smtClean="0"/>
              <a:t>]</a:t>
            </a:r>
            <a:r>
              <a:rPr lang="ko-KR" altLang="en-US" dirty="0" smtClean="0"/>
              <a:t> 선택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en-US" altLang="ko-KR" dirty="0" smtClean="0"/>
              <a:t>[</a:t>
            </a:r>
            <a:r>
              <a:rPr lang="ko-KR" altLang="en-US" dirty="0" smtClean="0"/>
              <a:t>제목 모양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선택하여 제목 내용을 입력하고</a:t>
            </a:r>
            <a:r>
              <a:rPr lang="en-US" altLang="ko-KR" dirty="0" smtClean="0"/>
              <a:t>, [</a:t>
            </a:r>
            <a:r>
              <a:rPr lang="ko-KR" altLang="en-US" dirty="0" smtClean="0"/>
              <a:t>위치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탭을 선택하여 ‘보임’에 체크한 뒤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제목의 위치 결정</a:t>
            </a:r>
            <a:r>
              <a:rPr lang="en-US" altLang="ko-KR" dirty="0" smtClean="0"/>
              <a:t>. </a:t>
            </a:r>
            <a:r>
              <a:rPr lang="ko-KR" altLang="en-US" dirty="0" smtClean="0"/>
              <a:t>그리고 제목의 글자 모양은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글꼴</a:t>
            </a:r>
            <a:r>
              <a:rPr lang="en-US" altLang="ko-KR" dirty="0" smtClean="0"/>
              <a:t>] </a:t>
            </a:r>
            <a:r>
              <a:rPr lang="ko-KR" altLang="en-US" dirty="0" smtClean="0"/>
              <a:t>탭에서 설정</a:t>
            </a:r>
            <a:endParaRPr lang="en-US" altLang="ko-KR" dirty="0"/>
          </a:p>
        </p:txBody>
      </p:sp>
      <p:pic>
        <p:nvPicPr>
          <p:cNvPr id="15" name="그림 14" descr="ch04-25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910" y="3128978"/>
            <a:ext cx="3837945" cy="2928958"/>
          </a:xfrm>
          <a:prstGeom prst="rect">
            <a:avLst/>
          </a:prstGeom>
        </p:spPr>
      </p:pic>
      <p:pic>
        <p:nvPicPr>
          <p:cNvPr id="16" name="그림 15" descr="ch04-25(3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3438" y="3128978"/>
            <a:ext cx="3837945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30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완성된 차트의 형태</a:t>
            </a:r>
            <a:r>
              <a:rPr lang="en-US" altLang="ko-KR" dirty="0" smtClean="0"/>
              <a:t>(</a:t>
            </a:r>
            <a:r>
              <a:rPr lang="ko-KR" altLang="en-US" dirty="0" smtClean="0"/>
              <a:t>차트제목</a:t>
            </a:r>
            <a:r>
              <a:rPr lang="en-US" altLang="ko-KR" dirty="0" smtClean="0"/>
              <a:t>,</a:t>
            </a:r>
            <a:r>
              <a:rPr lang="ko-KR" altLang="en-US" dirty="0" smtClean="0"/>
              <a:t>범례 수정</a:t>
            </a:r>
            <a:r>
              <a:rPr lang="en-US" altLang="ko-KR" dirty="0" smtClean="0"/>
              <a:t>)</a:t>
            </a:r>
            <a:endParaRPr lang="ko-KR" altLang="en-US" dirty="0" smtClean="0">
              <a:latin typeface="HY헤드라인M" pitchFamily="18" charset="-127"/>
            </a:endParaRPr>
          </a:p>
        </p:txBody>
      </p:sp>
      <p:pic>
        <p:nvPicPr>
          <p:cNvPr id="4" name="_x182609176" descr="EMB000016ac442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37273" y="1676376"/>
            <a:ext cx="5869454" cy="457203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40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차트로 변환할 표를 만든다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표 안에서 </a:t>
            </a:r>
            <a:r>
              <a:rPr lang="en-US" altLang="ko-KR" dirty="0" smtClean="0"/>
              <a:t>&lt;F5&gt; </a:t>
            </a:r>
            <a:r>
              <a:rPr lang="ko-KR" altLang="en-US" dirty="0" smtClean="0"/>
              <a:t>키를 </a:t>
            </a:r>
            <a:r>
              <a:rPr lang="en-US" altLang="ko-KR" dirty="0" smtClean="0"/>
              <a:t>3</a:t>
            </a:r>
            <a:r>
              <a:rPr lang="ko-KR" altLang="en-US" dirty="0" smtClean="0"/>
              <a:t>번 눌러 표의 첫 번째 칸부터 마지막 칸까지 셀 블록 설정</a:t>
            </a:r>
            <a:r>
              <a:rPr lang="en-US" altLang="ko-KR" dirty="0" smtClean="0"/>
              <a:t>. </a:t>
            </a:r>
          </a:p>
        </p:txBody>
      </p:sp>
      <p:graphicFrame>
        <p:nvGraphicFramePr>
          <p:cNvPr id="6" name="표 5"/>
          <p:cNvGraphicFramePr>
            <a:graphicFrameLocks noGrp="1"/>
          </p:cNvGraphicFramePr>
          <p:nvPr/>
        </p:nvGraphicFramePr>
        <p:xfrm>
          <a:off x="1376559" y="1676376"/>
          <a:ext cx="6390882" cy="2186716"/>
        </p:xfrm>
        <a:graphic>
          <a:graphicData uri="http://schemas.openxmlformats.org/drawingml/2006/table">
            <a:tbl>
              <a:tblPr/>
              <a:tblGrid>
                <a:gridCol w="1065147"/>
                <a:gridCol w="1065147"/>
                <a:gridCol w="1065147"/>
                <a:gridCol w="1065147"/>
                <a:gridCol w="1065147"/>
                <a:gridCol w="1065147"/>
              </a:tblGrid>
              <a:tr h="39275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300" b="1" dirty="0">
                          <a:solidFill>
                            <a:srgbClr val="000000"/>
                          </a:solidFill>
                          <a:latin typeface="바탕"/>
                        </a:rPr>
                        <a:t>구분</a:t>
                      </a:r>
                      <a:endParaRPr lang="ko-KR" altLang="en-US" sz="1300" dirty="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만원미만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1-2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2-3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3-5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>
                          <a:solidFill>
                            <a:srgbClr val="000000"/>
                          </a:solidFill>
                          <a:latin typeface="바탕"/>
                        </a:rPr>
                        <a:t>5</a:t>
                      </a:r>
                      <a:r>
                        <a:rPr lang="ko-KR" altLang="en-US" sz="1300" b="1">
                          <a:solidFill>
                            <a:srgbClr val="000000"/>
                          </a:solidFill>
                          <a:latin typeface="바탕"/>
                        </a:rPr>
                        <a:t>만원이상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20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6.1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34.3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56.4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0.9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30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2.6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37.4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57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40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4.3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1.6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37.7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55.2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1.2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7595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b="1" i="1">
                          <a:solidFill>
                            <a:srgbClr val="000000"/>
                          </a:solidFill>
                          <a:latin typeface="바탕"/>
                        </a:rPr>
                        <a:t>50</a:t>
                      </a:r>
                      <a:r>
                        <a:rPr lang="ko-KR" altLang="en-US" sz="1300" b="1" i="1">
                          <a:solidFill>
                            <a:srgbClr val="000000"/>
                          </a:solidFill>
                          <a:latin typeface="바탕"/>
                        </a:rPr>
                        <a:t>대</a:t>
                      </a:r>
                      <a:endParaRPr lang="ko-KR" altLang="en-US" sz="1300">
                        <a:solidFill>
                          <a:srgbClr val="000000"/>
                        </a:solidFill>
                        <a:latin typeface="바탕"/>
                      </a:endParaRP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42.4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0.8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27.2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>
                          <a:solidFill>
                            <a:srgbClr val="000000"/>
                          </a:solidFill>
                          <a:latin typeface="바탕"/>
                        </a:rPr>
                        <a:t>29.1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300" dirty="0">
                          <a:solidFill>
                            <a:srgbClr val="000000"/>
                          </a:solidFill>
                          <a:latin typeface="바탕"/>
                        </a:rPr>
                        <a:t>0.5</a:t>
                      </a:r>
                    </a:p>
                  </a:txBody>
                  <a:tcPr marL="119344" marR="119344" marT="59672" marB="59672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_x182607816" descr="EMB000016ac442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4951441"/>
            <a:ext cx="4572032" cy="11430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실습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50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차트 만들기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실행하거나 </a:t>
            </a:r>
            <a:r>
              <a:rPr lang="en-US" altLang="ko-KR" dirty="0" smtClean="0"/>
              <a:t>[</a:t>
            </a:r>
            <a:r>
              <a:rPr lang="ko-KR" altLang="en-US" dirty="0" smtClean="0"/>
              <a:t>기본</a:t>
            </a:r>
            <a:r>
              <a:rPr lang="en-US" altLang="ko-KR" dirty="0" smtClean="0"/>
              <a:t>] </a:t>
            </a:r>
            <a:r>
              <a:rPr lang="ko-KR" altLang="en-US" dirty="0" smtClean="0"/>
              <a:t>도구 상자에서 차트 아이콘</a:t>
            </a:r>
            <a:r>
              <a:rPr lang="en-US" altLang="ko-KR" dirty="0" smtClean="0"/>
              <a:t>(      ) </a:t>
            </a:r>
            <a:r>
              <a:rPr lang="ko-KR" altLang="en-US" dirty="0" smtClean="0"/>
              <a:t>을 누른다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현재의 표 내용대로 편집 화면에 </a:t>
            </a:r>
            <a:r>
              <a:rPr lang="en-US" altLang="ko-KR" dirty="0" smtClean="0"/>
              <a:t>2</a:t>
            </a:r>
            <a:r>
              <a:rPr lang="ko-KR" altLang="en-US" dirty="0" smtClean="0"/>
              <a:t>차원의 세로 막대 차트가 삽입된다</a:t>
            </a:r>
            <a:r>
              <a:rPr lang="en-US" altLang="ko-KR" dirty="0" smtClean="0"/>
              <a:t>. 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r>
              <a:rPr lang="ko-KR" altLang="en-US" dirty="0" smtClean="0"/>
              <a:t>차트 영역 바깥쪽을 마우스로 한 번 눌러 차트 만들기를 끝낸다</a:t>
            </a:r>
            <a:r>
              <a:rPr lang="en-US" altLang="ko-KR" dirty="0" smtClean="0"/>
              <a:t>. </a:t>
            </a:r>
            <a:endParaRPr lang="en-US" altLang="ko-KR" dirty="0"/>
          </a:p>
        </p:txBody>
      </p:sp>
      <p:pic>
        <p:nvPicPr>
          <p:cNvPr id="6" name="그림 5" descr="Pch04-05(3)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863600" y="1858941"/>
            <a:ext cx="5711952" cy="682752"/>
          </a:xfrm>
          <a:prstGeom prst="rect">
            <a:avLst/>
          </a:prstGeom>
        </p:spPr>
      </p:pic>
      <p:pic>
        <p:nvPicPr>
          <p:cNvPr id="7" name="_x182611096" descr="EMB000016ac4426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63600" y="3282948"/>
            <a:ext cx="4118814" cy="236301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8" name="_x182607656" descr="EMB000016ac442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25973" y="1301724"/>
            <a:ext cx="228600" cy="228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1.3 </a:t>
            </a:r>
            <a:r>
              <a:rPr lang="ko-KR" altLang="en-US" dirty="0" smtClean="0"/>
              <a:t>차트</a:t>
            </a:r>
            <a:r>
              <a:rPr lang="en-US" altLang="ko-KR" dirty="0" smtClean="0"/>
              <a:t> - </a:t>
            </a:r>
            <a:r>
              <a:rPr lang="ko-KR" altLang="en-US" dirty="0" smtClean="0"/>
              <a:t>차트 만들기</a:t>
            </a:r>
          </a:p>
        </p:txBody>
      </p:sp>
      <p:sp>
        <p:nvSpPr>
          <p:cNvPr id="460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차트 종류와 차트 데이터 변경하기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차트 편집 상태에서 ‘차트 마법사’</a:t>
            </a:r>
            <a:r>
              <a:rPr lang="ko-KR" altLang="en-US" dirty="0" err="1" smtClean="0"/>
              <a:t>를</a:t>
            </a:r>
            <a:r>
              <a:rPr lang="ko-KR" altLang="en-US" dirty="0" smtClean="0"/>
              <a:t> 선택하면 차트의 종류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제목</a:t>
            </a:r>
            <a:r>
              <a:rPr lang="en-US" altLang="ko-KR" dirty="0" smtClean="0"/>
              <a:t>, </a:t>
            </a:r>
            <a:r>
              <a:rPr lang="ko-KR" altLang="en-US" dirty="0" smtClean="0"/>
              <a:t>범례 등을 단계적으로 설정할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차트 편집 상태에서 ‘차트 데이터 편집’을 선택하면 차트를 만들기 이전의 표에서 직접 데이터를 변경할 수 있으며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표의 행 수와 열 수 등을 변경 가능</a:t>
            </a:r>
            <a:r>
              <a:rPr lang="en-US" altLang="ko-KR" dirty="0" smtClean="0"/>
              <a:t>.</a:t>
            </a:r>
          </a:p>
          <a:p>
            <a:pPr lvl="0"/>
            <a:endParaRPr lang="en-US" altLang="ko-KR" dirty="0" smtClean="0"/>
          </a:p>
          <a:p>
            <a:pPr lvl="0"/>
            <a:endParaRPr lang="en-US" altLang="ko-KR" dirty="0" smtClean="0"/>
          </a:p>
        </p:txBody>
      </p:sp>
      <p:pic>
        <p:nvPicPr>
          <p:cNvPr id="4" name="_x182611256" descr="EMB000016ac442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4648" y="2807446"/>
            <a:ext cx="3710413" cy="3429024"/>
          </a:xfrm>
          <a:prstGeom prst="rect">
            <a:avLst/>
          </a:prstGeom>
          <a:noFill/>
        </p:spPr>
      </p:pic>
      <p:pic>
        <p:nvPicPr>
          <p:cNvPr id="5" name="_x182609816" descr="EMB000016ac442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32300" y="2807446"/>
            <a:ext cx="3714776" cy="3433055"/>
          </a:xfrm>
          <a:prstGeom prst="rect">
            <a:avLst/>
          </a:prstGeom>
          <a:noFill/>
        </p:spPr>
      </p:pic>
      <p:pic>
        <p:nvPicPr>
          <p:cNvPr id="6" name="_x182609336" descr="EMB000016ac442a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4648" y="2807446"/>
            <a:ext cx="3709610" cy="3429024"/>
          </a:xfrm>
          <a:prstGeom prst="rect">
            <a:avLst/>
          </a:prstGeom>
          <a:noFill/>
        </p:spPr>
      </p:pic>
      <p:pic>
        <p:nvPicPr>
          <p:cNvPr id="7" name="_x182611256" descr="EMB000016ac442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632300" y="2807446"/>
            <a:ext cx="3718055" cy="20717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삽입하고 크기 조절하기</a:t>
            </a:r>
            <a:endParaRPr lang="ko-KR" altLang="en-US" b="1" dirty="0" smtClean="0"/>
          </a:p>
        </p:txBody>
      </p:sp>
      <p:sp>
        <p:nvSpPr>
          <p:cNvPr id="1536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기본 도구 상자를 이용한 표 만들기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➊</a:t>
            </a:r>
            <a:r>
              <a:rPr lang="ko-KR" altLang="en-US" dirty="0" smtClean="0"/>
              <a:t> 기본 도구 상자의 표 만들기 아이콘</a:t>
            </a:r>
            <a:r>
              <a:rPr lang="en-US" altLang="ko-KR" dirty="0" smtClean="0"/>
              <a:t>(        ) </a:t>
            </a:r>
            <a:r>
              <a:rPr lang="ko-KR" altLang="en-US" dirty="0" smtClean="0"/>
              <a:t>의 삼각형 부분 클릭</a:t>
            </a:r>
            <a:r>
              <a:rPr lang="en-US" altLang="ko-KR" dirty="0" smtClean="0"/>
              <a:t>. 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➋</a:t>
            </a:r>
            <a:r>
              <a:rPr lang="en-US" altLang="ko-KR" dirty="0" smtClean="0"/>
              <a:t> </a:t>
            </a:r>
            <a:r>
              <a:rPr lang="ko-KR" altLang="en-US" dirty="0" smtClean="0"/>
              <a:t>마우스를 클릭한 채 드래그하면서 만들고자 하는 표의 줄 수와 칸 수를 지정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>
                <a:solidFill>
                  <a:srgbClr val="FF0000"/>
                </a:solidFill>
                <a:latin typeface="MS Mincho"/>
              </a:rPr>
              <a:t>➌</a:t>
            </a:r>
            <a:r>
              <a:rPr lang="en-US" altLang="ko-KR" dirty="0" smtClean="0"/>
              <a:t> [</a:t>
            </a:r>
            <a:r>
              <a:rPr lang="ko-KR" altLang="en-US" dirty="0" smtClean="0"/>
              <a:t>표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대화상자의 ‘마우스 끌기로 만들기’ 옵션에 체크되어 있으면 마우스 포인터의 모양이 십자</a:t>
            </a:r>
            <a:r>
              <a:rPr lang="en-US" altLang="ko-KR" dirty="0" smtClean="0"/>
              <a:t>(+) </a:t>
            </a:r>
            <a:r>
              <a:rPr lang="ko-KR" altLang="en-US" dirty="0" smtClean="0"/>
              <a:t>모양으로 바뀌고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 상태에서 만들고자 하는 표 크기만큼 마우스로 드래그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pPr lvl="3"/>
            <a:endParaRPr lang="en-US" altLang="ko-KR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2000" y="3473810"/>
            <a:ext cx="6720000" cy="2871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_x180024896" descr="EMB000016ac431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94547" y="1712889"/>
            <a:ext cx="334963" cy="2206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1.4 </a:t>
            </a:r>
            <a:r>
              <a:rPr lang="ko-KR" altLang="en-US" dirty="0" err="1" smtClean="0"/>
              <a:t>글상자</a:t>
            </a:r>
            <a:endParaRPr lang="ko-KR" altLang="en-US" dirty="0" smtClean="0"/>
          </a:p>
        </p:txBody>
      </p:sp>
      <p:sp>
        <p:nvSpPr>
          <p:cNvPr id="4710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err="1" smtClean="0"/>
              <a:t>글상자</a:t>
            </a:r>
            <a:r>
              <a:rPr lang="ko-KR" altLang="en-US" dirty="0" smtClean="0"/>
              <a:t> 용도</a:t>
            </a:r>
          </a:p>
          <a:p>
            <a:pPr lvl="0"/>
            <a:r>
              <a:rPr lang="ko-KR" altLang="en-US" dirty="0" smtClean="0"/>
              <a:t>여러 단에 걸쳐 제목을 넣는 경우</a:t>
            </a:r>
          </a:p>
          <a:p>
            <a:pPr lvl="0"/>
            <a:r>
              <a:rPr lang="ko-KR" altLang="en-US" dirty="0" smtClean="0"/>
              <a:t>문서에서 원하는 위치에 글자를 넣는 경우</a:t>
            </a:r>
          </a:p>
          <a:p>
            <a:pPr lvl="0"/>
            <a:r>
              <a:rPr lang="ko-KR" altLang="en-US" dirty="0" smtClean="0"/>
              <a:t>문서 내에 </a:t>
            </a:r>
            <a:r>
              <a:rPr lang="ko-KR" altLang="en-US" dirty="0" err="1" smtClean="0"/>
              <a:t>요약글을</a:t>
            </a:r>
            <a:r>
              <a:rPr lang="ko-KR" altLang="en-US" dirty="0" smtClean="0"/>
              <a:t> 넣는 경우</a:t>
            </a:r>
          </a:p>
          <a:p>
            <a:pPr lvl="0"/>
            <a:r>
              <a:rPr lang="ko-KR" altLang="en-US" dirty="0" err="1" smtClean="0"/>
              <a:t>글상자</a:t>
            </a:r>
            <a:r>
              <a:rPr lang="ko-KR" altLang="en-US" dirty="0" smtClean="0"/>
              <a:t> 만들기</a:t>
            </a:r>
          </a:p>
          <a:p>
            <a:pPr lvl="0"/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</a:t>
            </a:r>
            <a:r>
              <a:rPr lang="en-US" altLang="ko-KR" dirty="0" smtClean="0"/>
              <a:t>]-[</a:t>
            </a:r>
            <a:r>
              <a:rPr lang="ko-KR" altLang="en-US" dirty="0" err="1" smtClean="0"/>
              <a:t>글상자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또는 그리기 모두 모음의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아이콘</a:t>
            </a:r>
            <a:r>
              <a:rPr lang="en-US" altLang="ko-KR" dirty="0" smtClean="0"/>
              <a:t>(   ) </a:t>
            </a:r>
            <a:r>
              <a:rPr lang="ko-KR" altLang="en-US" dirty="0" smtClean="0"/>
              <a:t>클릭</a:t>
            </a:r>
          </a:p>
          <a:p>
            <a:pPr lvl="0"/>
            <a:endParaRPr lang="ko-KR" altLang="en-US" dirty="0" smtClean="0"/>
          </a:p>
        </p:txBody>
      </p:sp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999" y="3429000"/>
            <a:ext cx="7680001" cy="271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1.4 </a:t>
            </a:r>
            <a:r>
              <a:rPr lang="ko-KR" altLang="en-US" dirty="0" err="1" smtClean="0"/>
              <a:t>글상자</a:t>
            </a:r>
            <a:endParaRPr lang="ko-KR" altLang="en-US" dirty="0" smtClean="0"/>
          </a:p>
        </p:txBody>
      </p:sp>
      <p:sp>
        <p:nvSpPr>
          <p:cNvPr id="4813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err="1" smtClean="0"/>
              <a:t>글상자</a:t>
            </a:r>
            <a:r>
              <a:rPr lang="ko-KR" altLang="en-US" dirty="0" smtClean="0"/>
              <a:t> 위치 이동과 크기 조절</a:t>
            </a:r>
          </a:p>
          <a:p>
            <a:pPr lvl="1"/>
            <a:r>
              <a:rPr lang="ko-KR" altLang="en-US" dirty="0" err="1" smtClean="0"/>
              <a:t>글상자</a:t>
            </a:r>
            <a:r>
              <a:rPr lang="ko-KR" altLang="en-US" dirty="0" smtClean="0"/>
              <a:t> 위치는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테두리를 선택하고 드래그하여 이동하고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크기는 테두리를 선택하고 </a:t>
            </a:r>
            <a:r>
              <a:rPr lang="ko-KR" altLang="en-US" dirty="0" err="1" smtClean="0"/>
              <a:t>조절점을</a:t>
            </a:r>
            <a:r>
              <a:rPr lang="ko-KR" altLang="en-US" dirty="0" smtClean="0"/>
              <a:t> 드래그하여 변경할 수 있음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err="1" smtClean="0"/>
              <a:t>글상자</a:t>
            </a:r>
            <a:r>
              <a:rPr lang="ko-KR" altLang="en-US" dirty="0" smtClean="0"/>
              <a:t> 속성은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테두리를 선택하고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개체 속성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 선택</a:t>
            </a:r>
          </a:p>
          <a:p>
            <a:pPr lvl="2"/>
            <a:r>
              <a:rPr lang="ko-KR" altLang="en-US" dirty="0" err="1" smtClean="0"/>
              <a:t>글상자</a:t>
            </a:r>
            <a:r>
              <a:rPr lang="ko-KR" altLang="en-US" dirty="0" smtClean="0"/>
              <a:t> 위치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테두리 선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채우기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세로 정렬</a:t>
            </a:r>
            <a:r>
              <a:rPr lang="en-US" altLang="ko-KR" dirty="0" smtClean="0"/>
              <a:t>, </a:t>
            </a:r>
            <a:r>
              <a:rPr lang="ko-KR" altLang="en-US" dirty="0" err="1" smtClean="0"/>
              <a:t>글상자</a:t>
            </a:r>
            <a:r>
              <a:rPr lang="ko-KR" altLang="en-US" dirty="0" smtClean="0"/>
              <a:t> 세로쓰기 등을 설정</a:t>
            </a:r>
            <a:endParaRPr lang="en-US" altLang="ko-KR" sz="1200" dirty="0" smtClean="0"/>
          </a:p>
        </p:txBody>
      </p:sp>
      <p:pic>
        <p:nvPicPr>
          <p:cNvPr id="5" name="그림 4" descr="ch04-28(3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109" y="2844814"/>
            <a:ext cx="3814279" cy="3286148"/>
          </a:xfrm>
          <a:prstGeom prst="rect">
            <a:avLst/>
          </a:prstGeom>
        </p:spPr>
      </p:pic>
      <p:pic>
        <p:nvPicPr>
          <p:cNvPr id="6" name="그림 5" descr="ch04-28(4)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65637" y="2844814"/>
            <a:ext cx="3814279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4915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주석</a:t>
            </a:r>
          </a:p>
          <a:p>
            <a:pPr lvl="1"/>
            <a:r>
              <a:rPr lang="ko-KR" altLang="en-US" dirty="0" smtClean="0"/>
              <a:t>본문에서 인용한 자료의 출처를 밝히거나 본문에서 언급한 내용에 대한 보충 자료를 구체적으로 제시할 필요가 있을 때 사용하는 것</a:t>
            </a:r>
          </a:p>
          <a:p>
            <a:pPr lvl="1"/>
            <a:r>
              <a:rPr lang="ko-KR" altLang="en-US" dirty="0" smtClean="0"/>
              <a:t>각주 또는 미주의 형식으로 삽입</a:t>
            </a:r>
          </a:p>
          <a:p>
            <a:pPr lvl="1"/>
            <a:r>
              <a:rPr lang="ko-KR" altLang="en-US" dirty="0" smtClean="0"/>
              <a:t>각주는 각주 번호가 있는 페이지의 아래에 각주 내용이 놓이고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미주는 문서의 가장 뒷부분에 미주 내용이 놓임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각주 삽입</a:t>
            </a:r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endParaRPr lang="ko-KR" altLang="en-US" dirty="0" smtClean="0"/>
          </a:p>
          <a:p>
            <a:pPr lvl="1"/>
            <a:r>
              <a:rPr lang="ko-KR" altLang="en-US" dirty="0" smtClean="0"/>
              <a:t>❶ 본문에서 각주를 넣을 단어 뒤에 커서를 위치시킨다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❷ [</a:t>
            </a:r>
            <a:r>
              <a:rPr lang="ko-KR" altLang="en-US" dirty="0" smtClean="0"/>
              <a:t>입력</a:t>
            </a:r>
            <a:r>
              <a:rPr lang="en-US" altLang="ko-KR" dirty="0" smtClean="0"/>
              <a:t>]-[</a:t>
            </a:r>
            <a:r>
              <a:rPr lang="ko-KR" altLang="en-US" dirty="0" smtClean="0"/>
              <a:t>주석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각주</a:t>
            </a:r>
            <a:r>
              <a:rPr lang="en-US" altLang="ko-KR" dirty="0" smtClean="0"/>
              <a:t>]</a:t>
            </a:r>
            <a:r>
              <a:rPr lang="ko-KR" altLang="en-US" dirty="0" smtClean="0"/>
              <a:t>를 선택한다</a:t>
            </a:r>
            <a:r>
              <a:rPr lang="en-US" altLang="ko-KR" dirty="0" smtClean="0"/>
              <a:t>.</a:t>
            </a:r>
          </a:p>
        </p:txBody>
      </p:sp>
      <p:pic>
        <p:nvPicPr>
          <p:cNvPr id="9" name="그림 8" descr="ch04-29(1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1359050" y="3332015"/>
            <a:ext cx="3066898" cy="2381098"/>
          </a:xfrm>
          <a:prstGeom prst="rect">
            <a:avLst/>
          </a:prstGeom>
        </p:spPr>
      </p:pic>
      <p:pic>
        <p:nvPicPr>
          <p:cNvPr id="10" name="그림 9" descr="ch04-29(2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718246" y="3332015"/>
            <a:ext cx="3066898" cy="238109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5017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각주 삽입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 lvl="1"/>
            <a:r>
              <a:rPr lang="en-US" altLang="ko-KR" dirty="0" smtClean="0"/>
              <a:t>❸ </a:t>
            </a:r>
            <a:r>
              <a:rPr lang="ko-KR" altLang="en-US" dirty="0" smtClean="0"/>
              <a:t>커서 위치에 각주 번호가 매겨지고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현재 쪽의 아래에 자동으로 매겨진 각주 번호에 이어서 각주 내용을 입력하고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주석 도구 상자의 닫기 아이콘을 클릭</a:t>
            </a:r>
            <a:r>
              <a:rPr lang="en-US" altLang="ko-KR" dirty="0" smtClean="0"/>
              <a:t>.</a:t>
            </a:r>
          </a:p>
          <a:p>
            <a:pPr lvl="1"/>
            <a:r>
              <a:rPr lang="en-US" altLang="ko-KR" dirty="0" smtClean="0"/>
              <a:t>❹ </a:t>
            </a:r>
            <a:r>
              <a:rPr lang="ko-KR" altLang="en-US" dirty="0" smtClean="0"/>
              <a:t>각주가 삽입된 모습이다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본문에는 각주 번호가 자동으로 삽입되고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각주 내용은 해당 페이지 하단에 표시된다</a:t>
            </a:r>
            <a:r>
              <a:rPr lang="en-US" altLang="ko-KR" dirty="0" smtClean="0"/>
              <a:t>.</a:t>
            </a:r>
            <a:endParaRPr lang="en-US" altLang="ko-KR" dirty="0"/>
          </a:p>
        </p:txBody>
      </p:sp>
      <p:pic>
        <p:nvPicPr>
          <p:cNvPr id="5" name="그림 4" descr="ch04-29(3)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788064" y="1712889"/>
            <a:ext cx="3687123" cy="2857520"/>
          </a:xfrm>
          <a:prstGeom prst="rect">
            <a:avLst/>
          </a:prstGeom>
        </p:spPr>
      </p:pic>
      <p:pic>
        <p:nvPicPr>
          <p:cNvPr id="7" name="그림 6" descr="ch04-29(4)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4645716" y="1712889"/>
            <a:ext cx="3687123" cy="28575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1.5 </a:t>
            </a:r>
            <a:r>
              <a:rPr lang="ko-KR" altLang="en-US" dirty="0" smtClean="0"/>
              <a:t>주석 </a:t>
            </a:r>
            <a:r>
              <a:rPr lang="en-US" altLang="ko-KR" dirty="0" smtClean="0"/>
              <a:t>- </a:t>
            </a:r>
            <a:r>
              <a:rPr lang="ko-KR" altLang="en-US" dirty="0" err="1" smtClean="0"/>
              <a:t>주석달기</a:t>
            </a:r>
            <a:endParaRPr lang="ko-KR" altLang="en-US" dirty="0" smtClean="0"/>
          </a:p>
        </p:txBody>
      </p:sp>
      <p:sp>
        <p:nvSpPr>
          <p:cNvPr id="5120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각주 수정</a:t>
            </a:r>
          </a:p>
          <a:p>
            <a:pPr lvl="1"/>
            <a:r>
              <a:rPr lang="ko-KR" altLang="en-US" dirty="0" smtClean="0"/>
              <a:t>각주 번호 앞에 커서를 놓고 </a:t>
            </a:r>
            <a:r>
              <a:rPr lang="en-US" altLang="ko-KR" dirty="0" smtClean="0"/>
              <a:t>[</a:t>
            </a:r>
            <a:r>
              <a:rPr lang="ko-KR" altLang="en-US" dirty="0" smtClean="0"/>
              <a:t>편집</a:t>
            </a:r>
            <a:r>
              <a:rPr lang="en-US" altLang="ko-KR" dirty="0" smtClean="0"/>
              <a:t>]-[</a:t>
            </a:r>
            <a:r>
              <a:rPr lang="ko-KR" altLang="en-US" dirty="0" smtClean="0"/>
              <a:t>고치기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선택해 그 각주 번호에 해당하는 내용 수정</a:t>
            </a:r>
          </a:p>
          <a:p>
            <a:pPr lvl="1"/>
            <a:r>
              <a:rPr lang="ko-KR" altLang="en-US" dirty="0" smtClean="0"/>
              <a:t>각주 번호 위에 마우스 포인터를 위치시키고 마우스를 더블 클릭하여 해당 번호의 각주 내용 수정</a:t>
            </a:r>
          </a:p>
          <a:p>
            <a:r>
              <a:rPr lang="ko-KR" altLang="en-US" dirty="0" smtClean="0"/>
              <a:t>각주 삭제</a:t>
            </a:r>
          </a:p>
          <a:p>
            <a:pPr lvl="1"/>
            <a:r>
              <a:rPr lang="ko-KR" altLang="en-US" dirty="0" smtClean="0"/>
              <a:t>본문에서 각주 번호 삭제</a:t>
            </a:r>
          </a:p>
          <a:p>
            <a:r>
              <a:rPr lang="ko-KR" altLang="en-US" dirty="0" smtClean="0"/>
              <a:t>미주 삽입</a:t>
            </a:r>
          </a:p>
          <a:p>
            <a:pPr lvl="1"/>
            <a:r>
              <a:rPr lang="ko-KR" altLang="en-US" dirty="0" smtClean="0"/>
              <a:t>각주를 삽입하는 방법과 유사함</a:t>
            </a:r>
            <a:r>
              <a:rPr lang="en-US" altLang="ko-KR" dirty="0" smtClean="0"/>
              <a:t>.</a:t>
            </a:r>
          </a:p>
          <a:p>
            <a:pPr lvl="1"/>
            <a:r>
              <a:rPr lang="ko-KR" altLang="en-US" dirty="0" smtClean="0"/>
              <a:t>차이점은 미주 내용이 미주 번호와 같은 페이지에 있는 것이 아니라 문서의 모든 내용이 끝난 곳에 표시되는 것임</a:t>
            </a:r>
            <a:r>
              <a:rPr lang="en-US" altLang="ko-KR" dirty="0" smtClean="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삽입하고 크기 조절하기</a:t>
            </a:r>
            <a:endParaRPr lang="ko-KR" altLang="en-US" b="1" dirty="0" smtClean="0"/>
          </a:p>
        </p:txBody>
      </p:sp>
      <p:sp>
        <p:nvSpPr>
          <p:cNvPr id="16386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ko-KR" altLang="en-US" dirty="0" smtClean="0"/>
              <a:t>표 안에 표 만들기</a:t>
            </a: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표를 먼저 만들어 놓고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 안에서 </a:t>
            </a:r>
            <a:r>
              <a:rPr lang="en-US" altLang="ko-KR" dirty="0" smtClean="0"/>
              <a:t>[</a:t>
            </a:r>
            <a:r>
              <a:rPr lang="ko-KR" altLang="en-US" dirty="0" smtClean="0"/>
              <a:t>표</a:t>
            </a:r>
            <a:r>
              <a:rPr lang="en-US" altLang="ko-KR" dirty="0" smtClean="0"/>
              <a:t>]-[</a:t>
            </a:r>
            <a:r>
              <a:rPr lang="ko-KR" altLang="en-US" dirty="0" smtClean="0"/>
              <a:t>표 만들기</a:t>
            </a:r>
            <a:r>
              <a:rPr lang="en-US" altLang="ko-KR" dirty="0" smtClean="0"/>
              <a:t>] </a:t>
            </a:r>
            <a:r>
              <a:rPr lang="ko-KR" altLang="en-US" dirty="0" smtClean="0"/>
              <a:t>메뉴를 실행해 새로운 표를 만들고 편집할 수 있음</a:t>
            </a:r>
            <a:r>
              <a:rPr lang="en-US" altLang="ko-KR" dirty="0" smtClean="0"/>
              <a:t>.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이 때 표 안에 만들어지는 표는 ‘글자처럼 취급’을 선택해 만들고 크기를 나중에 조절함</a:t>
            </a:r>
            <a:r>
              <a:rPr lang="en-US" altLang="ko-KR" dirty="0" smtClean="0"/>
              <a:t>.</a:t>
            </a:r>
          </a:p>
        </p:txBody>
      </p:sp>
      <p:pic>
        <p:nvPicPr>
          <p:cNvPr id="8" name="_x180023696" descr="EMB000016ac4320"/>
          <p:cNvPicPr>
            <a:picLocks noChangeAspect="1" noChangeArrowheads="1"/>
          </p:cNvPicPr>
          <p:nvPr/>
        </p:nvPicPr>
        <p:blipFill>
          <a:blip r:embed="rId2"/>
          <a:srcRect l="9647" t="29412" r="9961" b="23529"/>
          <a:stretch>
            <a:fillRect/>
          </a:stretch>
        </p:blipFill>
        <p:spPr bwMode="auto">
          <a:xfrm>
            <a:off x="880436" y="3429000"/>
            <a:ext cx="3571900" cy="1714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pic>
        <p:nvPicPr>
          <p:cNvPr id="9" name="_x180024736" descr="EMB000016ac4321"/>
          <p:cNvPicPr>
            <a:picLocks noChangeAspect="1" noChangeArrowheads="1"/>
          </p:cNvPicPr>
          <p:nvPr/>
        </p:nvPicPr>
        <p:blipFill>
          <a:blip r:embed="rId3"/>
          <a:srcRect l="9647" t="31373" r="8353" b="21569"/>
          <a:stretch>
            <a:fillRect/>
          </a:stretch>
        </p:blipFill>
        <p:spPr bwMode="auto">
          <a:xfrm>
            <a:off x="4666650" y="3429000"/>
            <a:ext cx="3643338" cy="171451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삽입하고 크기 조절하기</a:t>
            </a:r>
          </a:p>
        </p:txBody>
      </p:sp>
      <p:sp>
        <p:nvSpPr>
          <p:cNvPr id="17410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표 크기 조절하기</a:t>
            </a:r>
            <a:endParaRPr lang="en-US" altLang="ko-KR" dirty="0" smtClean="0"/>
          </a:p>
          <a:p>
            <a:pPr lvl="1"/>
            <a:endParaRPr lang="ko-KR" altLang="en-US" dirty="0" smtClean="0"/>
          </a:p>
          <a:p>
            <a:pPr lvl="3"/>
            <a:endParaRPr lang="en-US" altLang="ko-KR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62476" y="1758571"/>
            <a:ext cx="6019048" cy="45866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1.1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삽입하고 크기 조절하기</a:t>
            </a:r>
            <a:endParaRPr lang="ko-KR" altLang="en-US" b="1" dirty="0" smtClean="0"/>
          </a:p>
        </p:txBody>
      </p:sp>
      <p:sp>
        <p:nvSpPr>
          <p:cNvPr id="18434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크기 조절하기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해당 셀의 경계선에 마우스 포인터를 위치시키고 마우스 포인터의 모양이 바뀌면 마우스로 드래그하여 크기를 조절함</a:t>
            </a:r>
            <a:r>
              <a:rPr lang="en-US" altLang="ko-KR" dirty="0" smtClean="0"/>
              <a:t>.</a:t>
            </a:r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r>
              <a:rPr lang="ko-KR" altLang="en-US" dirty="0" smtClean="0"/>
              <a:t>표 위치 이동</a:t>
            </a:r>
            <a:endParaRPr lang="en-US" altLang="ko-KR" dirty="0" smtClean="0"/>
          </a:p>
          <a:p>
            <a:pPr lvl="1"/>
            <a:r>
              <a:rPr lang="ko-KR" altLang="en-US" dirty="0" smtClean="0"/>
              <a:t>표의 테두리를 클릭하거나 </a:t>
            </a:r>
            <a:r>
              <a:rPr lang="en-US" altLang="ko-KR" dirty="0" smtClean="0"/>
              <a:t>&lt;Alt&gt; </a:t>
            </a:r>
            <a:r>
              <a:rPr lang="ko-KR" altLang="en-US" dirty="0" smtClean="0"/>
              <a:t>키를 누른 상태에서 표의 내부에 마우스 포인터를 위치시키고 원하는 위치까지 드래그함</a:t>
            </a:r>
            <a:r>
              <a:rPr lang="en-US" altLang="ko-KR" dirty="0" smtClean="0"/>
              <a:t>.</a:t>
            </a:r>
          </a:p>
          <a:p>
            <a:pPr lvl="1"/>
            <a:endParaRPr lang="ko-KR" altLang="en-US" dirty="0" smtClean="0"/>
          </a:p>
          <a:p>
            <a:pPr lvl="3"/>
            <a:endParaRPr lang="en-US" altLang="ko-KR" dirty="0"/>
          </a:p>
        </p:txBody>
      </p:sp>
      <p:pic>
        <p:nvPicPr>
          <p:cNvPr id="6" name="그림 5" descr="ch04-04.jpg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2786050" y="2224071"/>
            <a:ext cx="3571900" cy="29260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19458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블록 설정하기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셀</a:t>
            </a:r>
            <a:r>
              <a:rPr lang="en-US" altLang="ko-KR" dirty="0" smtClean="0"/>
              <a:t>(cell) : </a:t>
            </a:r>
            <a:r>
              <a:rPr lang="ko-KR" altLang="en-US" dirty="0" smtClean="0"/>
              <a:t>표를 구성하는 사각형</a:t>
            </a:r>
            <a:r>
              <a:rPr lang="en-US" altLang="ko-KR" dirty="0" smtClean="0"/>
              <a:t>, </a:t>
            </a:r>
            <a:r>
              <a:rPr lang="ko-KR" altLang="en-US" dirty="0" smtClean="0"/>
              <a:t>표 편집의 기본 단위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셀 블록 설정 이유</a:t>
            </a:r>
            <a:endParaRPr lang="en-US" altLang="ko-KR" dirty="0" smtClean="0"/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셀 내부의 글자 모양과 문단 모양을 바꾸거나 테두리</a:t>
            </a:r>
            <a:r>
              <a:rPr lang="en-US" altLang="ko-KR" dirty="0" smtClean="0"/>
              <a:t>/</a:t>
            </a:r>
            <a:r>
              <a:rPr lang="ko-KR" altLang="en-US" dirty="0" smtClean="0"/>
              <a:t>배경의 모양을 바꾸고 싶은 경우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여러 셀을 하나로 합치거나 하나의 셀을 여러 개로 나누고 싶은 경우</a:t>
            </a:r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셀의 크기를 조절하거나 셀 내부의 여백을 조절하고 싶은 경우</a:t>
            </a:r>
            <a:endParaRPr lang="en-US" altLang="ko-KR" dirty="0" smtClean="0"/>
          </a:p>
          <a:p>
            <a:pPr lvl="1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단일 셀 블록 설정하기</a:t>
            </a:r>
            <a:endParaRPr lang="en-US" altLang="ko-KR" dirty="0" smtClean="0"/>
          </a:p>
          <a:p>
            <a:pPr lvl="2">
              <a:lnSpc>
                <a:spcPct val="120000"/>
              </a:lnSpc>
              <a:spcBef>
                <a:spcPts val="600"/>
              </a:spcBef>
            </a:pPr>
            <a:r>
              <a:rPr lang="ko-KR" altLang="en-US" dirty="0" smtClean="0"/>
              <a:t>셀 내부 클릭하고 </a:t>
            </a:r>
            <a:r>
              <a:rPr lang="en-US" altLang="ko-KR" dirty="0" smtClean="0"/>
              <a:t>&lt;F5&gt; </a:t>
            </a:r>
            <a:r>
              <a:rPr lang="ko-KR" altLang="en-US" dirty="0" smtClean="0"/>
              <a:t>키를 누르면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셀이 역상으로 표시되면서 셀 블록이 설정됨</a:t>
            </a:r>
            <a:r>
              <a:rPr lang="en-US" altLang="ko-KR" dirty="0" smtClean="0"/>
              <a:t>.</a:t>
            </a:r>
          </a:p>
          <a:p>
            <a:pPr lvl="2">
              <a:lnSpc>
                <a:spcPct val="150000"/>
              </a:lnSpc>
            </a:pPr>
            <a:endParaRPr lang="en-US" altLang="ko-KR" dirty="0" smtClean="0"/>
          </a:p>
          <a:p>
            <a:pPr lvl="2">
              <a:lnSpc>
                <a:spcPct val="200000"/>
              </a:lnSpc>
            </a:pPr>
            <a:endParaRPr lang="en-US" altLang="ko-KR" dirty="0" smtClean="0"/>
          </a:p>
        </p:txBody>
      </p:sp>
      <p:pic>
        <p:nvPicPr>
          <p:cNvPr id="8" name="_x180025216" descr="EMB000016ac4328"/>
          <p:cNvPicPr>
            <a:picLocks noChangeAspect="1" noChangeArrowheads="1"/>
          </p:cNvPicPr>
          <p:nvPr/>
        </p:nvPicPr>
        <p:blipFill>
          <a:blip r:embed="rId2"/>
          <a:srcRect l="6477" t="47917" r="4470" b="20833"/>
          <a:stretch>
            <a:fillRect/>
          </a:stretch>
        </p:blipFill>
        <p:spPr bwMode="auto">
          <a:xfrm>
            <a:off x="863600" y="4268799"/>
            <a:ext cx="3765246" cy="10272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ko-KR" dirty="0" smtClean="0"/>
              <a:t>1.2 </a:t>
            </a:r>
            <a:r>
              <a:rPr lang="ko-KR" altLang="en-US" dirty="0" smtClean="0"/>
              <a:t>표</a:t>
            </a:r>
            <a:r>
              <a:rPr lang="en-US" altLang="ko-KR" dirty="0" smtClean="0"/>
              <a:t> - </a:t>
            </a:r>
            <a:r>
              <a:rPr lang="ko-KR" altLang="en-US" dirty="0" smtClean="0"/>
              <a:t>표 편집하기</a:t>
            </a:r>
          </a:p>
        </p:txBody>
      </p:sp>
      <p:sp>
        <p:nvSpPr>
          <p:cNvPr id="20482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dirty="0" smtClean="0"/>
              <a:t>셀 블록 설정하기</a:t>
            </a:r>
            <a:r>
              <a:rPr lang="en-US" altLang="ko-KR" dirty="0" smtClean="0"/>
              <a:t>(</a:t>
            </a:r>
            <a:r>
              <a:rPr lang="ko-KR" altLang="en-US" dirty="0" smtClean="0"/>
              <a:t>계속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여러 셀 블록 설정하기</a:t>
            </a:r>
            <a:endParaRPr lang="en-US" altLang="ko-KR" dirty="0" smtClean="0"/>
          </a:p>
          <a:p>
            <a:pPr lvl="2">
              <a:lnSpc>
                <a:spcPct val="150000"/>
              </a:lnSpc>
            </a:pPr>
            <a:r>
              <a:rPr lang="ko-KR" altLang="en-US" dirty="0" smtClean="0"/>
              <a:t>셀 내부를 클릭하고 </a:t>
            </a:r>
            <a:r>
              <a:rPr lang="en-US" altLang="ko-KR" dirty="0" smtClean="0"/>
              <a:t>&lt;F5&gt; </a:t>
            </a:r>
            <a:r>
              <a:rPr lang="ko-KR" altLang="en-US" dirty="0" smtClean="0"/>
              <a:t>키를 두 번 연속 누른 상태에서 키보드의 방향 키</a:t>
            </a:r>
            <a:r>
              <a:rPr lang="en-US" altLang="ko-KR" dirty="0" smtClean="0"/>
              <a:t>(&lt;←&gt;&lt;→&gt;&lt;↑&gt;&lt;↓&gt;)</a:t>
            </a:r>
            <a:r>
              <a:rPr lang="ko-KR" altLang="en-US" dirty="0" smtClean="0"/>
              <a:t>로 범위 확장 </a:t>
            </a:r>
            <a:r>
              <a:rPr lang="en-US" altLang="ko-KR" dirty="0" smtClean="0"/>
              <a:t>(&lt;F5&gt; </a:t>
            </a:r>
            <a:r>
              <a:rPr lang="ko-KR" altLang="en-US" dirty="0" smtClean="0"/>
              <a:t>키를 세 번 연속으로 누르면 표 전체가 셀 블록으로 설정됨</a:t>
            </a:r>
            <a:r>
              <a:rPr lang="en-US" altLang="ko-KR" dirty="0" smtClean="0"/>
              <a:t>)</a:t>
            </a:r>
          </a:p>
          <a:p>
            <a:pPr lvl="1">
              <a:lnSpc>
                <a:spcPct val="150000"/>
              </a:lnSpc>
            </a:pPr>
            <a:endParaRPr lang="en-US" altLang="ko-KR" dirty="0" smtClean="0"/>
          </a:p>
          <a:p>
            <a:pPr lvl="1">
              <a:lnSpc>
                <a:spcPct val="200000"/>
              </a:lnSpc>
            </a:pPr>
            <a:endParaRPr lang="en-US" altLang="ko-KR" dirty="0" smtClean="0"/>
          </a:p>
          <a:p>
            <a:pPr lvl="1">
              <a:lnSpc>
                <a:spcPct val="150000"/>
              </a:lnSpc>
            </a:pPr>
            <a:r>
              <a:rPr lang="ko-KR" altLang="en-US" dirty="0" smtClean="0"/>
              <a:t>불연속적으로 셀 블록 설정하기</a:t>
            </a:r>
            <a:endParaRPr lang="en-US" altLang="ko-KR" dirty="0" smtClean="0"/>
          </a:p>
          <a:p>
            <a:pPr lvl="2"/>
            <a:r>
              <a:rPr lang="ko-KR" altLang="en-US" dirty="0" smtClean="0"/>
              <a:t>셀 내부를 클릭하고 </a:t>
            </a:r>
            <a:r>
              <a:rPr lang="en-US" altLang="ko-KR" dirty="0" smtClean="0"/>
              <a:t>&lt;Ctrl&gt; </a:t>
            </a:r>
            <a:r>
              <a:rPr lang="ko-KR" altLang="en-US" dirty="0" smtClean="0"/>
              <a:t>키를 누른 상태에서 임의의 셀을 선택하여 셀 블록 설정</a:t>
            </a:r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1"/>
            <a:r>
              <a:rPr lang="ko-KR" altLang="en-US" dirty="0" smtClean="0"/>
              <a:t>셀 블록 해제하기</a:t>
            </a:r>
            <a:endParaRPr lang="en-US" altLang="ko-KR" dirty="0" smtClean="0"/>
          </a:p>
          <a:p>
            <a:pPr lvl="2"/>
            <a:r>
              <a:rPr lang="en-US" dirty="0" smtClean="0"/>
              <a:t>&lt;Esc&gt; </a:t>
            </a:r>
            <a:r>
              <a:rPr lang="ko-KR" altLang="en-US" dirty="0" smtClean="0"/>
              <a:t>키를 누름</a:t>
            </a:r>
            <a:r>
              <a:rPr lang="en-US" altLang="ko-KR" dirty="0" smtClean="0"/>
              <a:t>.</a:t>
            </a:r>
            <a:endParaRPr lang="ko-KR" altLang="en-US" dirty="0" smtClean="0"/>
          </a:p>
        </p:txBody>
      </p:sp>
      <p:pic>
        <p:nvPicPr>
          <p:cNvPr id="10" name="_x180024016" descr="EMB000016ac432a"/>
          <p:cNvPicPr>
            <a:picLocks noChangeAspect="1" noChangeArrowheads="1"/>
          </p:cNvPicPr>
          <p:nvPr/>
        </p:nvPicPr>
        <p:blipFill>
          <a:blip r:embed="rId2"/>
          <a:srcRect l="8096" t="52083" r="6090" b="22917"/>
          <a:stretch>
            <a:fillRect/>
          </a:stretch>
        </p:blipFill>
        <p:spPr bwMode="auto">
          <a:xfrm>
            <a:off x="863601" y="4761481"/>
            <a:ext cx="3628297" cy="821786"/>
          </a:xfrm>
          <a:prstGeom prst="rect">
            <a:avLst/>
          </a:prstGeom>
          <a:noFill/>
        </p:spPr>
      </p:pic>
      <p:pic>
        <p:nvPicPr>
          <p:cNvPr id="11" name="_x180022336" descr="EMB000016ac4329"/>
          <p:cNvPicPr>
            <a:picLocks noChangeAspect="1" noChangeArrowheads="1"/>
          </p:cNvPicPr>
          <p:nvPr/>
        </p:nvPicPr>
        <p:blipFill>
          <a:blip r:embed="rId3"/>
          <a:srcRect l="7353" t="51089" r="5882" b="22420"/>
          <a:stretch>
            <a:fillRect/>
          </a:stretch>
        </p:blipFill>
        <p:spPr bwMode="auto">
          <a:xfrm>
            <a:off x="863601" y="2962838"/>
            <a:ext cx="3668507" cy="8707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rigin">
  <a:themeElements>
    <a:clrScheme name="1_Origin 1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FFFFFF"/>
      </a:accent3>
      <a:accent4>
        <a:srgbClr val="000000"/>
      </a:accent4>
      <a:accent5>
        <a:srgbClr val="BCBFCE"/>
      </a:accent5>
      <a:accent6>
        <a:srgbClr val="90A6BA"/>
      </a:accent6>
      <a:hlink>
        <a:srgbClr val="B292CA"/>
      </a:hlink>
      <a:folHlink>
        <a:srgbClr val="6B5680"/>
      </a:folHlink>
    </a:clrScheme>
    <a:fontScheme name="1_Origin">
      <a:majorFont>
        <a:latin typeface="Bookman Old Style"/>
        <a:ea typeface="굴림"/>
        <a:cs typeface=""/>
      </a:majorFont>
      <a:minorFont>
        <a:latin typeface="Gill Sans MT"/>
        <a:ea typeface="굴림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ko-KR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굴림" charset="-127"/>
          </a:defRPr>
        </a:defPPr>
      </a:lstStyle>
    </a:lnDef>
  </a:objectDefaults>
  <a:extraClrSchemeLst>
    <a:extraClrScheme>
      <a:clrScheme name="1_Origin 1">
        <a:dk1>
          <a:srgbClr val="000000"/>
        </a:dk1>
        <a:lt1>
          <a:srgbClr val="FFFFFF"/>
        </a:lt1>
        <a:dk2>
          <a:srgbClr val="464653"/>
        </a:dk2>
        <a:lt2>
          <a:srgbClr val="DDE9EC"/>
        </a:lt2>
        <a:accent1>
          <a:srgbClr val="727CA3"/>
        </a:accent1>
        <a:accent2>
          <a:srgbClr val="9FB8CD"/>
        </a:accent2>
        <a:accent3>
          <a:srgbClr val="FFFFFF"/>
        </a:accent3>
        <a:accent4>
          <a:srgbClr val="000000"/>
        </a:accent4>
        <a:accent5>
          <a:srgbClr val="BCBFCE"/>
        </a:accent5>
        <a:accent6>
          <a:srgbClr val="90A6BA"/>
        </a:accent6>
        <a:hlink>
          <a:srgbClr val="B292CA"/>
        </a:hlink>
        <a:folHlink>
          <a:srgbClr val="6B56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pre_iai</Template>
  <TotalTime>450</TotalTime>
  <Words>2085</Words>
  <Application>Microsoft Office PowerPoint</Application>
  <PresentationFormat>화면 슬라이드 쇼(4:3)</PresentationFormat>
  <Paragraphs>345</Paragraphs>
  <Slides>44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44</vt:i4>
      </vt:variant>
    </vt:vector>
  </HeadingPairs>
  <TitlesOfParts>
    <vt:vector size="45" baseType="lpstr">
      <vt:lpstr>1_Origin</vt:lpstr>
      <vt:lpstr>정보처리일반I  한글 2007 활용(1) 표, 차트, 글상자, 주석</vt:lpstr>
      <vt:lpstr>Chapter04 한글 2007 활용</vt:lpstr>
      <vt:lpstr>1.1 표 - 표 삽입하고 크기 조절하기</vt:lpstr>
      <vt:lpstr>1.1 표 - 표 삽입하고 크기 조절하기</vt:lpstr>
      <vt:lpstr>1.1 표 - 표 삽입하고 크기 조절하기</vt:lpstr>
      <vt:lpstr>1.1 표 - 표 삽입하고 크기 조절하기</vt:lpstr>
      <vt:lpstr>1.1 표 - 표 삽입하고 크기 조절하기</vt:lpstr>
      <vt:lpstr>1.2 표 - 표 편집하기</vt:lpstr>
      <vt:lpstr>1.2 표 - 표 편집하기</vt:lpstr>
      <vt:lpstr>1.2 표 - 표 편집하기</vt:lpstr>
      <vt:lpstr>1.2 실습 - 기본 표 만들기</vt:lpstr>
      <vt:lpstr>1.2 실습 - 기본 표 만들기</vt:lpstr>
      <vt:lpstr>1.2 실습 - 기본 표 만들기</vt:lpstr>
      <vt:lpstr>1.2 실습 - 기본 표 만들기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표 - 표 편집하기</vt:lpstr>
      <vt:lpstr>1.2 실습 - 표 리본 만들기</vt:lpstr>
      <vt:lpstr>1.2 실습 - 표 리본 만들기</vt:lpstr>
      <vt:lpstr>1.2 실습 - 표 리본 만들기</vt:lpstr>
      <vt:lpstr>1.2 표 - 표 편집하기</vt:lpstr>
      <vt:lpstr>1.2 표 - 표 편집하기</vt:lpstr>
      <vt:lpstr>1.2 표 - 표 편집하기</vt:lpstr>
      <vt:lpstr>1.3 차트 - 차트 만들기</vt:lpstr>
      <vt:lpstr>1.3 차트 - 차트 만들기</vt:lpstr>
      <vt:lpstr>1.3 차트 - 차트 만들기</vt:lpstr>
      <vt:lpstr>1.3 차트 - 차트 만들기</vt:lpstr>
      <vt:lpstr>1.3 차트 - 차트 만들기</vt:lpstr>
      <vt:lpstr>1.3 차트 - 차트 만들기</vt:lpstr>
      <vt:lpstr>1.3 실습 - 차트 만들기</vt:lpstr>
      <vt:lpstr>1.3 실습 - 차트 만들기</vt:lpstr>
      <vt:lpstr>1.3 차트 - 차트 만들기</vt:lpstr>
      <vt:lpstr>1.4 글상자</vt:lpstr>
      <vt:lpstr>1.4 글상자</vt:lpstr>
      <vt:lpstr>1.5 주석 - 주석달기</vt:lpstr>
      <vt:lpstr>1.5 주석 - 주석달기</vt:lpstr>
      <vt:lpstr>1.5 주석 - 주석달기</vt:lpstr>
    </vt:vector>
  </TitlesOfParts>
  <Company>Dongseo Univ.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Super Resolution (Fast and Robust Multiframe Super Resolution)</dc:title>
  <dc:creator>Choi Nam Seok</dc:creator>
  <cp:lastModifiedBy>Choi Namseok</cp:lastModifiedBy>
  <cp:revision>61</cp:revision>
  <dcterms:created xsi:type="dcterms:W3CDTF">2009-02-27T07:09:50Z</dcterms:created>
  <dcterms:modified xsi:type="dcterms:W3CDTF">2009-03-30T00:35:01Z</dcterms:modified>
</cp:coreProperties>
</file>