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300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316" r:id="rId26"/>
    <p:sldId id="317" r:id="rId27"/>
    <p:sldId id="318" r:id="rId28"/>
    <p:sldId id="319" r:id="rId29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04" y="-108"/>
      </p:cViewPr>
      <p:guideLst>
        <p:guide orient="horz" pos="2160"/>
        <p:guide orient="horz" pos="3997"/>
        <p:guide orient="horz" pos="1366"/>
        <p:guide pos="2880"/>
        <p:guide pos="5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9E0859C-5A5F-45DF-94E3-D86202ADD042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한글 </a:t>
            </a:r>
            <a:r>
              <a:rPr lang="en-US" altLang="ko-KR" sz="2400" dirty="0" smtClean="0"/>
              <a:t>2007 </a:t>
            </a:r>
            <a:r>
              <a:rPr lang="ko-KR" altLang="en-US" sz="2400" dirty="0" smtClean="0"/>
              <a:t>활용</a:t>
            </a:r>
            <a:r>
              <a:rPr lang="en-US" altLang="ko-KR" sz="2400" dirty="0" smtClean="0"/>
              <a:t>(3)</a:t>
            </a:r>
            <a:br>
              <a:rPr lang="en-US" altLang="ko-KR" sz="2400" dirty="0" smtClean="0"/>
            </a:br>
            <a:r>
              <a:rPr lang="ko-KR" altLang="en-US" sz="2400" dirty="0" smtClean="0"/>
              <a:t>다단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글맵시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소식지</a:t>
            </a:r>
            <a:endParaRPr lang="en-US" altLang="ko-KR" sz="3600" dirty="0" smtClean="0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2008. 04. 13</a:t>
            </a:r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소식지 </a:t>
            </a:r>
            <a:r>
              <a:rPr lang="ko-KR" altLang="en-US" dirty="0" smtClean="0"/>
              <a:t>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1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편집 용지 설정하기</a:t>
            </a:r>
            <a:endParaRPr lang="en-US" altLang="ko-KR" dirty="0" smtClean="0"/>
          </a:p>
          <a:p>
            <a:r>
              <a:rPr lang="ko-KR" altLang="en-US" dirty="0" smtClean="0"/>
              <a:t>편집 용지 여백 설정하기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[F7] </a:t>
            </a:r>
            <a:r>
              <a:rPr lang="ko-KR" altLang="en-US" dirty="0" smtClean="0"/>
              <a:t>키를 눌러 편집 용지 설정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그림 3" descr="Pch04-13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330899"/>
            <a:ext cx="4000528" cy="36905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2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다단 편집하고 내용 입력하기</a:t>
            </a:r>
            <a:endParaRPr lang="en-US" altLang="ko-KR" dirty="0" smtClean="0"/>
          </a:p>
          <a:p>
            <a:r>
              <a:rPr lang="ko-KR" altLang="en-US" dirty="0" smtClean="0"/>
              <a:t>다단 설정 나누고 새로운 단 설정하기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그림 밑에 커서를 두고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나누기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다단 설정 나누기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이제 새로운 단을 설정할 수 있으므로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다단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</a:t>
            </a:r>
            <a:r>
              <a:rPr lang="en-US" altLang="ko-KR" dirty="0" smtClean="0"/>
              <a:t>3</a:t>
            </a:r>
            <a:r>
              <a:rPr lang="ko-KR" altLang="en-US" dirty="0" smtClean="0"/>
              <a:t>단으로 설정함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8325072" descr="EMB000009e4072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09" y="2586047"/>
            <a:ext cx="4035249" cy="3143272"/>
          </a:xfrm>
          <a:prstGeom prst="rect">
            <a:avLst/>
          </a:prstGeom>
          <a:noFill/>
        </p:spPr>
      </p:pic>
      <p:pic>
        <p:nvPicPr>
          <p:cNvPr id="5" name="_x130281016" descr="EMB000009e4072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6313" y="2586047"/>
            <a:ext cx="4035251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2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다단 편집하고 내용 입력하기</a:t>
            </a:r>
            <a:endParaRPr lang="en-US" altLang="ko-KR" dirty="0" smtClean="0"/>
          </a:p>
          <a:p>
            <a:r>
              <a:rPr lang="ko-KR" altLang="en-US" dirty="0" err="1" smtClean="0"/>
              <a:t>글상자</a:t>
            </a:r>
            <a:r>
              <a:rPr lang="ko-KR" altLang="en-US" dirty="0" smtClean="0"/>
              <a:t> 내용 입력과 속성 설정하기 </a:t>
            </a:r>
            <a:r>
              <a:rPr lang="en-US" altLang="ko-KR" dirty="0" smtClean="0"/>
              <a:t>1</a:t>
            </a:r>
          </a:p>
          <a:p>
            <a:pPr lvl="1"/>
            <a:r>
              <a:rPr lang="ko-KR" altLang="en-US" dirty="0" smtClean="0"/>
              <a:t>두 단에 걸쳐 </a:t>
            </a:r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글상자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</a:t>
            </a:r>
            <a:r>
              <a:rPr lang="ko-KR" altLang="en-US" dirty="0" err="1" smtClean="0"/>
              <a:t>글상자를</a:t>
            </a:r>
            <a:r>
              <a:rPr lang="ko-KR" altLang="en-US" dirty="0" smtClean="0"/>
              <a:t> 만들고 왼쪽 그림과 같이 내용 입력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글자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견고딕</a:t>
            </a:r>
            <a:r>
              <a:rPr lang="en-US" altLang="ko-KR" dirty="0" smtClean="0"/>
              <a:t>, 20pt)</a:t>
            </a:r>
            <a:r>
              <a:rPr lang="ko-KR" altLang="en-US" dirty="0" smtClean="0"/>
              <a:t>과 문자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가운데 정렬</a:t>
            </a:r>
            <a:r>
              <a:rPr lang="en-US" altLang="ko-KR" dirty="0" smtClean="0"/>
              <a:t>)</a:t>
            </a:r>
            <a:r>
              <a:rPr lang="ko-KR" altLang="en-US" dirty="0" smtClean="0"/>
              <a:t> 설정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그림 3" descr="Pch04-13(4)_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42910" y="2619384"/>
            <a:ext cx="3851804" cy="3000396"/>
          </a:xfrm>
          <a:prstGeom prst="rect">
            <a:avLst/>
          </a:prstGeom>
        </p:spPr>
      </p:pic>
      <p:pic>
        <p:nvPicPr>
          <p:cNvPr id="5" name="그림 4" descr="Pch04-13(4)_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43437" y="2619384"/>
            <a:ext cx="3851805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2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다단 편집하고 내용 입력하기</a:t>
            </a:r>
            <a:endParaRPr lang="en-US" altLang="ko-KR" dirty="0" smtClean="0"/>
          </a:p>
          <a:p>
            <a:r>
              <a:rPr lang="ko-KR" altLang="en-US" dirty="0" err="1" smtClean="0"/>
              <a:t>글상자</a:t>
            </a:r>
            <a:r>
              <a:rPr lang="ko-KR" altLang="en-US" dirty="0" smtClean="0"/>
              <a:t> 내용 입력과 속성 설정하기 </a:t>
            </a:r>
            <a:r>
              <a:rPr lang="en-US" altLang="ko-KR" dirty="0" smtClean="0"/>
              <a:t>2</a:t>
            </a:r>
          </a:p>
          <a:p>
            <a:pPr lvl="1"/>
            <a:r>
              <a:rPr lang="ko-KR" altLang="en-US" dirty="0" err="1" smtClean="0"/>
              <a:t>글상자를</a:t>
            </a:r>
            <a:r>
              <a:rPr lang="ko-KR" altLang="en-US" dirty="0" smtClean="0"/>
              <a:t>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개체 속성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기본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여백</a:t>
            </a:r>
            <a:r>
              <a:rPr lang="en-US" altLang="ko-KR" dirty="0" smtClean="0"/>
              <a:t>/</a:t>
            </a:r>
            <a:r>
              <a:rPr lang="ko-KR" altLang="en-US" dirty="0" smtClean="0"/>
              <a:t>캡션</a:t>
            </a:r>
            <a:r>
              <a:rPr lang="en-US" altLang="ko-KR" dirty="0" smtClean="0"/>
              <a:t>], [</a:t>
            </a:r>
            <a:r>
              <a:rPr lang="ko-KR" altLang="en-US" dirty="0" smtClean="0"/>
              <a:t>선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 설정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그림 3" descr="Pch04-13(4)_3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642910" y="2500305"/>
            <a:ext cx="3571900" cy="3084823"/>
          </a:xfrm>
          <a:prstGeom prst="rect">
            <a:avLst/>
          </a:prstGeom>
        </p:spPr>
      </p:pic>
      <p:pic>
        <p:nvPicPr>
          <p:cNvPr id="5" name="그림 4" descr="Pch04-13(4)_4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429124" y="2500306"/>
            <a:ext cx="3571900" cy="308482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2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다단 편집하고 내용 입력하기</a:t>
            </a:r>
            <a:endParaRPr lang="en-US" altLang="ko-KR" dirty="0" smtClean="0"/>
          </a:p>
          <a:p>
            <a:r>
              <a:rPr lang="ko-KR" altLang="en-US" dirty="0" smtClean="0"/>
              <a:t>입력을 완료하고 글자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돋움</a:t>
            </a:r>
            <a:r>
              <a:rPr lang="en-US" altLang="ko-KR" dirty="0" smtClean="0"/>
              <a:t>, 9pt)</a:t>
            </a:r>
            <a:r>
              <a:rPr lang="ko-KR" altLang="en-US" dirty="0" smtClean="0"/>
              <a:t> 설정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8534704" descr="EMB000009e407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2051056"/>
            <a:ext cx="4768931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3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3</a:t>
            </a:r>
            <a:r>
              <a:rPr lang="ko-KR" altLang="en-US" dirty="0" smtClean="0"/>
              <a:t>단에 걸쳐 표 삽입하기</a:t>
            </a:r>
            <a:endParaRPr lang="en-US" altLang="ko-KR" dirty="0" smtClean="0"/>
          </a:p>
          <a:p>
            <a:r>
              <a:rPr lang="ko-KR" altLang="en-US" dirty="0" smtClean="0"/>
              <a:t>기본 도구 상자에서 표 만들기 아이콘</a:t>
            </a:r>
            <a:r>
              <a:rPr lang="en-US" altLang="ko-KR" dirty="0" smtClean="0"/>
              <a:t>(    </a:t>
            </a:r>
            <a:r>
              <a:rPr lang="en-US" altLang="ko-KR" dirty="0" smtClean="0"/>
              <a:t>    ) </a:t>
            </a:r>
            <a:r>
              <a:rPr lang="ko-KR" altLang="en-US" dirty="0" smtClean="0"/>
              <a:t>옆의 삼각형을 클릭하여 </a:t>
            </a:r>
            <a:r>
              <a:rPr lang="en-US" altLang="ko-KR" dirty="0" smtClean="0"/>
              <a:t>8×6 </a:t>
            </a:r>
            <a:r>
              <a:rPr lang="ko-KR" altLang="en-US" dirty="0" smtClean="0"/>
              <a:t>크기의 표를 문서 아래쪽에 </a:t>
            </a:r>
            <a:r>
              <a:rPr lang="en-US" altLang="ko-KR" dirty="0" smtClean="0"/>
              <a:t>3</a:t>
            </a:r>
            <a:r>
              <a:rPr lang="ko-KR" altLang="en-US" dirty="0" smtClean="0"/>
              <a:t>단에 걸쳐 그린다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표를 선택한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개체 속성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기본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 설정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9195264" descr="EMB000009e407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7851" y="1654177"/>
            <a:ext cx="334963" cy="220663"/>
          </a:xfrm>
          <a:prstGeom prst="rect">
            <a:avLst/>
          </a:prstGeom>
          <a:noFill/>
        </p:spPr>
      </p:pic>
      <p:pic>
        <p:nvPicPr>
          <p:cNvPr id="5" name="그림 4" descr="Pch04-13(7)_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49217" y="2582871"/>
            <a:ext cx="3851804" cy="3000396"/>
          </a:xfrm>
          <a:prstGeom prst="rect">
            <a:avLst/>
          </a:prstGeom>
        </p:spPr>
      </p:pic>
      <p:pic>
        <p:nvPicPr>
          <p:cNvPr id="6" name="그림 5" descr="Pch04-13(7)_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649745" y="2582871"/>
            <a:ext cx="3851804" cy="300039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3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3</a:t>
            </a:r>
            <a:r>
              <a:rPr lang="ko-KR" altLang="en-US" dirty="0" smtClean="0"/>
              <a:t>단에 걸쳐 표 삽입하기</a:t>
            </a:r>
            <a:endParaRPr lang="en-US" altLang="ko-KR" dirty="0" smtClean="0"/>
          </a:p>
          <a:p>
            <a:r>
              <a:rPr lang="en-US" altLang="ko-KR" dirty="0" smtClean="0"/>
              <a:t>[</a:t>
            </a:r>
            <a:r>
              <a:rPr lang="ko-KR" altLang="en-US" dirty="0" smtClean="0"/>
              <a:t>개체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</a:t>
            </a:r>
            <a:r>
              <a:rPr lang="en-US" altLang="ko-KR" dirty="0" smtClean="0"/>
              <a:t> [</a:t>
            </a:r>
            <a:r>
              <a:rPr lang="ko-KR" altLang="en-US" dirty="0" smtClean="0"/>
              <a:t>여백</a:t>
            </a:r>
            <a:r>
              <a:rPr lang="en-US" altLang="ko-KR" dirty="0" smtClean="0"/>
              <a:t>/</a:t>
            </a:r>
            <a:r>
              <a:rPr lang="ko-KR" altLang="en-US" dirty="0" smtClean="0"/>
              <a:t>캡션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 설정하고</a:t>
            </a:r>
            <a:r>
              <a:rPr lang="en-US" altLang="ko-KR" dirty="0" smtClean="0"/>
              <a:t>. </a:t>
            </a:r>
            <a:r>
              <a:rPr lang="ko-KR" altLang="en-US" dirty="0" smtClean="0"/>
              <a:t>표의 위치와 크기를 정한다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그림 3" descr="Pch04-13(7)_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42909" y="2287591"/>
            <a:ext cx="3668385" cy="2857520"/>
          </a:xfrm>
          <a:prstGeom prst="rect">
            <a:avLst/>
          </a:prstGeom>
        </p:spPr>
      </p:pic>
      <p:pic>
        <p:nvPicPr>
          <p:cNvPr id="5" name="그림 4" descr="Pch04-13(7)_4.bmp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429125" y="2287591"/>
            <a:ext cx="3643337" cy="283800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3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3</a:t>
            </a:r>
            <a:r>
              <a:rPr lang="ko-KR" altLang="en-US" dirty="0" smtClean="0"/>
              <a:t>단에 걸쳐 표 삽입하기</a:t>
            </a:r>
            <a:endParaRPr lang="en-US" altLang="ko-KR" dirty="0" smtClean="0"/>
          </a:p>
          <a:p>
            <a:r>
              <a:rPr lang="ko-KR" altLang="en-US" dirty="0" smtClean="0"/>
              <a:t>표의 내용을 다음과 같이 입력하고 첫 줄의 글자 모양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휴먼둥근헤드라인</a:t>
            </a:r>
            <a:r>
              <a:rPr lang="en-US" altLang="ko-KR" dirty="0" smtClean="0"/>
              <a:t>, 12pt, </a:t>
            </a:r>
            <a:r>
              <a:rPr lang="ko-KR" altLang="en-US" dirty="0" smtClean="0"/>
              <a:t>파란색</a:t>
            </a:r>
            <a:r>
              <a:rPr lang="en-US" altLang="ko-KR" dirty="0" smtClean="0"/>
              <a:t>)</a:t>
            </a:r>
            <a:r>
              <a:rPr lang="ko-KR" altLang="en-US" dirty="0" smtClean="0"/>
              <a:t>과 문단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가운데 정렬</a:t>
            </a:r>
            <a:r>
              <a:rPr lang="en-US" altLang="ko-KR" dirty="0" smtClean="0"/>
              <a:t>)</a:t>
            </a:r>
            <a:r>
              <a:rPr lang="ko-KR" altLang="en-US" dirty="0" smtClean="0"/>
              <a:t> 설정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나머지 내용의 글자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휴먼모음</a:t>
            </a:r>
            <a:r>
              <a:rPr lang="en-US" altLang="ko-KR" dirty="0" smtClean="0"/>
              <a:t>T, 8pt)</a:t>
            </a:r>
            <a:r>
              <a:rPr lang="ko-KR" altLang="en-US" dirty="0" smtClean="0"/>
              <a:t>과 문단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가운데 정렬</a:t>
            </a:r>
            <a:r>
              <a:rPr lang="en-US" altLang="ko-KR" dirty="0" smtClean="0"/>
              <a:t>)</a:t>
            </a:r>
            <a:r>
              <a:rPr lang="ko-KR" altLang="en-US" dirty="0" smtClean="0"/>
              <a:t> 설정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500034" y="2540579"/>
          <a:ext cx="8143933" cy="3809461"/>
        </p:xfrm>
        <a:graphic>
          <a:graphicData uri="http://schemas.openxmlformats.org/drawingml/2006/table">
            <a:tbl>
              <a:tblPr/>
              <a:tblGrid>
                <a:gridCol w="685004"/>
                <a:gridCol w="2010314"/>
                <a:gridCol w="653590"/>
                <a:gridCol w="2080112"/>
                <a:gridCol w="583791"/>
                <a:gridCol w="2131122"/>
              </a:tblGrid>
              <a:tr h="352933">
                <a:tc gridSpan="6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SICAF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영화제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5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월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24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일 상영일정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38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Time</a:t>
                      </a:r>
                      <a:endParaRPr 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CGV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용산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7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관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Time</a:t>
                      </a:r>
                      <a:endParaRPr 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CGV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용산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9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관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Time</a:t>
                      </a:r>
                      <a:endParaRPr 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CGV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용산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관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8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11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별별 이야기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73'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11</a:t>
                      </a:r>
                      <a:endParaRPr 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패밀리 스페셜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1 75'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11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SICAF </a:t>
                      </a: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역대 수상작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3 75'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2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13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경쟁단편학생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1 82'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13</a:t>
                      </a:r>
                      <a:endParaRPr 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굴림"/>
                        </a:rPr>
                        <a:t>극장판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 강철의 연금술사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-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굴림"/>
                        </a:rPr>
                        <a:t>샴발라의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 정복자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104'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13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경쟁단편일반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1 82'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2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15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SICAF </a:t>
                      </a: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역대 수상작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 81'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15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파이어 볼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87'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15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개막작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: </a:t>
                      </a:r>
                      <a:r>
                        <a:rPr lang="ko-KR" altLang="en-US" sz="1400" dirty="0" err="1" smtClean="0">
                          <a:solidFill>
                            <a:srgbClr val="000000"/>
                          </a:solidFill>
                          <a:latin typeface="굴림"/>
                        </a:rPr>
                        <a:t>아스테릭스와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굴림"/>
                        </a:rPr>
                        <a:t>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바이킹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78'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2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17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시선을 돌려라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II 81'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17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굴림"/>
                        </a:rPr>
                        <a:t>인형애니의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 전설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: 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이지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굴림"/>
                        </a:rPr>
                        <a:t>트릉카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1 92'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17</a:t>
                      </a:r>
                      <a:endParaRPr 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매직 러시아 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96' 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36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19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마녀 배달부 키키 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102'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19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이야기 속의 이야기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: 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유리 놀슈테인 회고전 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72'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19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굴림"/>
                        </a:rPr>
                        <a:t>파이널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굴림"/>
                        </a:rPr>
                        <a:t>환타지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7: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굴림"/>
                        </a:rPr>
                        <a:t>어드벤트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굴림"/>
                        </a:rPr>
                        <a:t>칠드런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101'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2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21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아트애니의 최전선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: </a:t>
                      </a: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프랑스애니메이션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1 94'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21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>
                          <a:solidFill>
                            <a:srgbClr val="000000"/>
                          </a:solidFill>
                          <a:latin typeface="굴림"/>
                        </a:rPr>
                        <a:t>월드 파노라마</a:t>
                      </a:r>
                      <a:r>
                        <a:rPr lang="en-US" altLang="ko-KR" sz="1400">
                          <a:solidFill>
                            <a:srgbClr val="000000"/>
                          </a:solidFill>
                          <a:latin typeface="굴림"/>
                        </a:rPr>
                        <a:t>2 81'</a:t>
                      </a:r>
                      <a:endParaRPr lang="ko-KR" alt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굴림"/>
                          <a:ea typeface="굴림"/>
                        </a:rPr>
                        <a:t>21</a:t>
                      </a:r>
                      <a:endParaRPr lang="en-US" sz="14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굴림"/>
                        </a:rPr>
                        <a:t>월드 파노라마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굴림"/>
                        </a:rPr>
                        <a:t>1 77'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3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3</a:t>
            </a:r>
            <a:r>
              <a:rPr lang="ko-KR" altLang="en-US" dirty="0" smtClean="0"/>
              <a:t>단에 걸쳐 표 삽입하기</a:t>
            </a:r>
            <a:endParaRPr lang="en-US" altLang="ko-KR" dirty="0" smtClean="0"/>
          </a:p>
          <a:p>
            <a:r>
              <a:rPr lang="ko-KR" altLang="en-US" dirty="0" smtClean="0"/>
              <a:t>표의 셀 속성 설정 </a:t>
            </a:r>
            <a:r>
              <a:rPr lang="en-US" altLang="ko-KR" dirty="0" smtClean="0"/>
              <a:t>1. </a:t>
            </a:r>
            <a:r>
              <a:rPr lang="ko-KR" altLang="en-US" dirty="0" smtClean="0"/>
              <a:t>셀 배경색은 다른 색을 사용해도 무방하다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                                                          </a:t>
            </a:r>
            <a:r>
              <a:rPr lang="ko-KR" altLang="en-US" dirty="0" err="1" smtClean="0"/>
              <a:t>상영작</a:t>
            </a:r>
            <a:r>
              <a:rPr lang="ko-KR" altLang="en-US" dirty="0" smtClean="0"/>
              <a:t> 셀 배경색 지정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8687784" descr="EMB000009e407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875" y="2476508"/>
            <a:ext cx="4035249" cy="3143272"/>
          </a:xfrm>
          <a:prstGeom prst="rect">
            <a:avLst/>
          </a:prstGeom>
          <a:noFill/>
        </p:spPr>
      </p:pic>
      <p:pic>
        <p:nvPicPr>
          <p:cNvPr id="5" name="_x128289664" descr="EMB000009e4073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9" y="2476508"/>
            <a:ext cx="4035251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3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3</a:t>
            </a:r>
            <a:r>
              <a:rPr lang="ko-KR" altLang="en-US" dirty="0" smtClean="0"/>
              <a:t>단에 걸쳐 표 삽입하기</a:t>
            </a:r>
            <a:endParaRPr lang="en-US" altLang="ko-KR" dirty="0" smtClean="0"/>
          </a:p>
          <a:p>
            <a:r>
              <a:rPr lang="ko-KR" altLang="en-US" dirty="0" smtClean="0"/>
              <a:t>표의 셀 속성 설정 </a:t>
            </a:r>
            <a:r>
              <a:rPr lang="en-US" altLang="ko-KR" dirty="0" smtClean="0"/>
              <a:t>2. </a:t>
            </a:r>
            <a:r>
              <a:rPr lang="ko-KR" altLang="en-US" dirty="0" smtClean="0"/>
              <a:t>셀 배경색은 다른 색을 사용해도 무방하다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r>
              <a:rPr lang="en-US" altLang="ko-KR" dirty="0" smtClean="0"/>
              <a:t>    </a:t>
            </a:r>
            <a:r>
              <a:rPr lang="ko-KR" altLang="en-US" dirty="0" smtClean="0"/>
              <a:t>첫 줄과 시간 셀 배경                         상영관 셀 배경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38507136" descr="EMB000009e407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1199" y="2438407"/>
            <a:ext cx="3943539" cy="3071834"/>
          </a:xfrm>
          <a:prstGeom prst="rect">
            <a:avLst/>
          </a:prstGeom>
          <a:noFill/>
        </p:spPr>
      </p:pic>
      <p:pic>
        <p:nvPicPr>
          <p:cNvPr id="5" name="_x128687784" descr="EMB000009e407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7" y="2438407"/>
            <a:ext cx="3943541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Chapter04 </a:t>
            </a:r>
            <a:r>
              <a:rPr lang="ko-KR" altLang="en-US" dirty="0" smtClean="0"/>
              <a:t>한글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활용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주석 익히기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표 삽입하고 크기 조절하기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표 편집하기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차트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err="1" smtClean="0">
                <a:solidFill>
                  <a:schemeClr val="tx1"/>
                </a:solidFill>
              </a:rPr>
              <a:t>글상자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err="1" smtClean="0">
                <a:solidFill>
                  <a:schemeClr val="tx1"/>
                </a:solidFill>
              </a:rPr>
              <a:t>주석달기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보고서 작성 프로젝트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endParaRPr lang="en-US" altLang="ko-KR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그림 넣기와 그리기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chemeClr val="tx1"/>
                </a:solidFill>
              </a:rPr>
              <a:t>포스터 작성 프로젝트</a:t>
            </a:r>
            <a:endParaRPr lang="en-US" altLang="ko-KR" dirty="0" smtClean="0">
              <a:solidFill>
                <a:schemeClr val="tx1"/>
              </a:solidFill>
            </a:endParaRPr>
          </a:p>
          <a:p>
            <a:pPr lvl="1" eaLnBrk="1" hangingPunct="1"/>
            <a:endParaRPr lang="en-US" altLang="ko-KR" dirty="0" smtClean="0"/>
          </a:p>
          <a:p>
            <a:pPr eaLnBrk="1" hangingPunct="1"/>
            <a:r>
              <a:rPr lang="en-US" altLang="ko-KR" dirty="0" smtClean="0">
                <a:solidFill>
                  <a:srgbClr val="FF0000"/>
                </a:solidFill>
              </a:rPr>
              <a:t>3. </a:t>
            </a:r>
            <a:r>
              <a:rPr lang="ko-KR" altLang="en-US" dirty="0" smtClean="0">
                <a:solidFill>
                  <a:srgbClr val="FF0000"/>
                </a:solidFill>
              </a:rPr>
              <a:t>다단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err="1" smtClean="0">
                <a:solidFill>
                  <a:srgbClr val="FF0000"/>
                </a:solidFill>
              </a:rPr>
              <a:t>글맵시</a:t>
            </a:r>
            <a:r>
              <a:rPr lang="ko-KR" altLang="en-US" dirty="0" smtClean="0">
                <a:solidFill>
                  <a:srgbClr val="FF0000"/>
                </a:solidFill>
              </a:rPr>
              <a:t> 익히기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다단 설정하기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err="1" smtClean="0">
                <a:solidFill>
                  <a:srgbClr val="FF0000"/>
                </a:solidFill>
              </a:rPr>
              <a:t>글맵시</a:t>
            </a:r>
            <a:r>
              <a:rPr lang="ko-KR" altLang="en-US" dirty="0" smtClean="0">
                <a:solidFill>
                  <a:srgbClr val="FF0000"/>
                </a:solidFill>
              </a:rPr>
              <a:t> 적용하기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소식지 작성 프로젝트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3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3</a:t>
            </a:r>
            <a:r>
              <a:rPr lang="ko-KR" altLang="en-US" dirty="0" smtClean="0"/>
              <a:t>단에 걸쳐 표 삽입하기</a:t>
            </a:r>
            <a:endParaRPr lang="en-US" altLang="ko-KR" dirty="0" smtClean="0"/>
          </a:p>
          <a:p>
            <a:r>
              <a:rPr lang="ko-KR" altLang="en-US" dirty="0" smtClean="0"/>
              <a:t>완성된 표의 모습은 다음과 같다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경우에 따라서 표의 테두리 </a:t>
            </a:r>
            <a:r>
              <a:rPr lang="ko-KR" altLang="en-US" dirty="0" err="1" smtClean="0"/>
              <a:t>선색을</a:t>
            </a:r>
            <a:r>
              <a:rPr lang="ko-KR" altLang="en-US" dirty="0" smtClean="0"/>
              <a:t> 변경하면 더 좋은 효과를 볼 수 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5" name="_x38997216" descr="EMB000009e4073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206636"/>
            <a:ext cx="5319192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4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내용 입력하기</a:t>
            </a:r>
            <a:endParaRPr lang="en-US" altLang="ko-KR" dirty="0" smtClean="0"/>
          </a:p>
          <a:p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그림 파일</a:t>
            </a:r>
            <a:r>
              <a:rPr lang="en-US" altLang="ko-KR" dirty="0" smtClean="0"/>
              <a:t>(4</a:t>
            </a:r>
            <a:r>
              <a:rPr lang="ko-KR" altLang="en-US" dirty="0" smtClean="0"/>
              <a:t>장</a:t>
            </a:r>
            <a:r>
              <a:rPr lang="en-US" altLang="ko-KR" dirty="0" smtClean="0"/>
              <a:t>/image7.jpg)</a:t>
            </a:r>
            <a:r>
              <a:rPr lang="ko-KR" altLang="en-US" dirty="0" smtClean="0"/>
              <a:t>을 삽입하고 다음과 같이 그림 설명</a:t>
            </a:r>
            <a:r>
              <a:rPr lang="en-US" altLang="ko-KR" dirty="0" smtClean="0"/>
              <a:t>([</a:t>
            </a:r>
            <a:r>
              <a:rPr lang="ko-KR" altLang="en-US" dirty="0" smtClean="0"/>
              <a:t>사진</a:t>
            </a:r>
            <a:r>
              <a:rPr lang="en-US" altLang="ko-KR" dirty="0" smtClean="0"/>
              <a:t>]</a:t>
            </a:r>
            <a:r>
              <a:rPr lang="ko-KR" altLang="en-US" dirty="0" err="1" smtClean="0"/>
              <a:t>아스테릭스와</a:t>
            </a:r>
            <a:r>
              <a:rPr lang="ko-KR" altLang="en-US" dirty="0" smtClean="0"/>
              <a:t> 바이킹</a:t>
            </a:r>
            <a:r>
              <a:rPr lang="en-US" altLang="ko-KR" dirty="0" smtClean="0"/>
              <a:t>)</a:t>
            </a:r>
            <a:r>
              <a:rPr lang="ko-KR" altLang="en-US" dirty="0" smtClean="0"/>
              <a:t> 입력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그림 열기할 때 ‘마우스로 크기 지정’을 체크하는 것이 좋다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8542488" descr="EMB000009e4073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09" y="2582871"/>
            <a:ext cx="3851829" cy="3000396"/>
          </a:xfrm>
          <a:prstGeom prst="rect">
            <a:avLst/>
          </a:prstGeom>
          <a:noFill/>
        </p:spPr>
      </p:pic>
      <p:pic>
        <p:nvPicPr>
          <p:cNvPr id="5" name="_x128315120" descr="EMB000009e4073c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43437" y="2582871"/>
            <a:ext cx="3851831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4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내용 입력하기</a:t>
            </a:r>
            <a:endParaRPr lang="en-US" altLang="ko-KR" dirty="0" smtClean="0"/>
          </a:p>
          <a:p>
            <a:r>
              <a:rPr lang="ko-KR" altLang="en-US" dirty="0" smtClean="0"/>
              <a:t>세 번째 단에 내용을 입력한 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글자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견고딕</a:t>
            </a:r>
            <a:r>
              <a:rPr lang="en-US" altLang="ko-KR" dirty="0" smtClean="0"/>
              <a:t>, 14pt)</a:t>
            </a:r>
            <a:r>
              <a:rPr lang="ko-KR" altLang="en-US" dirty="0" smtClean="0"/>
              <a:t>과 문단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가운데 정렬</a:t>
            </a:r>
            <a:r>
              <a:rPr lang="en-US" altLang="ko-KR" dirty="0" smtClean="0"/>
              <a:t>)</a:t>
            </a:r>
            <a:r>
              <a:rPr lang="ko-KR" altLang="en-US" dirty="0" smtClean="0"/>
              <a:t>을 설정한 뒤 글자 색 설정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9694464" descr="EMB000009e407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7" y="2273310"/>
            <a:ext cx="4952351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4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내용 입력하기</a:t>
            </a:r>
            <a:endParaRPr lang="en-US" altLang="ko-KR" dirty="0" smtClean="0"/>
          </a:p>
          <a:p>
            <a:r>
              <a:rPr lang="ko-KR" altLang="en-US" dirty="0" smtClean="0"/>
              <a:t>내용을 다음과 같이 입력하고 글자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굴림</a:t>
            </a:r>
            <a:r>
              <a:rPr lang="en-US" altLang="ko-KR" dirty="0" smtClean="0"/>
              <a:t>, 8pt)</a:t>
            </a:r>
            <a:r>
              <a:rPr lang="ko-KR" altLang="en-US" dirty="0" smtClean="0"/>
              <a:t> 설정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특수 문자 ‘▶’와 글자 속성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글자색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진하게 속성</a:t>
            </a:r>
            <a:r>
              <a:rPr lang="en-US" altLang="ko-KR" dirty="0" smtClean="0"/>
              <a:t>)</a:t>
            </a:r>
            <a:r>
              <a:rPr lang="ko-KR" altLang="en-US" dirty="0" smtClean="0"/>
              <a:t> 설정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642910" y="2245141"/>
            <a:ext cx="4572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▶ 날짜</a:t>
            </a:r>
            <a:r>
              <a:rPr lang="ko-KR" altLang="en-US" sz="1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altLang="ko-KR" sz="1600" dirty="0" smtClean="0"/>
              <a:t>- 2008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6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10, 11</a:t>
            </a:r>
            <a:r>
              <a:rPr lang="ko-KR" altLang="en-US" sz="1600" dirty="0" smtClean="0"/>
              <a:t>일 양일간 </a:t>
            </a:r>
          </a:p>
          <a:p>
            <a:r>
              <a:rPr lang="ko-KR" alt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▶ 장소</a:t>
            </a:r>
            <a:r>
              <a:rPr lang="ko-KR" altLang="en-US" sz="1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altLang="ko-KR" sz="1600" dirty="0" smtClean="0"/>
              <a:t>- </a:t>
            </a:r>
            <a:r>
              <a:rPr lang="ko-KR" altLang="en-US" sz="1600" dirty="0" smtClean="0"/>
              <a:t>양재</a:t>
            </a:r>
            <a:r>
              <a:rPr lang="en-US" altLang="ko-KR" sz="1600" dirty="0" err="1" smtClean="0"/>
              <a:t>aT</a:t>
            </a:r>
            <a:r>
              <a:rPr lang="ko-KR" altLang="en-US" sz="1600" dirty="0" smtClean="0"/>
              <a:t>센터</a:t>
            </a:r>
          </a:p>
          <a:p>
            <a:r>
              <a:rPr lang="ko-KR" alt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▶ 주최</a:t>
            </a:r>
            <a:r>
              <a:rPr lang="ko-KR" altLang="en-US" sz="1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altLang="ko-KR" sz="1600" dirty="0" smtClean="0"/>
              <a:t>- </a:t>
            </a:r>
            <a:r>
              <a:rPr lang="ko-KR" altLang="en-US" sz="1600" dirty="0" err="1" smtClean="0"/>
              <a:t>에스이테크노</a:t>
            </a:r>
            <a:r>
              <a:rPr lang="en-US" altLang="ko-KR" sz="1600" dirty="0" smtClean="0"/>
              <a:t>(</a:t>
            </a:r>
            <a:r>
              <a:rPr lang="ko-KR" altLang="en-US" sz="1600" dirty="0" smtClean="0"/>
              <a:t>주</a:t>
            </a:r>
            <a:r>
              <a:rPr lang="en-US" altLang="ko-KR" sz="1600" dirty="0" smtClean="0"/>
              <a:t>)</a:t>
            </a:r>
            <a:endParaRPr lang="ko-KR" altLang="en-US" sz="1600" dirty="0" smtClean="0"/>
          </a:p>
          <a:p>
            <a:r>
              <a:rPr lang="en-US" altLang="ko-KR" sz="1600" dirty="0" smtClean="0"/>
              <a:t>-</a:t>
            </a:r>
            <a:r>
              <a:rPr lang="ko-KR" altLang="en-US" sz="1600" dirty="0" smtClean="0"/>
              <a:t>문의처 </a:t>
            </a:r>
            <a:r>
              <a:rPr lang="en-US" altLang="ko-KR" sz="1600" dirty="0" smtClean="0"/>
              <a:t>: 02) 3142-2137 ,</a:t>
            </a:r>
            <a:endParaRPr lang="ko-KR" altLang="en-US" sz="1600" dirty="0" smtClean="0"/>
          </a:p>
          <a:p>
            <a:r>
              <a:rPr lang="en-US" altLang="ko-KR" sz="1600" dirty="0" smtClean="0"/>
              <a:t>FAX. 02) 3142-2138</a:t>
            </a:r>
            <a:endParaRPr lang="ko-KR" altLang="en-US" sz="1600" dirty="0" smtClean="0"/>
          </a:p>
          <a:p>
            <a:r>
              <a:rPr lang="en-US" altLang="ko-KR" sz="1600" dirty="0" smtClean="0"/>
              <a:t>-</a:t>
            </a:r>
            <a:r>
              <a:rPr lang="ko-KR" altLang="en-US" sz="1600" dirty="0" smtClean="0"/>
              <a:t>홈페이지 </a:t>
            </a:r>
            <a:r>
              <a:rPr lang="en-US" altLang="ko-KR" sz="1600" dirty="0" smtClean="0"/>
              <a:t>: http://comicw.co.kr</a:t>
            </a:r>
            <a:endParaRPr lang="ko-KR" altLang="en-US" sz="1600" dirty="0" smtClean="0"/>
          </a:p>
          <a:p>
            <a:r>
              <a:rPr lang="ko-KR" alt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▶ 기획행사</a:t>
            </a:r>
            <a:endParaRPr lang="ko-KR" altLang="en-US" sz="1600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r>
              <a:rPr lang="ko-KR" altLang="en-US" sz="1600" dirty="0" smtClean="0"/>
              <a:t>* 동아리 </a:t>
            </a:r>
            <a:r>
              <a:rPr lang="ko-KR" altLang="en-US" sz="1600" dirty="0" err="1" smtClean="0"/>
              <a:t>판매전</a:t>
            </a:r>
            <a:endParaRPr lang="ko-KR" altLang="en-US" sz="1600" dirty="0" smtClean="0"/>
          </a:p>
          <a:p>
            <a:r>
              <a:rPr lang="ko-KR" altLang="en-US" sz="1600" dirty="0" smtClean="0"/>
              <a:t>* </a:t>
            </a:r>
            <a:r>
              <a:rPr lang="ko-KR" altLang="en-US" sz="1600" dirty="0" err="1" smtClean="0"/>
              <a:t>코스프레</a:t>
            </a:r>
            <a:endParaRPr lang="ko-KR" altLang="en-US" sz="1600" dirty="0" smtClean="0"/>
          </a:p>
          <a:p>
            <a:r>
              <a:rPr lang="en-US" altLang="ko-KR" sz="1600" dirty="0" smtClean="0"/>
              <a:t>1. </a:t>
            </a:r>
            <a:r>
              <a:rPr lang="ko-KR" altLang="en-US" sz="1600" dirty="0" smtClean="0"/>
              <a:t>개인 </a:t>
            </a:r>
            <a:r>
              <a:rPr lang="ko-KR" altLang="en-US" sz="1600" dirty="0" err="1" smtClean="0"/>
              <a:t>코스프레</a:t>
            </a:r>
            <a:endParaRPr lang="ko-KR" altLang="en-US" sz="1600" dirty="0" smtClean="0"/>
          </a:p>
          <a:p>
            <a:r>
              <a:rPr lang="en-US" altLang="ko-KR" sz="1600" dirty="0" smtClean="0"/>
              <a:t>2. </a:t>
            </a:r>
            <a:r>
              <a:rPr lang="ko-KR" altLang="en-US" sz="1600" dirty="0" err="1" smtClean="0"/>
              <a:t>코스프레</a:t>
            </a:r>
            <a:r>
              <a:rPr lang="ko-KR" altLang="en-US" sz="1600" dirty="0" smtClean="0"/>
              <a:t> 콘테스트</a:t>
            </a:r>
          </a:p>
          <a:p>
            <a:r>
              <a:rPr lang="en-US" altLang="ko-KR" sz="1600" dirty="0" smtClean="0"/>
              <a:t>3. </a:t>
            </a:r>
            <a:r>
              <a:rPr lang="ko-KR" altLang="en-US" sz="1600" dirty="0" err="1" smtClean="0"/>
              <a:t>코스프레</a:t>
            </a:r>
            <a:r>
              <a:rPr lang="ko-KR" altLang="en-US" sz="1600" dirty="0" smtClean="0"/>
              <a:t> 무대행사</a:t>
            </a:r>
          </a:p>
          <a:p>
            <a:r>
              <a:rPr lang="ko-KR" altLang="en-US" sz="1600" dirty="0" smtClean="0"/>
              <a:t>* 만화노래자랑 대회</a:t>
            </a:r>
          </a:p>
          <a:p>
            <a:r>
              <a:rPr lang="ko-KR" altLang="en-US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▶ </a:t>
            </a:r>
            <a:r>
              <a:rPr lang="ko-KR" altLang="en-US" sz="16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차회행사</a:t>
            </a:r>
            <a:endParaRPr lang="ko-KR" altLang="en-US" sz="1600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r>
              <a:rPr lang="ko-KR" altLang="en-US" sz="1600" dirty="0" smtClean="0"/>
              <a:t>코믹월드 서울 </a:t>
            </a:r>
            <a:r>
              <a:rPr lang="en-US" altLang="ko-KR" sz="1600" dirty="0" smtClean="0"/>
              <a:t>59 - 2009</a:t>
            </a:r>
            <a:r>
              <a:rPr lang="ko-KR" altLang="en-US" sz="1600" dirty="0" smtClean="0"/>
              <a:t>년 </a:t>
            </a:r>
            <a:r>
              <a:rPr lang="en-US" altLang="ko-KR" sz="1600" dirty="0" smtClean="0"/>
              <a:t>7</a:t>
            </a:r>
            <a:r>
              <a:rPr lang="ko-KR" altLang="en-US" sz="1600" dirty="0" smtClean="0"/>
              <a:t>월 </a:t>
            </a:r>
            <a:r>
              <a:rPr lang="en-US" altLang="ko-KR" sz="1600" dirty="0" smtClean="0"/>
              <a:t>8</a:t>
            </a:r>
            <a:r>
              <a:rPr lang="ko-KR" altLang="en-US" sz="1600" dirty="0" smtClean="0"/>
              <a:t>일 </a:t>
            </a:r>
            <a:r>
              <a:rPr lang="en-US" altLang="ko-KR" sz="1600" dirty="0" smtClean="0"/>
              <a:t>~ 9 </a:t>
            </a:r>
            <a:r>
              <a:rPr lang="ko-KR" altLang="en-US" sz="1600" dirty="0" smtClean="0"/>
              <a:t>일</a:t>
            </a:r>
            <a:r>
              <a:rPr lang="en-US" altLang="ko-KR" sz="1600" dirty="0" smtClean="0"/>
              <a:t>. </a:t>
            </a:r>
            <a:r>
              <a:rPr lang="ko-KR" altLang="en-US" sz="1600" dirty="0" smtClean="0"/>
              <a:t>양재</a:t>
            </a:r>
            <a:r>
              <a:rPr lang="en-US" altLang="ko-KR" sz="1600" dirty="0" err="1" smtClean="0"/>
              <a:t>aT</a:t>
            </a:r>
            <a:r>
              <a:rPr lang="ko-KR" altLang="en-US" sz="1600" dirty="0" smtClean="0"/>
              <a:t>센터</a:t>
            </a:r>
            <a:r>
              <a:rPr lang="en-US" altLang="ko-KR" sz="1600" dirty="0" smtClean="0"/>
              <a:t>.</a:t>
            </a:r>
            <a:endParaRPr lang="ko-KR" altLang="en-US" sz="1600" dirty="0"/>
          </a:p>
        </p:txBody>
      </p:sp>
      <p:pic>
        <p:nvPicPr>
          <p:cNvPr id="5" name="_x129107904" descr="EMB000009e4073f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14876" y="2928934"/>
            <a:ext cx="4071966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4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내용 입력하기</a:t>
            </a:r>
            <a:endParaRPr lang="en-US" altLang="ko-KR" dirty="0" smtClean="0"/>
          </a:p>
          <a:p>
            <a:r>
              <a:rPr lang="ko-KR" altLang="en-US" dirty="0" smtClean="0"/>
              <a:t>내용 입력 결과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29391336" descr="EMB000009e407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24071"/>
            <a:ext cx="5319192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4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내용 입력하기</a:t>
            </a:r>
            <a:endParaRPr lang="en-US" altLang="ko-KR" dirty="0" smtClean="0"/>
          </a:p>
          <a:p>
            <a:r>
              <a:rPr lang="ko-KR" altLang="en-US" dirty="0" smtClean="0"/>
              <a:t>마지막 내용을 입력하고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그림 파일</a:t>
            </a:r>
            <a:r>
              <a:rPr lang="en-US" altLang="ko-KR" dirty="0" smtClean="0"/>
              <a:t>(4</a:t>
            </a:r>
            <a:r>
              <a:rPr lang="ko-KR" altLang="en-US" dirty="0" smtClean="0"/>
              <a:t>장</a:t>
            </a:r>
            <a:r>
              <a:rPr lang="en-US" altLang="ko-KR" dirty="0" smtClean="0"/>
              <a:t>/image8.jpg)</a:t>
            </a:r>
            <a:r>
              <a:rPr lang="ko-KR" altLang="en-US" dirty="0" smtClean="0"/>
              <a:t> 삽입</a:t>
            </a:r>
            <a:r>
              <a:rPr lang="en-US" altLang="ko-KR" dirty="0" smtClean="0"/>
              <a:t>(</a:t>
            </a:r>
            <a:r>
              <a:rPr lang="ko-KR" altLang="en-US" dirty="0" smtClean="0"/>
              <a:t>마우스로 크기 지정 선택</a:t>
            </a:r>
            <a:r>
              <a:rPr lang="en-US" altLang="ko-KR" dirty="0" smtClean="0"/>
              <a:t>). </a:t>
            </a:r>
            <a:r>
              <a:rPr lang="ko-KR" altLang="en-US" dirty="0" smtClean="0"/>
              <a:t>제목 부분의 글자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견고딕</a:t>
            </a:r>
            <a:r>
              <a:rPr lang="en-US" altLang="ko-KR" dirty="0" smtClean="0"/>
              <a:t>, 10pt)</a:t>
            </a:r>
            <a:r>
              <a:rPr lang="ko-KR" altLang="en-US" dirty="0" smtClean="0"/>
              <a:t>과 문단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가운데 정렬</a:t>
            </a:r>
            <a:r>
              <a:rPr lang="en-US" altLang="ko-KR" dirty="0" smtClean="0"/>
              <a:t>)</a:t>
            </a:r>
            <a:r>
              <a:rPr lang="ko-KR" altLang="en-US" dirty="0" smtClean="0"/>
              <a:t> 설정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나머지 내용의 글자 모양</a:t>
            </a:r>
            <a:r>
              <a:rPr lang="en-US" altLang="ko-KR" dirty="0" smtClean="0"/>
              <a:t>(</a:t>
            </a:r>
            <a:r>
              <a:rPr lang="ko-KR" altLang="en-US" dirty="0" smtClean="0"/>
              <a:t>굴림</a:t>
            </a:r>
            <a:r>
              <a:rPr lang="en-US" altLang="ko-KR" dirty="0" smtClean="0"/>
              <a:t>, 8pt)</a:t>
            </a:r>
            <a:r>
              <a:rPr lang="ko-KR" altLang="en-US" dirty="0" smtClean="0"/>
              <a:t> 설정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그림 3" descr="Pch04-13(14)_2.bmp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28794" y="2882915"/>
            <a:ext cx="6000792" cy="3357586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500034" y="2882915"/>
            <a:ext cx="3786214" cy="132343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견고딕"/>
                <a:ea typeface="굴림" pitchFamily="50" charset="-127"/>
              </a:rPr>
              <a:t>중국서 인면거미 등장해 화제</a:t>
            </a:r>
            <a:endParaRPr kumimoji="1" lang="en-US" altLang="ko-KR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견고딕"/>
              <a:ea typeface="굴림" pitchFamily="50" charset="-127"/>
            </a:endParaRPr>
          </a:p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견고딕"/>
              <a:ea typeface="굴림" pitchFamily="50" charset="-127"/>
            </a:endParaRPr>
          </a:p>
          <a:p>
            <a:r>
              <a:rPr lang="ko-KR" altLang="en-US" sz="1600" dirty="0" smtClean="0">
                <a:solidFill>
                  <a:srgbClr val="000000"/>
                </a:solidFill>
              </a:rPr>
              <a:t>중국 </a:t>
            </a:r>
            <a:r>
              <a:rPr lang="ko-KR" altLang="en-US" sz="1600" dirty="0" err="1" smtClean="0">
                <a:solidFill>
                  <a:srgbClr val="000000"/>
                </a:solidFill>
              </a:rPr>
              <a:t>허베이</a:t>
            </a:r>
            <a:r>
              <a:rPr lang="ko-KR" altLang="ko-KR" sz="1600" dirty="0" smtClean="0">
                <a:solidFill>
                  <a:srgbClr val="000000"/>
                </a:solidFill>
              </a:rPr>
              <a:t>(</a:t>
            </a:r>
            <a:r>
              <a:rPr lang="ko-KR" altLang="en-US" sz="1600" dirty="0" err="1" smtClean="0">
                <a:solidFill>
                  <a:srgbClr val="000000"/>
                </a:solidFill>
              </a:rPr>
              <a:t>河北</a:t>
            </a:r>
            <a:r>
              <a:rPr lang="ko-KR" altLang="ko-KR" sz="1600" dirty="0" smtClean="0">
                <a:solidFill>
                  <a:srgbClr val="000000"/>
                </a:solidFill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</a:rPr>
              <a:t>성 </a:t>
            </a:r>
            <a:r>
              <a:rPr lang="ko-KR" altLang="en-US" sz="1600" dirty="0" err="1" smtClean="0">
                <a:solidFill>
                  <a:srgbClr val="000000"/>
                </a:solidFill>
              </a:rPr>
              <a:t>첸안</a:t>
            </a:r>
            <a:r>
              <a:rPr lang="ko-KR" altLang="ko-KR" sz="1600" dirty="0" smtClean="0">
                <a:solidFill>
                  <a:srgbClr val="000000"/>
                </a:solidFill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</a:rPr>
              <a:t>遷安</a:t>
            </a:r>
            <a:r>
              <a:rPr lang="ko-KR" altLang="ko-KR" sz="1600" dirty="0" smtClean="0">
                <a:solidFill>
                  <a:srgbClr val="000000"/>
                </a:solidFill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</a:rPr>
              <a:t>시 무역회사의 직원이 사무실에서 발견한 </a:t>
            </a:r>
            <a:r>
              <a:rPr lang="ko-KR" altLang="ko-KR" sz="1600" dirty="0" smtClean="0">
                <a:solidFill>
                  <a:srgbClr val="000000"/>
                </a:solidFill>
              </a:rPr>
              <a:t>4∼5㎜ </a:t>
            </a:r>
            <a:r>
              <a:rPr lang="ko-KR" altLang="en-US" sz="1600" dirty="0" smtClean="0">
                <a:solidFill>
                  <a:srgbClr val="000000"/>
                </a:solidFill>
              </a:rPr>
              <a:t>크기의 작은 거미</a:t>
            </a:r>
            <a:endParaRPr lang="ko-KR" altLang="en-US" sz="1600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5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마무리하기</a:t>
            </a:r>
            <a:endParaRPr lang="en-US" altLang="ko-KR" dirty="0" smtClean="0"/>
          </a:p>
          <a:p>
            <a:r>
              <a:rPr lang="ko-KR" altLang="en-US" dirty="0" smtClean="0"/>
              <a:t>영역을 새롭게 구분하기 위하여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다단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</a:t>
            </a:r>
            <a:r>
              <a:rPr lang="ko-KR" altLang="en-US" dirty="0" err="1" smtClean="0"/>
              <a:t>구분선을</a:t>
            </a:r>
            <a:r>
              <a:rPr lang="ko-KR" altLang="en-US" dirty="0" smtClean="0"/>
              <a:t> 없앤다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상단에 그리기 도구 상자의 직선 그리기 도구 아이콘</a:t>
            </a:r>
            <a:r>
              <a:rPr lang="en-US" altLang="ko-KR" dirty="0" smtClean="0"/>
              <a:t>(     ) </a:t>
            </a:r>
            <a:r>
              <a:rPr lang="ko-KR" altLang="en-US" dirty="0" smtClean="0"/>
              <a:t>을 선택하고 직선을 긋는다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직선을 선택하고 마우스 오른쪽 버튼을 눌러 </a:t>
            </a:r>
            <a:r>
              <a:rPr lang="en-US" altLang="ko-KR" dirty="0" smtClean="0"/>
              <a:t>[</a:t>
            </a:r>
            <a:r>
              <a:rPr lang="ko-KR" altLang="en-US" dirty="0" smtClean="0"/>
              <a:t>개체 속성</a:t>
            </a:r>
            <a:r>
              <a:rPr lang="en-US" altLang="ko-KR" dirty="0" smtClean="0"/>
              <a:t>]</a:t>
            </a:r>
            <a:r>
              <a:rPr lang="ko-KR" altLang="en-US" dirty="0" smtClean="0"/>
              <a:t>을 선택하여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선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 설정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pic>
        <p:nvPicPr>
          <p:cNvPr id="4" name="_x129293048" descr="EMB000009e407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2874975"/>
            <a:ext cx="3851829" cy="3000396"/>
          </a:xfrm>
          <a:prstGeom prst="rect">
            <a:avLst/>
          </a:prstGeom>
          <a:noFill/>
        </p:spPr>
      </p:pic>
      <p:pic>
        <p:nvPicPr>
          <p:cNvPr id="5" name="_x129390856" descr="EMB000009e407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9" y="2874975"/>
            <a:ext cx="3851831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5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마무리하기</a:t>
            </a:r>
            <a:endParaRPr lang="en-US" altLang="ko-KR" dirty="0" smtClean="0"/>
          </a:p>
          <a:p>
            <a:r>
              <a:rPr lang="ko-KR" altLang="en-US" dirty="0" smtClean="0"/>
              <a:t>모두 </a:t>
            </a:r>
            <a:r>
              <a:rPr lang="en-US" altLang="ko-KR" dirty="0" smtClean="0"/>
              <a:t>4</a:t>
            </a:r>
            <a:r>
              <a:rPr lang="ko-KR" altLang="en-US" dirty="0" smtClean="0"/>
              <a:t>군데에 직선 그리기 도구를 이용하여 직선을 긋는다</a:t>
            </a: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065325"/>
            <a:ext cx="3643338" cy="2933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dirty="0" smtClean="0"/>
              <a:t>5</a:t>
            </a:r>
            <a:r>
              <a:rPr lang="ko-KR" altLang="en-US" dirty="0" smtClean="0"/>
              <a:t>단계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마무리하기</a:t>
            </a:r>
            <a:endParaRPr lang="en-US" altLang="ko-KR" dirty="0" smtClean="0"/>
          </a:p>
          <a:p>
            <a:r>
              <a:rPr lang="ko-KR" altLang="en-US" dirty="0" smtClean="0"/>
              <a:t>마지막 문단의 ‘중국’ 앞에 커서를 두고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문단 첫 글자 장식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다음과 같이 설정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저장하기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실습한 편집 문서를 ‘실습</a:t>
            </a:r>
            <a:r>
              <a:rPr lang="en-US" altLang="ko-KR" dirty="0" smtClean="0"/>
              <a:t>4-13.hwp’</a:t>
            </a:r>
            <a:r>
              <a:rPr lang="ko-KR" altLang="en-US" dirty="0" smtClean="0"/>
              <a:t>로 저장한다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pic>
        <p:nvPicPr>
          <p:cNvPr id="4" name="_x129390856" descr="EMB000009e4075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42909" y="2198536"/>
            <a:ext cx="3943539" cy="3071834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5853" y="2698620"/>
            <a:ext cx="387667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3.1 </a:t>
            </a:r>
            <a:r>
              <a:rPr lang="ko-KR" altLang="en-US" dirty="0" smtClean="0"/>
              <a:t>다단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익히기</a:t>
            </a:r>
            <a:r>
              <a:rPr lang="en-US" altLang="ko-KR" dirty="0" smtClean="0"/>
              <a:t> - </a:t>
            </a:r>
            <a:r>
              <a:rPr lang="ko-KR" altLang="en-US" dirty="0" smtClean="0"/>
              <a:t>다단 설정하기</a:t>
            </a:r>
          </a:p>
        </p:txBody>
      </p:sp>
      <p:sp>
        <p:nvSpPr>
          <p:cNvPr id="3789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다단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신문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잡지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찾아보기 등을 만들 때 읽기 쉽도록 한 쪽을 여러 개의 단으로 나누는 기능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단 </a:t>
            </a:r>
            <a:r>
              <a:rPr lang="ko-KR" altLang="en-US" dirty="0" err="1" smtClean="0"/>
              <a:t>다누기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❶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다단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❷ </a:t>
            </a:r>
            <a:r>
              <a:rPr lang="ko-KR" altLang="en-US" dirty="0" smtClean="0"/>
              <a:t>현재 쪽을 나누고자 하는 단수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외에도 </a:t>
            </a:r>
            <a:r>
              <a:rPr lang="en-US" altLang="ko-KR" dirty="0" smtClean="0"/>
              <a:t>[</a:t>
            </a:r>
            <a:r>
              <a:rPr lang="ko-KR" altLang="en-US" dirty="0" smtClean="0"/>
              <a:t>단 설정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단 구분선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너비 및 간격 등의 옵션 설정할 수 있음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❸ &lt;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</a:p>
          <a:p>
            <a:pPr lvl="1">
              <a:lnSpc>
                <a:spcPct val="150000"/>
              </a:lnSpc>
            </a:pPr>
            <a:endParaRPr lang="en-US" altLang="ko-KR" dirty="0" smtClean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600" y="4021428"/>
            <a:ext cx="5013334" cy="232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3.1 </a:t>
            </a:r>
            <a:r>
              <a:rPr lang="ko-KR" altLang="en-US" dirty="0" smtClean="0"/>
              <a:t>다단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익히기</a:t>
            </a:r>
            <a:r>
              <a:rPr lang="en-US" altLang="ko-KR" dirty="0" smtClean="0"/>
              <a:t> - </a:t>
            </a:r>
            <a:r>
              <a:rPr lang="ko-KR" altLang="en-US" dirty="0" smtClean="0"/>
              <a:t>다단 설정하기</a:t>
            </a:r>
          </a:p>
        </p:txBody>
      </p:sp>
      <p:sp>
        <p:nvSpPr>
          <p:cNvPr id="3891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2</a:t>
            </a:r>
            <a:r>
              <a:rPr lang="ko-KR" altLang="en-US" dirty="0" smtClean="0"/>
              <a:t>단 나누기 예</a:t>
            </a:r>
            <a:endParaRPr lang="en-US" altLang="ko-KR" dirty="0" smtClean="0"/>
          </a:p>
        </p:txBody>
      </p:sp>
      <p:pic>
        <p:nvPicPr>
          <p:cNvPr id="7" name="_x128325072" descr="EMB000009e407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3600" y="2168525"/>
            <a:ext cx="4952351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3.1 </a:t>
            </a:r>
            <a:r>
              <a:rPr lang="ko-KR" altLang="en-US" dirty="0" smtClean="0"/>
              <a:t>다단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익히기</a:t>
            </a:r>
            <a:r>
              <a:rPr lang="en-US" altLang="ko-KR" dirty="0" smtClean="0"/>
              <a:t> - </a:t>
            </a:r>
            <a:r>
              <a:rPr lang="ko-KR" altLang="en-US" dirty="0" smtClean="0"/>
              <a:t>다단 설정하기</a:t>
            </a:r>
          </a:p>
        </p:txBody>
      </p:sp>
      <p:sp>
        <p:nvSpPr>
          <p:cNvPr id="3993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한 쪽에서 여러 종류의 단 나누기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❶ 새로운 단으로 시작하고 싶은 곳에 커서를 </a:t>
            </a:r>
            <a:r>
              <a:rPr lang="ko-KR" altLang="en-US" dirty="0" err="1" smtClean="0"/>
              <a:t>위치키시고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나누기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다단 설정 나누기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❷ </a:t>
            </a:r>
            <a:r>
              <a:rPr lang="ko-KR" altLang="en-US" dirty="0" smtClean="0"/>
              <a:t>이제 새로운 단을 설정하기 위하여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모양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다단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endParaRPr lang="en-US" altLang="ko-KR" dirty="0" smtClean="0"/>
          </a:p>
        </p:txBody>
      </p:sp>
      <p:pic>
        <p:nvPicPr>
          <p:cNvPr id="5" name="그림 4" descr="ch04-41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63600" y="3344842"/>
            <a:ext cx="3857653" cy="3004952"/>
          </a:xfrm>
          <a:prstGeom prst="rect">
            <a:avLst/>
          </a:prstGeom>
        </p:spPr>
      </p:pic>
      <p:pic>
        <p:nvPicPr>
          <p:cNvPr id="6" name="그림 5" descr="ch04-41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864128" y="3332012"/>
            <a:ext cx="3868275" cy="30132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3.1 </a:t>
            </a:r>
            <a:r>
              <a:rPr lang="ko-KR" altLang="en-US" dirty="0" smtClean="0"/>
              <a:t>다단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익히기</a:t>
            </a:r>
            <a:r>
              <a:rPr lang="en-US" altLang="ko-KR" dirty="0" smtClean="0"/>
              <a:t> - </a:t>
            </a:r>
            <a:r>
              <a:rPr lang="ko-KR" altLang="en-US" dirty="0" smtClean="0"/>
              <a:t>다단 설정하기</a:t>
            </a:r>
          </a:p>
        </p:txBody>
      </p:sp>
      <p:sp>
        <p:nvSpPr>
          <p:cNvPr id="40962" name="내용 개체 틀 2"/>
          <p:cNvSpPr>
            <a:spLocks noGrp="1"/>
          </p:cNvSpPr>
          <p:nvPr>
            <p:ph idx="1"/>
          </p:nvPr>
        </p:nvSpPr>
        <p:spPr>
          <a:xfrm>
            <a:off x="457200" y="1204686"/>
            <a:ext cx="8229600" cy="49101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한 쪽에서 여러 종류의 단 나누기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❸ 나누고자 하는 단수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필요한 경우에 단 구분선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너비 및 간격 등의 옵션 설정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❹ &lt;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클릭하여 두 종류의 단으로 설정된 것 확인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제목이 있는 부분은 </a:t>
            </a:r>
            <a:r>
              <a:rPr lang="en-US" altLang="ko-KR" dirty="0" smtClean="0"/>
              <a:t>1</a:t>
            </a:r>
            <a:r>
              <a:rPr lang="ko-KR" altLang="en-US" dirty="0" smtClean="0"/>
              <a:t>단으로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 이후는 </a:t>
            </a:r>
            <a:r>
              <a:rPr lang="en-US" altLang="ko-KR" dirty="0" smtClean="0"/>
              <a:t>2</a:t>
            </a:r>
            <a:r>
              <a:rPr lang="ko-KR" altLang="en-US" dirty="0" smtClean="0"/>
              <a:t>단으로 각각 설정</a:t>
            </a:r>
            <a:r>
              <a:rPr lang="en-US" altLang="ko-KR" dirty="0" smtClean="0"/>
              <a:t>). </a:t>
            </a:r>
            <a:r>
              <a:rPr lang="ko-KR" altLang="en-US" dirty="0" smtClean="0"/>
              <a:t>만약에 새로운 단으로 구분하고 싶은 곳이 있으면 ❶</a:t>
            </a:r>
            <a:r>
              <a:rPr lang="en-US" altLang="ko-KR" dirty="0" smtClean="0"/>
              <a:t>~❹</a:t>
            </a:r>
            <a:r>
              <a:rPr lang="ko-KR" altLang="en-US" dirty="0" smtClean="0"/>
              <a:t> 반복함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endParaRPr lang="en-US" altLang="ko-KR" dirty="0" smtClean="0"/>
          </a:p>
        </p:txBody>
      </p:sp>
      <p:pic>
        <p:nvPicPr>
          <p:cNvPr id="6" name="그림 5" descr="ch04-41(3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63600" y="3228992"/>
            <a:ext cx="4000528" cy="3116246"/>
          </a:xfrm>
          <a:prstGeom prst="rect">
            <a:avLst/>
          </a:prstGeom>
        </p:spPr>
      </p:pic>
      <p:pic>
        <p:nvPicPr>
          <p:cNvPr id="7" name="그림 6" descr="ch04-41(4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935566" y="3228991"/>
            <a:ext cx="4000528" cy="31162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3.2 </a:t>
            </a:r>
            <a:r>
              <a:rPr lang="ko-KR" altLang="en-US" dirty="0" smtClean="0"/>
              <a:t>다단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익히기</a:t>
            </a:r>
            <a:r>
              <a:rPr lang="en-US" altLang="ko-KR" dirty="0" smtClean="0"/>
              <a:t> -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적용하기</a:t>
            </a:r>
          </a:p>
        </p:txBody>
      </p:sp>
      <p:sp>
        <p:nvSpPr>
          <p:cNvPr id="4198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err="1" smtClean="0"/>
              <a:t>글맵시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글자를 하나의 개체처럼 다루어서 글자 외곽선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면 채우기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회전 등의 효과를 주는 기능</a:t>
            </a:r>
            <a:endParaRPr lang="en-US" altLang="ko-KR" dirty="0" smtClean="0"/>
          </a:p>
          <a:p>
            <a:r>
              <a:rPr lang="ko-KR" altLang="en-US" dirty="0" err="1" smtClean="0"/>
              <a:t>글맵시</a:t>
            </a:r>
            <a:r>
              <a:rPr lang="ko-KR" altLang="en-US" dirty="0" smtClean="0"/>
              <a:t> 삽입하기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❶ </a:t>
            </a:r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글맵시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❷ </a:t>
            </a:r>
            <a:r>
              <a:rPr lang="ko-KR" altLang="en-US" dirty="0" err="1" smtClean="0"/>
              <a:t>글맵시로</a:t>
            </a:r>
            <a:r>
              <a:rPr lang="ko-KR" altLang="en-US" dirty="0" smtClean="0"/>
              <a:t> 표현할 내용을 입력하고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글꼴을 선택한 후 </a:t>
            </a:r>
            <a:r>
              <a:rPr lang="en-US" altLang="ko-KR" dirty="0" smtClean="0"/>
              <a:t>&lt;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</p:txBody>
      </p:sp>
      <p:pic>
        <p:nvPicPr>
          <p:cNvPr id="6" name="그림 5" descr="ch04-42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63600" y="3344842"/>
            <a:ext cx="3851805" cy="3000396"/>
          </a:xfrm>
          <a:prstGeom prst="rect">
            <a:avLst/>
          </a:prstGeom>
        </p:spPr>
      </p:pic>
      <p:pic>
        <p:nvPicPr>
          <p:cNvPr id="7" name="그림 6" descr="ch04-42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858281" y="3340287"/>
            <a:ext cx="3857652" cy="3004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3.2 </a:t>
            </a:r>
            <a:r>
              <a:rPr lang="ko-KR" altLang="en-US" dirty="0" smtClean="0"/>
              <a:t>다단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익히기</a:t>
            </a:r>
            <a:r>
              <a:rPr lang="en-US" altLang="ko-KR" dirty="0" smtClean="0"/>
              <a:t> -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적용하기</a:t>
            </a:r>
          </a:p>
        </p:txBody>
      </p:sp>
      <p:sp>
        <p:nvSpPr>
          <p:cNvPr id="4301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글맵시</a:t>
            </a:r>
            <a:r>
              <a:rPr lang="ko-KR" altLang="en-US" dirty="0" smtClean="0"/>
              <a:t> 삽입하기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❸ 삽입된 </a:t>
            </a:r>
            <a:r>
              <a:rPr lang="ko-KR" altLang="en-US" dirty="0" err="1" smtClean="0"/>
              <a:t>글맵시를</a:t>
            </a:r>
            <a:r>
              <a:rPr lang="ko-KR" altLang="en-US" dirty="0" smtClean="0"/>
              <a:t> 선택하면 </a:t>
            </a:r>
            <a:r>
              <a:rPr lang="en-US" altLang="ko-KR" dirty="0" smtClean="0"/>
              <a:t>[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개체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대화상자가 나타나는데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여기서 다양한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글자 모양을 적용시킬 수 있음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외에도 글맵시 그림자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선색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면색</a:t>
            </a:r>
            <a:r>
              <a:rPr lang="en-US" altLang="ko-KR" dirty="0" smtClean="0"/>
              <a:t>, </a:t>
            </a:r>
            <a:r>
              <a:rPr lang="ko-KR" altLang="en-US" dirty="0" smtClean="0"/>
              <a:t>회전 등의 속성 설정할 수 있음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err="1" smtClean="0"/>
              <a:t>글맵시</a:t>
            </a:r>
            <a:r>
              <a:rPr lang="ko-KR" altLang="en-US" dirty="0" smtClean="0"/>
              <a:t> 크기 조절 및 위치 이동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글맵시를</a:t>
            </a:r>
            <a:r>
              <a:rPr lang="ko-KR" altLang="en-US" dirty="0" smtClean="0"/>
              <a:t> 선택하면 주위에 </a:t>
            </a:r>
            <a:r>
              <a:rPr lang="ko-KR" altLang="en-US" dirty="0" err="1" smtClean="0"/>
              <a:t>조절점이</a:t>
            </a:r>
            <a:r>
              <a:rPr lang="ko-KR" altLang="en-US" dirty="0" smtClean="0"/>
              <a:t> 생기는데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이를 마우스로 드래그하여 크기 조절함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글맵시</a:t>
            </a:r>
            <a:r>
              <a:rPr lang="ko-KR" altLang="en-US" dirty="0" smtClean="0"/>
              <a:t> 내부를 마우스로 클릭하고 드래그하여 원하는 위치로 이동할 수 있음</a:t>
            </a:r>
            <a:r>
              <a:rPr lang="en-US" altLang="ko-KR" dirty="0" smtClean="0"/>
              <a:t>.</a:t>
            </a:r>
          </a:p>
        </p:txBody>
      </p:sp>
      <p:pic>
        <p:nvPicPr>
          <p:cNvPr id="5" name="그림 4" descr="ch04-42(3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863600" y="2370123"/>
            <a:ext cx="3472891" cy="2704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3.3 </a:t>
            </a:r>
            <a:r>
              <a:rPr lang="ko-KR" altLang="en-US" dirty="0" smtClean="0"/>
              <a:t>다단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익히기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소식지 작성하기</a:t>
            </a:r>
          </a:p>
        </p:txBody>
      </p:sp>
      <p:sp>
        <p:nvSpPr>
          <p:cNvPr id="440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소식지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단체나 기관의 대소사를 알리기 위한 문서로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일반적으로 한정된 지면을 활용하기 때문에 한글의 다단 기능을 이용하여 작성함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프로젝트에 사용되는 한글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한글의 다단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그리기 도구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글맵시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머리말</a:t>
            </a:r>
            <a:r>
              <a:rPr lang="en-US" altLang="ko-KR" dirty="0" smtClean="0"/>
              <a:t>/</a:t>
            </a:r>
            <a:r>
              <a:rPr lang="ko-KR" altLang="en-US" dirty="0" smtClean="0"/>
              <a:t>꼬리말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쪽 번호 </a:t>
            </a:r>
            <a:r>
              <a:rPr lang="ko-KR" altLang="en-US" dirty="0" smtClean="0"/>
              <a:t>등</a:t>
            </a:r>
            <a:endParaRPr lang="en-US" altLang="ko-KR" dirty="0" smtClean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570" y="3130528"/>
            <a:ext cx="4438650" cy="29241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4154" y="3219252"/>
            <a:ext cx="4357718" cy="31259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564</TotalTime>
  <Words>1462</Words>
  <Application>Microsoft Office PowerPoint</Application>
  <PresentationFormat>화면 슬라이드 쇼(4:3)</PresentationFormat>
  <Paragraphs>202</Paragraphs>
  <Slides>28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1_Origin</vt:lpstr>
      <vt:lpstr>정보처리일반I  한글 2007 활용(3) 다단, 글맵시, 소식지</vt:lpstr>
      <vt:lpstr>Chapter04 한글 2007 활용</vt:lpstr>
      <vt:lpstr>3.1 다단 글맵시 익히기 - 다단 설정하기</vt:lpstr>
      <vt:lpstr>3.1 다단 글맵시 익히기 - 다단 설정하기</vt:lpstr>
      <vt:lpstr>3.1 다단 글맵시 익히기 - 다단 설정하기</vt:lpstr>
      <vt:lpstr>3.1 다단 글맵시 익히기 - 다단 설정하기</vt:lpstr>
      <vt:lpstr>3.2 다단 글맵시 익히기 - 글맵시 적용하기</vt:lpstr>
      <vt:lpstr>3.2 다단 글맵시 익히기 - 글맵시 적용하기</vt:lpstr>
      <vt:lpstr>3.3 다단 글맵시 익히기 - 소식지 작성하기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  <vt:lpstr>3.3 실습 - 소식지 만들기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choi</cp:lastModifiedBy>
  <cp:revision>79</cp:revision>
  <dcterms:created xsi:type="dcterms:W3CDTF">2009-02-27T07:09:50Z</dcterms:created>
  <dcterms:modified xsi:type="dcterms:W3CDTF">2009-04-13T00:34:56Z</dcterms:modified>
</cp:coreProperties>
</file>