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4"/>
  </p:notesMasterIdLst>
  <p:sldIdLst>
    <p:sldId id="256" r:id="rId2"/>
    <p:sldId id="300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301" r:id="rId11"/>
    <p:sldId id="320" r:id="rId12"/>
    <p:sldId id="302" r:id="rId13"/>
    <p:sldId id="303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  <p:sldId id="332" r:id="rId41"/>
    <p:sldId id="333" r:id="rId42"/>
    <p:sldId id="334" r:id="rId43"/>
    <p:sldId id="335" r:id="rId44"/>
    <p:sldId id="336" r:id="rId45"/>
    <p:sldId id="337" r:id="rId46"/>
    <p:sldId id="338" r:id="rId47"/>
    <p:sldId id="339" r:id="rId48"/>
    <p:sldId id="340" r:id="rId49"/>
    <p:sldId id="341" r:id="rId50"/>
    <p:sldId id="342" r:id="rId51"/>
    <p:sldId id="343" r:id="rId52"/>
    <p:sldId id="344" r:id="rId53"/>
    <p:sldId id="345" r:id="rId54"/>
    <p:sldId id="346" r:id="rId55"/>
    <p:sldId id="347" r:id="rId56"/>
    <p:sldId id="348" r:id="rId57"/>
    <p:sldId id="349" r:id="rId58"/>
    <p:sldId id="350" r:id="rId59"/>
    <p:sldId id="351" r:id="rId60"/>
    <p:sldId id="352" r:id="rId61"/>
    <p:sldId id="353" r:id="rId62"/>
    <p:sldId id="354" r:id="rId63"/>
    <p:sldId id="355" r:id="rId64"/>
    <p:sldId id="356" r:id="rId65"/>
    <p:sldId id="357" r:id="rId66"/>
    <p:sldId id="358" r:id="rId67"/>
    <p:sldId id="359" r:id="rId68"/>
    <p:sldId id="360" r:id="rId69"/>
    <p:sldId id="361" r:id="rId70"/>
    <p:sldId id="362" r:id="rId71"/>
    <p:sldId id="363" r:id="rId72"/>
    <p:sldId id="364" r:id="rId73"/>
    <p:sldId id="365" r:id="rId74"/>
    <p:sldId id="366" r:id="rId75"/>
    <p:sldId id="367" r:id="rId76"/>
    <p:sldId id="368" r:id="rId77"/>
    <p:sldId id="369" r:id="rId78"/>
    <p:sldId id="370" r:id="rId79"/>
    <p:sldId id="371" r:id="rId80"/>
    <p:sldId id="372" r:id="rId81"/>
    <p:sldId id="373" r:id="rId82"/>
    <p:sldId id="374" r:id="rId83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206" y="-84"/>
      </p:cViewPr>
      <p:guideLst>
        <p:guide orient="horz" pos="2160"/>
        <p:guide orient="horz" pos="3997"/>
        <p:guide orient="horz" pos="1593"/>
        <p:guide pos="2880"/>
        <p:guide pos="11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82C06A-D807-4C71-A4A2-D1BF859C30EC}" type="datetimeFigureOut">
              <a:rPr lang="ko-KR" altLang="en-US" smtClean="0"/>
              <a:pPr/>
              <a:t>2009-04-27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97B30-1A06-4DF2-B522-B489B46A87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F97B30-1A06-4DF2-B522-B489B46A875F}" type="slidenum">
              <a:rPr lang="ko-KR" altLang="en-US" smtClean="0"/>
              <a:pPr/>
              <a:t>69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 dirty="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 2009,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Choi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Dongseo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20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1"/>
            </a:lvl1pPr>
            <a:lvl2pPr>
              <a:defRPr sz="1600" b="1"/>
            </a:lvl2pPr>
            <a:lvl3pPr>
              <a:defRPr sz="1400" b="1"/>
            </a:lvl3pPr>
            <a:lvl4pPr>
              <a:defRPr sz="1200" b="1"/>
            </a:lvl4pPr>
            <a:lvl5pPr>
              <a:defRPr sz="1000"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>
              <a:defRPr/>
            </a:pPr>
            <a:fld id="{59E0859C-5A5F-45DF-94E3-D86202ADD042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</a:rPr>
              <a:pPr latinLnBrk="0">
                <a:defRPr/>
              </a:pPr>
              <a:t>‹#›</a:t>
            </a:fld>
            <a:endParaRPr kumimoji="0" lang="en-US" altLang="ko-KR" sz="900">
              <a:solidFill>
                <a:schemeClr val="tx2"/>
              </a:solidFill>
              <a:latin typeface="Gill Sans MT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>
                <a:solidFill>
                  <a:schemeClr val="tx2"/>
                </a:solidFill>
                <a:latin typeface="Verdana" pitchFamily="34" charset="0"/>
              </a:rPr>
              <a:t>  2009,  Choi, Namseok,  Dongseo Univ.,  E-mail : sugi@dit.dongseo.ac.kr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100">
          <a:solidFill>
            <a:schemeClr val="tx2"/>
          </a:solidFill>
          <a:latin typeface="+mn-lt"/>
          <a:ea typeface="+mn-ea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4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kowon.dongseo.ac.kr/~d800315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ko-KR" altLang="en-US" sz="3600" b="1" dirty="0" smtClean="0"/>
              <a:t>정보처리일반</a:t>
            </a:r>
            <a:r>
              <a:rPr lang="en-US" altLang="ko-KR" sz="3600" dirty="0" smtClean="0"/>
              <a:t>I</a:t>
            </a:r>
            <a:br>
              <a:rPr lang="en-US" altLang="ko-KR" sz="3600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400" dirty="0" smtClean="0"/>
              <a:t>엑셀 </a:t>
            </a:r>
            <a:r>
              <a:rPr lang="en-US" altLang="ko-KR" sz="2400" dirty="0" smtClean="0"/>
              <a:t>2007 </a:t>
            </a:r>
            <a:r>
              <a:rPr lang="ko-KR" altLang="en-US" sz="2400" dirty="0" smtClean="0"/>
              <a:t>기초</a:t>
            </a:r>
            <a:r>
              <a:rPr lang="en-US" altLang="ko-KR" sz="2400" dirty="0" smtClean="0"/>
              <a:t>(1)</a:t>
            </a:r>
            <a:br>
              <a:rPr lang="en-US" altLang="ko-KR" sz="2400" dirty="0" smtClean="0"/>
            </a:br>
            <a:r>
              <a:rPr lang="ko-KR" altLang="en-US" sz="2400" dirty="0" smtClean="0"/>
              <a:t>셀 선택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데이터 입력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셀 편집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셀 서식</a:t>
            </a:r>
            <a:endParaRPr lang="en-US" altLang="ko-KR" sz="3600" dirty="0" smtClean="0"/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ko-KR" sz="1200" dirty="0" smtClean="0"/>
              <a:t>2008. 04. 27</a:t>
            </a:r>
          </a:p>
          <a:p>
            <a:pPr eaLnBrk="1" hangingPunct="1"/>
            <a:r>
              <a:rPr lang="en-US" altLang="ko-KR" sz="1200" dirty="0" err="1" smtClean="0"/>
              <a:t>Namseok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Choi</a:t>
            </a:r>
            <a:endParaRPr lang="en-US" altLang="ko-KR" sz="1200" dirty="0" smtClean="0"/>
          </a:p>
          <a:p>
            <a:pPr eaLnBrk="1" hangingPunct="1"/>
            <a:r>
              <a:rPr lang="en-US" altLang="ko-KR" sz="1200" dirty="0" smtClean="0">
                <a:hlinkClick r:id="rId2"/>
              </a:rPr>
              <a:t>http://kowon.dongseo.ac.kr/~d8003150</a:t>
            </a: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엑셀의 실행과 종료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엑셀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실행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시작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모든 프로그램</a:t>
            </a:r>
            <a:r>
              <a:rPr lang="en-US" altLang="ko-KR" dirty="0" smtClean="0"/>
              <a:t>]-[Microsoft Office]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[Microsoft Office Excel 2007] </a:t>
            </a:r>
            <a:r>
              <a:rPr lang="ko-KR" altLang="en-US" dirty="0" smtClean="0"/>
              <a:t>클릭</a:t>
            </a:r>
          </a:p>
          <a:p>
            <a:pPr lvl="1"/>
            <a:r>
              <a:rPr lang="ko-KR" altLang="en-US" dirty="0" smtClean="0"/>
              <a:t>바탕 화면의 ‘</a:t>
            </a:r>
            <a:r>
              <a:rPr lang="en-US" altLang="ko-KR" dirty="0" smtClean="0"/>
              <a:t>Microsoft Office Excel 2007’ </a:t>
            </a:r>
            <a:r>
              <a:rPr lang="ko-KR" altLang="en-US" dirty="0" smtClean="0"/>
              <a:t>아이콘 더블클릭</a:t>
            </a:r>
          </a:p>
          <a:p>
            <a:pPr lvl="1"/>
            <a:r>
              <a:rPr lang="ko-KR" altLang="en-US" dirty="0" smtClean="0"/>
              <a:t>확장자가 </a:t>
            </a:r>
            <a:r>
              <a:rPr lang="en-US" altLang="ko-KR" dirty="0" smtClean="0"/>
              <a:t>(*.xlsx)</a:t>
            </a:r>
            <a:r>
              <a:rPr lang="ko-KR" altLang="en-US" dirty="0" smtClean="0"/>
              <a:t>인 엑셀 통합 문서 더블클릭</a:t>
            </a:r>
          </a:p>
          <a:p>
            <a:pPr lvl="2"/>
            <a:endParaRPr lang="en-US" altLang="ko-KR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9306" y="2662227"/>
            <a:ext cx="6971429" cy="345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엑셀의 실행과 종료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엑셀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종료</a:t>
            </a:r>
          </a:p>
          <a:p>
            <a:pPr lvl="1"/>
            <a:r>
              <a:rPr lang="ko-KR" altLang="en-US" dirty="0" smtClean="0"/>
              <a:t>엑셀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종료하기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오피스 버튼 클릭 후 </a:t>
            </a:r>
            <a:r>
              <a:rPr lang="en-US" altLang="ko-KR" dirty="0" smtClean="0"/>
              <a:t>&lt;Excel </a:t>
            </a:r>
            <a:r>
              <a:rPr lang="ko-KR" altLang="en-US" dirty="0" smtClean="0"/>
              <a:t>끝내기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클릭</a:t>
            </a:r>
          </a:p>
          <a:p>
            <a:pPr lvl="1"/>
            <a:r>
              <a:rPr lang="ko-KR" altLang="en-US" dirty="0" smtClean="0"/>
              <a:t>엑셀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통합 문서 닫기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오피스 버튼 클릭 후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닫기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클릭</a:t>
            </a:r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그림 3" descr="ch05-08(1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55570" y="2516175"/>
            <a:ext cx="3929091" cy="3375698"/>
          </a:xfrm>
          <a:prstGeom prst="rect">
            <a:avLst/>
          </a:prstGeom>
        </p:spPr>
      </p:pic>
      <p:pic>
        <p:nvPicPr>
          <p:cNvPr id="5" name="그림 4" descr="ch05-08(2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27537" y="2516175"/>
            <a:ext cx="3933812" cy="33879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엑셀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호환 모드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엑셀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호환 모드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이전 버전에서 만든 통합 문서를 엑셀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에서 열면 통합 문서가 호환 모드로 열리고 엑셀 상단 제목 표시줄의 파일 이름 옆에 </a:t>
            </a:r>
            <a:r>
              <a:rPr lang="en-US" altLang="ko-KR" dirty="0" smtClean="0"/>
              <a:t>[</a:t>
            </a:r>
            <a:r>
              <a:rPr lang="ko-KR" altLang="en-US" dirty="0" smtClean="0"/>
              <a:t>호환 모드</a:t>
            </a:r>
            <a:r>
              <a:rPr lang="en-US" altLang="ko-KR" dirty="0" smtClean="0"/>
              <a:t>]</a:t>
            </a:r>
            <a:r>
              <a:rPr lang="ko-KR" altLang="en-US" dirty="0" smtClean="0"/>
              <a:t>가 표시됨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호환 모드에서 통합 문서 작업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이전 버전의 엑셀에서 통합 문서를 열 때 기능이나 데이터가 손실되지 않도록 엑셀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새로운 기능이나 향상된 기능을 사용할 수 없음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현재 </a:t>
            </a:r>
            <a:r>
              <a:rPr lang="en-US" altLang="ko-KR" dirty="0" smtClean="0"/>
              <a:t>XML </a:t>
            </a:r>
            <a:r>
              <a:rPr lang="ko-KR" altLang="en-US" dirty="0" smtClean="0"/>
              <a:t>기반 파일 형식</a:t>
            </a:r>
            <a:r>
              <a:rPr lang="en-US" altLang="ko-KR" dirty="0" smtClean="0"/>
              <a:t>(.</a:t>
            </a:r>
            <a:r>
              <a:rPr lang="en-US" altLang="ko-KR" dirty="0" err="1" smtClean="0"/>
              <a:t>xlsx</a:t>
            </a:r>
            <a:r>
              <a:rPr lang="en-US" altLang="ko-KR" dirty="0" smtClean="0"/>
              <a:t>) </a:t>
            </a:r>
            <a:r>
              <a:rPr lang="ko-KR" altLang="en-US" dirty="0" smtClean="0"/>
              <a:t>대신 이전 버전의 엑셀에서 쉽게 열 수 있는 바이너리 파일 형식인 </a:t>
            </a:r>
            <a:r>
              <a:rPr lang="en-US" altLang="ko-KR" dirty="0" smtClean="0"/>
              <a:t>Excel 97-2003(.</a:t>
            </a:r>
            <a:r>
              <a:rPr lang="en-US" altLang="ko-KR" dirty="0" err="1" smtClean="0"/>
              <a:t>xls</a:t>
            </a:r>
            <a:r>
              <a:rPr lang="en-US" altLang="ko-KR" dirty="0" smtClean="0"/>
              <a:t>) </a:t>
            </a:r>
            <a:r>
              <a:rPr lang="ko-KR" altLang="en-US" dirty="0" smtClean="0"/>
              <a:t>파일 형식으로 통합 문서 저장</a:t>
            </a:r>
            <a:endParaRPr lang="en-US" altLang="ko-KR" dirty="0" smtClean="0"/>
          </a:p>
          <a:p>
            <a:r>
              <a:rPr lang="ko-KR" altLang="en-US" dirty="0" smtClean="0"/>
              <a:t>호환 모드에서 작업하지 않으려면 통합 문서를 현재 파일 형식으로 변환해야 함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&lt;</a:t>
            </a:r>
            <a:r>
              <a:rPr lang="ko-KR" altLang="en-US" dirty="0" smtClean="0"/>
              <a:t>오피스 단추</a:t>
            </a:r>
            <a:r>
              <a:rPr lang="en-US" altLang="ko-KR" dirty="0" smtClean="0"/>
              <a:t>&gt; - &lt;</a:t>
            </a:r>
            <a:r>
              <a:rPr lang="ko-KR" altLang="en-US" dirty="0" smtClean="0"/>
              <a:t>변환</a:t>
            </a:r>
            <a:r>
              <a:rPr lang="en-US" altLang="ko-KR" dirty="0" smtClean="0"/>
              <a:t>) </a:t>
            </a:r>
            <a:r>
              <a:rPr lang="ko-KR" altLang="en-US" dirty="0" smtClean="0"/>
              <a:t>순서대로 클릭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2.1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엑셀 </a:t>
            </a:r>
            <a:r>
              <a:rPr lang="en-US" altLang="ko-KR" dirty="0" smtClean="0"/>
              <a:t>2007</a:t>
            </a:r>
            <a:r>
              <a:rPr lang="ko-KR" altLang="en-US" dirty="0" smtClean="0"/>
              <a:t>의 호환 모드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" name="내용 개체 틀 5" descr="ch05-호환모드(2)_new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4642" y="1420785"/>
            <a:ext cx="3214710" cy="2859461"/>
          </a:xfrm>
          <a:prstGeom prst="rect">
            <a:avLst/>
          </a:prstGeom>
        </p:spPr>
      </p:pic>
      <p:pic>
        <p:nvPicPr>
          <p:cNvPr id="7" name="그림 6" descr="ch05-ETC01(1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96924" y="1420785"/>
            <a:ext cx="4175176" cy="3214710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2297122" y="1420785"/>
            <a:ext cx="714380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 bwMode="auto">
          <a:xfrm>
            <a:off x="892943" y="4811741"/>
            <a:ext cx="7358114" cy="1428760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엑셀 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2007</a:t>
            </a: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에서 사용되는 파일 확장자</a:t>
            </a:r>
            <a:endParaRPr lang="en-US" altLang="ko-KR" sz="1400" dirty="0" smtClean="0">
              <a:latin typeface="휴먼엑스포" pitchFamily="18" charset="-127"/>
              <a:ea typeface="휴먼엑스포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   *.xlsx : </a:t>
            </a: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매크로를 제외한 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Excel 2007 </a:t>
            </a: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통합 문서 파일 형식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   *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r>
              <a:rPr lang="en-US" altLang="ko-KR" sz="1400" dirty="0" err="1" smtClean="0">
                <a:latin typeface="휴먼엑스포" pitchFamily="18" charset="-127"/>
                <a:ea typeface="휴먼엑스포" pitchFamily="18" charset="-127"/>
              </a:rPr>
              <a:t>xlsm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 : Excel </a:t>
            </a: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매크로 사용 통합 문서 파일 형식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   *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r>
              <a:rPr lang="en-US" altLang="ko-KR" sz="1400" dirty="0" err="1" smtClean="0">
                <a:latin typeface="휴먼엑스포" pitchFamily="18" charset="-127"/>
                <a:ea typeface="휴먼엑스포" pitchFamily="18" charset="-127"/>
              </a:rPr>
              <a:t>xls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 : </a:t>
            </a: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기존 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Excel 97~2003 </a:t>
            </a: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통합 문서 파일 형식</a:t>
            </a:r>
            <a:endParaRPr lang="ko-KR" altLang="en-US" sz="14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2.2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엑셀 화면구성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엑셀 화면 구성</a:t>
            </a:r>
            <a:endParaRPr lang="en-US" altLang="ko-KR" dirty="0" smtClean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1462096"/>
            <a:ext cx="6532563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7000892" y="1451504"/>
            <a:ext cx="2071702" cy="493981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sz="1400" smtClean="0"/>
              <a:t>오피스 </a:t>
            </a:r>
            <a:r>
              <a:rPr lang="ko-KR" altLang="en-US" sz="1400" dirty="0" smtClean="0"/>
              <a:t>버튼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en-US" altLang="ko-KR" sz="1400" smtClean="0"/>
              <a:t> </a:t>
            </a:r>
            <a:r>
              <a:rPr lang="ko-KR" altLang="en-US" sz="1400" dirty="0" smtClean="0"/>
              <a:t>빠른 실행 도구 모음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en-US" altLang="ko-KR" sz="1400" smtClean="0"/>
              <a:t> </a:t>
            </a:r>
            <a:r>
              <a:rPr lang="ko-KR" altLang="en-US" sz="1400" dirty="0" smtClean="0"/>
              <a:t>빠른 실행 도구 모음 사용자 지정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smtClean="0">
                <a:solidFill>
                  <a:srgbClr val="FF0000"/>
                </a:solidFill>
                <a:latin typeface="MS Mincho"/>
              </a:rPr>
              <a:t>➍</a:t>
            </a:r>
            <a:r>
              <a:rPr lang="en-US" altLang="ko-KR" sz="1400" smtClean="0"/>
              <a:t> </a:t>
            </a:r>
            <a:r>
              <a:rPr lang="ko-KR" altLang="en-US" sz="1400" dirty="0" smtClean="0"/>
              <a:t>리본메뉴 </a:t>
            </a:r>
            <a:r>
              <a:rPr lang="en-US" altLang="ko-KR" sz="1400" dirty="0" smtClean="0"/>
              <a:t>– </a:t>
            </a:r>
            <a:r>
              <a:rPr lang="ko-KR" altLang="en-US" sz="1400" dirty="0" smtClean="0"/>
              <a:t>기본 탭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smtClean="0">
                <a:solidFill>
                  <a:srgbClr val="FF0000"/>
                </a:solidFill>
                <a:latin typeface="MS Mincho"/>
              </a:rPr>
              <a:t>➎</a:t>
            </a:r>
            <a:r>
              <a:rPr lang="en-US" altLang="ko-KR" sz="1400" smtClean="0"/>
              <a:t> </a:t>
            </a:r>
            <a:r>
              <a:rPr lang="ko-KR" altLang="en-US" sz="1400" dirty="0" smtClean="0"/>
              <a:t>리본메뉴 </a:t>
            </a:r>
            <a:r>
              <a:rPr lang="en-US" altLang="ko-KR" sz="1400" dirty="0" smtClean="0"/>
              <a:t>– </a:t>
            </a:r>
            <a:r>
              <a:rPr lang="ko-KR" altLang="en-US" sz="1400" dirty="0" smtClean="0"/>
              <a:t>정황 탭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smtClean="0">
                <a:solidFill>
                  <a:srgbClr val="FF0000"/>
                </a:solidFill>
                <a:latin typeface="MS Mincho"/>
              </a:rPr>
              <a:t>➏</a:t>
            </a:r>
            <a:r>
              <a:rPr lang="en-US" altLang="ko-KR" sz="1400" smtClean="0"/>
              <a:t> </a:t>
            </a:r>
            <a:r>
              <a:rPr lang="ko-KR" altLang="en-US" sz="1400" dirty="0" smtClean="0"/>
              <a:t>명령 그룹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smtClean="0">
                <a:solidFill>
                  <a:srgbClr val="FF0000"/>
                </a:solidFill>
                <a:latin typeface="MS Mincho"/>
              </a:rPr>
              <a:t>➐</a:t>
            </a:r>
            <a:r>
              <a:rPr lang="ko-KR" altLang="en-US" sz="1400" smtClean="0"/>
              <a:t> </a:t>
            </a:r>
            <a:r>
              <a:rPr lang="ko-KR" altLang="en-US" sz="1400" dirty="0" smtClean="0"/>
              <a:t>이름 상자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smtClean="0">
                <a:solidFill>
                  <a:srgbClr val="FF0000"/>
                </a:solidFill>
                <a:latin typeface="MS Mincho"/>
              </a:rPr>
              <a:t>➑</a:t>
            </a:r>
            <a:r>
              <a:rPr lang="en-US" altLang="ko-KR" sz="1400" smtClean="0"/>
              <a:t> </a:t>
            </a:r>
            <a:r>
              <a:rPr lang="ko-KR" altLang="en-US" sz="1400" dirty="0" smtClean="0"/>
              <a:t>수식 입력 줄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smtClean="0">
                <a:solidFill>
                  <a:srgbClr val="FF0000"/>
                </a:solidFill>
                <a:latin typeface="MS Mincho"/>
              </a:rPr>
              <a:t>➒</a:t>
            </a:r>
            <a:r>
              <a:rPr lang="en-US" altLang="ko-KR" sz="1400" smtClean="0"/>
              <a:t> </a:t>
            </a:r>
            <a:r>
              <a:rPr lang="ko-KR" altLang="en-US" sz="1400" dirty="0" smtClean="0"/>
              <a:t>열 머리글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smtClean="0">
                <a:solidFill>
                  <a:srgbClr val="FF0000"/>
                </a:solidFill>
                <a:latin typeface="MS Mincho"/>
              </a:rPr>
              <a:t>➓</a:t>
            </a:r>
            <a:r>
              <a:rPr lang="en-US" altLang="ko-KR" sz="1400" smtClean="0"/>
              <a:t> </a:t>
            </a:r>
            <a:r>
              <a:rPr lang="ko-KR" altLang="en-US" sz="1400" dirty="0" smtClean="0"/>
              <a:t>행 머리글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dirty="0" smtClean="0"/>
              <a:t>⑪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셀 포인터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dirty="0" smtClean="0"/>
              <a:t>⑫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시트 이동 버튼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dirty="0" smtClean="0"/>
              <a:t>⑬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시트 탭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r>
              <a:rPr lang="ko-KR" altLang="en-US" sz="1400" dirty="0" smtClean="0"/>
              <a:t>⑭ 상태 표시줄</a:t>
            </a:r>
            <a:endParaRPr lang="en-US" altLang="ko-KR" sz="1400" dirty="0" smtClean="0"/>
          </a:p>
        </p:txBody>
      </p:sp>
      <p:pic>
        <p:nvPicPr>
          <p:cNvPr id="7" name="_x96634096" descr="DRW000002943f6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4105302"/>
            <a:ext cx="2805796" cy="500066"/>
          </a:xfrm>
          <a:prstGeom prst="rect">
            <a:avLst/>
          </a:prstGeom>
          <a:noFill/>
        </p:spPr>
      </p:pic>
      <p:cxnSp>
        <p:nvCxnSpPr>
          <p:cNvPr id="8" name="직선 화살표 연결선 7"/>
          <p:cNvCxnSpPr/>
          <p:nvPr/>
        </p:nvCxnSpPr>
        <p:spPr>
          <a:xfrm>
            <a:off x="1785918" y="3533798"/>
            <a:ext cx="828000" cy="648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9" name="_x96771256" descr="EMB000002943f6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6277014"/>
            <a:ext cx="1736725" cy="212725"/>
          </a:xfrm>
          <a:prstGeom prst="rect">
            <a:avLst/>
          </a:prstGeom>
          <a:noFill/>
        </p:spPr>
      </p:pic>
      <p:pic>
        <p:nvPicPr>
          <p:cNvPr id="10" name="_x96735496" descr="EMB000002943f6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6275738"/>
            <a:ext cx="617538" cy="250825"/>
          </a:xfrm>
          <a:prstGeom prst="rect">
            <a:avLst/>
          </a:prstGeom>
          <a:noFill/>
        </p:spPr>
      </p:pic>
      <p:grpSp>
        <p:nvGrpSpPr>
          <p:cNvPr id="11" name="그룹 10"/>
          <p:cNvGrpSpPr/>
          <p:nvPr/>
        </p:nvGrpSpPr>
        <p:grpSpPr>
          <a:xfrm>
            <a:off x="6967554" y="5372136"/>
            <a:ext cx="428628" cy="285752"/>
            <a:chOff x="6967554" y="4938723"/>
            <a:chExt cx="428628" cy="285752"/>
          </a:xfrm>
        </p:grpSpPr>
        <p:sp>
          <p:nvSpPr>
            <p:cNvPr id="12" name="타원 11"/>
            <p:cNvSpPr/>
            <p:nvPr/>
          </p:nvSpPr>
          <p:spPr>
            <a:xfrm>
              <a:off x="7096143" y="5000636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6967554" y="4938723"/>
              <a:ext cx="42862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smtClean="0">
                  <a:latin typeface="HY견고딕" pitchFamily="18" charset="-127"/>
                  <a:ea typeface="HY견고딕" pitchFamily="18" charset="-127"/>
                </a:rPr>
                <a:t>12</a:t>
              </a:r>
              <a:endParaRPr lang="ko-KR" altLang="en-US" sz="100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6977079" y="5053046"/>
            <a:ext cx="428628" cy="285752"/>
            <a:chOff x="6967554" y="4938723"/>
            <a:chExt cx="428628" cy="285752"/>
          </a:xfrm>
        </p:grpSpPr>
        <p:sp>
          <p:nvSpPr>
            <p:cNvPr id="15" name="타원 14"/>
            <p:cNvSpPr/>
            <p:nvPr/>
          </p:nvSpPr>
          <p:spPr>
            <a:xfrm>
              <a:off x="7096143" y="5000636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6967554" y="4938723"/>
              <a:ext cx="42862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smtClean="0">
                  <a:latin typeface="HY견고딕" pitchFamily="18" charset="-127"/>
                  <a:ea typeface="HY견고딕" pitchFamily="18" charset="-127"/>
                </a:rPr>
                <a:t>11</a:t>
              </a:r>
              <a:endParaRPr lang="ko-KR" altLang="en-US" sz="100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6977079" y="5695988"/>
            <a:ext cx="428628" cy="285752"/>
            <a:chOff x="6967554" y="4938723"/>
            <a:chExt cx="428628" cy="285752"/>
          </a:xfrm>
        </p:grpSpPr>
        <p:sp>
          <p:nvSpPr>
            <p:cNvPr id="18" name="타원 17"/>
            <p:cNvSpPr/>
            <p:nvPr/>
          </p:nvSpPr>
          <p:spPr>
            <a:xfrm>
              <a:off x="7096143" y="5000636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6967554" y="4938723"/>
              <a:ext cx="42862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smtClean="0">
                  <a:latin typeface="HY견고딕" pitchFamily="18" charset="-127"/>
                  <a:ea typeface="HY견고딕" pitchFamily="18" charset="-127"/>
                </a:rPr>
                <a:t>13</a:t>
              </a:r>
              <a:endParaRPr lang="ko-KR" altLang="en-US" sz="1000"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6981842" y="6010315"/>
            <a:ext cx="428628" cy="285752"/>
            <a:chOff x="6967554" y="4938723"/>
            <a:chExt cx="428628" cy="285752"/>
          </a:xfrm>
        </p:grpSpPr>
        <p:sp>
          <p:nvSpPr>
            <p:cNvPr id="21" name="타원 20"/>
            <p:cNvSpPr/>
            <p:nvPr/>
          </p:nvSpPr>
          <p:spPr>
            <a:xfrm>
              <a:off x="7096143" y="5000636"/>
              <a:ext cx="180000" cy="18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967554" y="4938723"/>
              <a:ext cx="428628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00" smtClean="0">
                  <a:latin typeface="HY견고딕" pitchFamily="18" charset="-127"/>
                  <a:ea typeface="HY견고딕" pitchFamily="18" charset="-127"/>
                </a:rPr>
                <a:t>14</a:t>
              </a:r>
              <a:endParaRPr lang="ko-KR" altLang="en-US" sz="1000"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새 통합문서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통합 문서</a:t>
            </a:r>
            <a:endParaRPr lang="en-US" altLang="ko-KR" dirty="0" smtClean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ko-KR" altLang="en-US" dirty="0" smtClean="0"/>
              <a:t>여러 형태의 문서를 각각의 워크시트에 작성하여 하나의 파일로 저장한 문서를 의미함</a:t>
            </a:r>
            <a:r>
              <a:rPr lang="en-US" altLang="ko-KR" dirty="0" smtClean="0"/>
              <a:t>. 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ko-KR" altLang="en-US" dirty="0" smtClean="0"/>
              <a:t>각각의 새 통합 문서에는 문서의 페이지와 같은 워크시트 세 개가 제공되며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워크시트에 데이터를 입력함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워크시트</a:t>
            </a:r>
            <a:r>
              <a:rPr lang="en-US" altLang="ko-KR" dirty="0" smtClean="0"/>
              <a:t>(Worksheet)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ko-KR" altLang="en-US" dirty="0" smtClean="0"/>
              <a:t>워크시트의 이름</a:t>
            </a:r>
            <a:r>
              <a:rPr lang="en-US" altLang="ko-KR" dirty="0" smtClean="0"/>
              <a:t>(Sheet1, Sheet2, Sheet3)</a:t>
            </a:r>
            <a:r>
              <a:rPr lang="ko-KR" altLang="en-US" dirty="0" smtClean="0"/>
              <a:t>은 통합 문서 창 왼쪽 아래에 있는 시트 탭에 표시됨</a:t>
            </a:r>
            <a:endParaRPr lang="en-US" altLang="ko-KR" dirty="0" smtClean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ko-KR" altLang="en-US" dirty="0" smtClean="0"/>
              <a:t>해당 시트 탭을 클릭하여 워크시트를 볼 수 있음</a:t>
            </a:r>
            <a:endParaRPr lang="en-US" altLang="ko-KR" dirty="0" smtClean="0"/>
          </a:p>
          <a:p>
            <a:r>
              <a:rPr lang="ko-KR" altLang="en-US" dirty="0" smtClean="0"/>
              <a:t>워크시트 관리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시트 탭에서 마우스 오른쪽 버튼을 클릭하여 나오는 </a:t>
            </a:r>
            <a:r>
              <a:rPr lang="ko-KR" altLang="en-US" dirty="0" err="1" smtClean="0"/>
              <a:t>바로가기</a:t>
            </a:r>
            <a:r>
              <a:rPr lang="ko-KR" altLang="en-US" dirty="0" smtClean="0"/>
              <a:t> 메뉴에서 실행할 수 있음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/>
          </a:p>
        </p:txBody>
      </p:sp>
      <p:pic>
        <p:nvPicPr>
          <p:cNvPr id="7" name="_x96739592" descr="EMB000002943f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0499" y="4411990"/>
            <a:ext cx="1476191" cy="2266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새 통합문서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워크시트 관리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새 워크시트 삽입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시트 탭에서 마우스 오른쪽 버튼을 클릭한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워크시트의 유형을 선택하고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확인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시트 탭의 워크시트 삽입 버튼</a:t>
            </a:r>
            <a:r>
              <a:rPr lang="en-US" altLang="ko-KR" dirty="0" smtClean="0"/>
              <a:t>(       )</a:t>
            </a:r>
            <a:r>
              <a:rPr lang="ko-KR" altLang="en-US" dirty="0" smtClean="0"/>
              <a:t> 클릭</a:t>
            </a:r>
            <a:endParaRPr lang="en-US" altLang="ko-KR" dirty="0"/>
          </a:p>
        </p:txBody>
      </p:sp>
      <p:pic>
        <p:nvPicPr>
          <p:cNvPr id="6" name="_x96736872" descr="EMB000002943f6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991" y="2443149"/>
            <a:ext cx="214314" cy="177297"/>
          </a:xfrm>
          <a:prstGeom prst="rect">
            <a:avLst/>
          </a:prstGeom>
          <a:noFill/>
        </p:spPr>
      </p:pic>
      <p:pic>
        <p:nvPicPr>
          <p:cNvPr id="7" name="그림 6" descr="ch05-11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500562" y="2770524"/>
            <a:ext cx="3071834" cy="1887203"/>
          </a:xfrm>
          <a:prstGeom prst="rect">
            <a:avLst/>
          </a:prstGeom>
        </p:spPr>
      </p:pic>
      <p:pic>
        <p:nvPicPr>
          <p:cNvPr id="8" name="그림 7" descr="ch05-11(3).jpg"/>
          <p:cNvPicPr>
            <a:picLocks noChangeAspect="1"/>
          </p:cNvPicPr>
          <p:nvPr/>
        </p:nvPicPr>
        <p:blipFill>
          <a:blip r:embed="rId4"/>
          <a:srcRect b="-5616"/>
          <a:stretch>
            <a:fillRect/>
          </a:stretch>
        </p:blipFill>
        <p:spPr>
          <a:xfrm>
            <a:off x="642942" y="5072085"/>
            <a:ext cx="3714744" cy="10806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그림 8" descr="ch05-11(1)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42910" y="2728901"/>
            <a:ext cx="3714776" cy="21561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새 통합문서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워크시트 관리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워크시트 삭제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삭제할 시트 탭을 선택하고 시트 탭에서 마우스 오른쪽 버튼을 클릭한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삭제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5" name="_x96720536" descr="EMB000002943f7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8135" y="2528888"/>
            <a:ext cx="4170143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새 통합문서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워크시트 관리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워크시트 이름 변경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해당 시트 탭을 선택하고 시트 탭에서 마우스 오른쪽 버튼을 클릭한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이름 바꾸기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새 이름을 입력한 뒤에 </a:t>
            </a:r>
            <a:r>
              <a:rPr lang="en-US" altLang="ko-KR" dirty="0" smtClean="0"/>
              <a:t>&lt;Enter&gt; </a:t>
            </a:r>
            <a:r>
              <a:rPr lang="ko-KR" altLang="en-US" dirty="0" smtClean="0"/>
              <a:t>키 누름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6" name="_x39090848" descr="EMB000002943f76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68734" y="2528888"/>
            <a:ext cx="3879203" cy="2857520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7824" y="2528888"/>
            <a:ext cx="3954093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새 통합문서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워크시트 관리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워크시트 이동</a:t>
            </a:r>
            <a:r>
              <a:rPr lang="en-US" altLang="ko-KR" dirty="0" smtClean="0"/>
              <a:t>/</a:t>
            </a:r>
            <a:r>
              <a:rPr lang="ko-KR" altLang="en-US" dirty="0" smtClean="0"/>
              <a:t>복사</a:t>
            </a:r>
            <a:endParaRPr lang="en-US" altLang="ko-KR" dirty="0" smtClean="0"/>
          </a:p>
          <a:p>
            <a:pPr lvl="2">
              <a:lnSpc>
                <a:spcPct val="110000"/>
              </a:lnSpc>
            </a:pPr>
            <a:r>
              <a:rPr lang="ko-KR" altLang="en-US" dirty="0" smtClean="0"/>
              <a:t>해당 시트 탭을 선택하고 시트 탭에서 마우스 오른쪽 버튼을 클릭한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이동</a:t>
            </a:r>
            <a:r>
              <a:rPr lang="en-US" altLang="ko-KR" dirty="0" smtClean="0"/>
              <a:t>/</a:t>
            </a:r>
            <a:r>
              <a:rPr lang="ko-KR" altLang="en-US" dirty="0" smtClean="0"/>
              <a:t>복사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이동</a:t>
            </a:r>
            <a:r>
              <a:rPr lang="en-US" altLang="ko-KR" dirty="0" smtClean="0"/>
              <a:t>/</a:t>
            </a:r>
            <a:r>
              <a:rPr lang="ko-KR" altLang="en-US" dirty="0" smtClean="0"/>
              <a:t>복사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해당 시트를 이동 또는 복사할 대상 통합 문서를 선택하고 시트의 위치 선택</a:t>
            </a:r>
            <a:r>
              <a:rPr lang="en-US" altLang="ko-KR" dirty="0" smtClean="0"/>
              <a:t>(</a:t>
            </a:r>
            <a:r>
              <a:rPr lang="ko-KR" altLang="en-US" dirty="0" smtClean="0"/>
              <a:t>시트 복사만 하려면 ‘복사본 만들기’에 체크 해야 함</a:t>
            </a:r>
            <a:r>
              <a:rPr lang="en-US" altLang="ko-KR" dirty="0" smtClean="0"/>
              <a:t>)</a:t>
            </a:r>
          </a:p>
          <a:p>
            <a:pPr lvl="2">
              <a:lnSpc>
                <a:spcPct val="110000"/>
              </a:lnSpc>
            </a:pPr>
            <a:r>
              <a:rPr lang="ko-KR" altLang="en-US" dirty="0" smtClean="0"/>
              <a:t>한 통합 문서에서 두 개 이상의 워크시트에 걸쳐 있는 범위에 대한 참조의 경우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참조하는 시트 중간에 워크시트를 삽입하면 해당 워크시트의 데이터가 계산에 포함될 수 있기 때문에 시트를 이동하거나 복사할 때 주의해야 함</a:t>
            </a:r>
            <a:r>
              <a:rPr lang="en-US" altLang="ko-KR" dirty="0" smtClean="0"/>
              <a:t>. </a:t>
            </a:r>
          </a:p>
          <a:p>
            <a:pPr lvl="2"/>
            <a:endParaRPr lang="en-US" altLang="ko-KR" dirty="0"/>
          </a:p>
        </p:txBody>
      </p:sp>
      <p:pic>
        <p:nvPicPr>
          <p:cNvPr id="6" name="_x96725328" descr="EMB000002943f78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85786" y="3422670"/>
            <a:ext cx="4074788" cy="3000396"/>
          </a:xfrm>
          <a:prstGeom prst="rect">
            <a:avLst/>
          </a:prstGeom>
          <a:noFill/>
        </p:spPr>
      </p:pic>
      <p:pic>
        <p:nvPicPr>
          <p:cNvPr id="7" name="그림 6" descr="ch05-14(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4065612"/>
            <a:ext cx="2126842" cy="1928826"/>
          </a:xfrm>
          <a:prstGeom prst="rect">
            <a:avLst/>
          </a:prstGeom>
        </p:spPr>
      </p:pic>
      <p:pic>
        <p:nvPicPr>
          <p:cNvPr id="8" name="그림 7" descr="ch05-14(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198" y="4065612"/>
            <a:ext cx="2126842" cy="19288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Chapter05 </a:t>
            </a:r>
            <a:r>
              <a:rPr lang="ko-KR" altLang="en-US" dirty="0" smtClean="0"/>
              <a:t>엑셀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기초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엑셀 개요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스프레드시트와 엑셀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엑셀의 기능</a:t>
            </a:r>
            <a:endParaRPr lang="en-US" altLang="ko-KR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엑셀의 기본 사용법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엑셀 </a:t>
            </a:r>
            <a:r>
              <a:rPr lang="en-US" altLang="ko-KR" dirty="0" smtClean="0">
                <a:solidFill>
                  <a:schemeClr val="tx1"/>
                </a:solidFill>
              </a:rPr>
              <a:t>2007</a:t>
            </a:r>
            <a:r>
              <a:rPr lang="ko-KR" altLang="en-US" dirty="0" smtClean="0">
                <a:solidFill>
                  <a:schemeClr val="tx1"/>
                </a:solidFill>
              </a:rPr>
              <a:t>의 실행과 종료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엑셀 화면 구성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새 통합 문서 작성하기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셀 선택과 데이터 입력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셀 선택과 범위 지정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데이터 종류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셀 데이터 입력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n-US" altLang="ko-KR" dirty="0" smtClean="0"/>
              <a:t>4. </a:t>
            </a:r>
            <a:r>
              <a:rPr lang="ko-KR" altLang="en-US" dirty="0" smtClean="0"/>
              <a:t>셀 편집과 셀 서식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셀 데이터 편집하기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행 또는 열 서식 적용하기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셀 서식 적용하기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셀 스타일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메모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새 통합문서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워크시트 관리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워크시트 탭 색 변경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색을 지정할 시트 탭을 선택하고 시트 탭에서 마우스 오른쪽 버튼을 클릭한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탭 색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시트 탭 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원하는 색상 선택</a:t>
            </a:r>
            <a:r>
              <a:rPr lang="en-US" altLang="ko-KR" dirty="0" smtClean="0"/>
              <a:t>. </a:t>
            </a:r>
            <a:endParaRPr lang="en-US" altLang="ko-KR" dirty="0"/>
          </a:p>
        </p:txBody>
      </p:sp>
      <p:pic>
        <p:nvPicPr>
          <p:cNvPr id="6" name="_x37924560" descr="EMB000002943f8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7674" y="2528888"/>
            <a:ext cx="4461083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새 통합문서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새 통합문서 만들기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빈 통합 문서 새로 만들기</a:t>
            </a:r>
            <a:endParaRPr lang="en-US" altLang="ko-KR" dirty="0" smtClean="0"/>
          </a:p>
          <a:p>
            <a:pPr lvl="2"/>
            <a:r>
              <a:rPr lang="ko-KR" altLang="en-US" sz="1600" dirty="0" smtClean="0"/>
              <a:t>오피스 버튼 클릭</a:t>
            </a:r>
            <a:r>
              <a:rPr lang="en-US" altLang="ko-KR" sz="1600" dirty="0" smtClean="0"/>
              <a:t>(</a:t>
            </a:r>
            <a:r>
              <a:rPr lang="en-US" altLang="ko-KR" sz="1600" dirty="0" smtClean="0">
                <a:solidFill>
                  <a:srgbClr val="FF0000"/>
                </a:solidFill>
                <a:latin typeface="MS Mincho"/>
                <a:ea typeface="MS Mincho"/>
              </a:rPr>
              <a:t>➊</a:t>
            </a:r>
            <a:r>
              <a:rPr lang="en-US" altLang="ko-KR" sz="1600" dirty="0" smtClean="0"/>
              <a:t>), &lt;</a:t>
            </a:r>
            <a:r>
              <a:rPr lang="ko-KR" altLang="en-US" sz="1600" dirty="0" smtClean="0"/>
              <a:t>새로 만들기</a:t>
            </a:r>
            <a:r>
              <a:rPr lang="en-US" altLang="ko-KR" sz="1600" dirty="0" smtClean="0"/>
              <a:t>&gt;</a:t>
            </a:r>
            <a:r>
              <a:rPr lang="ko-KR" altLang="en-US" sz="1600" dirty="0" smtClean="0"/>
              <a:t> 클릭</a:t>
            </a:r>
            <a:r>
              <a:rPr lang="en-US" altLang="ko-KR" sz="1600" dirty="0" smtClean="0"/>
              <a:t>(</a:t>
            </a:r>
            <a:r>
              <a:rPr lang="en-US" altLang="ko-KR" sz="1600" dirty="0" smtClean="0">
                <a:solidFill>
                  <a:srgbClr val="FF0000"/>
                </a:solidFill>
                <a:latin typeface="MS Mincho"/>
                <a:ea typeface="MS Mincho"/>
              </a:rPr>
              <a:t>➋</a:t>
            </a:r>
            <a:r>
              <a:rPr lang="en-US" altLang="ko-KR" sz="1600" dirty="0" smtClean="0"/>
              <a:t>), [</a:t>
            </a:r>
            <a:r>
              <a:rPr lang="ko-KR" altLang="en-US" sz="1600" dirty="0" smtClean="0"/>
              <a:t>새 통합 문서</a:t>
            </a:r>
            <a:r>
              <a:rPr lang="en-US" altLang="ko-KR" sz="1600" dirty="0" smtClean="0"/>
              <a:t>] </a:t>
            </a:r>
            <a:r>
              <a:rPr lang="ko-KR" altLang="en-US" sz="1600" dirty="0" smtClean="0"/>
              <a:t>대화상자에서 ‘새 문서 및 최근 문서’ 항목</a:t>
            </a:r>
            <a:r>
              <a:rPr lang="en-US" altLang="ko-KR" sz="1600" dirty="0" smtClean="0"/>
              <a:t>(</a:t>
            </a:r>
            <a:r>
              <a:rPr lang="en-US" altLang="ko-KR" sz="1600" dirty="0" smtClean="0">
                <a:solidFill>
                  <a:srgbClr val="FF0000"/>
                </a:solidFill>
                <a:latin typeface="MS Mincho"/>
                <a:ea typeface="MS Mincho"/>
              </a:rPr>
              <a:t>➌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과 ‘새 통합 문서’</a:t>
            </a:r>
            <a:r>
              <a:rPr lang="en-US" altLang="ko-KR" sz="1600" dirty="0" smtClean="0"/>
              <a:t>(</a:t>
            </a:r>
            <a:r>
              <a:rPr lang="en-US" altLang="ko-KR" sz="1600" dirty="0" smtClean="0">
                <a:solidFill>
                  <a:srgbClr val="FF0000"/>
                </a:solidFill>
                <a:latin typeface="MS Mincho"/>
                <a:ea typeface="MS Mincho"/>
              </a:rPr>
              <a:t>➍</a:t>
            </a:r>
            <a:r>
              <a:rPr lang="en-US" altLang="ko-KR" sz="1600" dirty="0" smtClean="0"/>
              <a:t>)</a:t>
            </a:r>
            <a:r>
              <a:rPr lang="ko-KR" altLang="en-US" sz="1600" dirty="0" smtClean="0"/>
              <a:t> 선택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</a:t>
            </a:r>
            <a:r>
              <a:rPr lang="en-US" altLang="ko-KR" sz="1600" dirty="0" smtClean="0"/>
              <a:t>&lt;</a:t>
            </a:r>
            <a:r>
              <a:rPr lang="ko-KR" altLang="en-US" sz="1600" dirty="0" smtClean="0"/>
              <a:t>만들기</a:t>
            </a:r>
            <a:r>
              <a:rPr lang="en-US" altLang="ko-KR" sz="1600" dirty="0" smtClean="0"/>
              <a:t>&gt;</a:t>
            </a:r>
            <a:r>
              <a:rPr lang="ko-KR" altLang="en-US" sz="1600" dirty="0" smtClean="0"/>
              <a:t> 클릭</a:t>
            </a:r>
            <a:r>
              <a:rPr lang="en-US" altLang="ko-KR" sz="1600" dirty="0" smtClean="0"/>
              <a:t>(</a:t>
            </a:r>
            <a:r>
              <a:rPr lang="en-US" altLang="ko-KR" sz="1600" dirty="0" smtClean="0">
                <a:solidFill>
                  <a:srgbClr val="FF0000"/>
                </a:solidFill>
                <a:latin typeface="MS Mincho"/>
                <a:ea typeface="MS Mincho"/>
              </a:rPr>
              <a:t>➎</a:t>
            </a:r>
            <a:r>
              <a:rPr lang="en-US" altLang="ko-KR" sz="1600" dirty="0" smtClean="0"/>
              <a:t>)</a:t>
            </a:r>
            <a:endParaRPr lang="en-US" altLang="ko-KR" sz="1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379" y="2594007"/>
            <a:ext cx="8399463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새 통합문서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새 통합문서 만들기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빠른 실행 도구를 이용하여 새 통합 문서 만들기</a:t>
            </a:r>
            <a:endParaRPr lang="en-US" altLang="ko-KR" dirty="0" smtClean="0"/>
          </a:p>
          <a:p>
            <a:pPr lvl="2"/>
            <a:r>
              <a:rPr lang="ko-KR" altLang="en-US" sz="1600" dirty="0" smtClean="0"/>
              <a:t>빠른 실행 도구 모음 사용자 지정 버튼     클릭하고 ‘새로 만들기’</a:t>
            </a:r>
            <a:r>
              <a:rPr lang="ko-KR" altLang="en-US" sz="1600" dirty="0" err="1" smtClean="0"/>
              <a:t>를</a:t>
            </a:r>
            <a:r>
              <a:rPr lang="ko-KR" altLang="en-US" sz="1600" dirty="0" smtClean="0"/>
              <a:t> 선택하여 빠른 실행 도구 모음 추가</a:t>
            </a:r>
            <a:endParaRPr lang="en-US" altLang="ko-KR" sz="1600" dirty="0" smtClean="0"/>
          </a:p>
          <a:p>
            <a:pPr lvl="2"/>
            <a:r>
              <a:rPr lang="ko-KR" altLang="en-US" sz="1600" dirty="0" smtClean="0"/>
              <a:t>빠른 실행 도구 모음에서 새로 만들기 버튼   </a:t>
            </a:r>
            <a:r>
              <a:rPr lang="ko-KR" altLang="en-US" sz="1600" dirty="0" smtClean="0"/>
              <a:t>   </a:t>
            </a:r>
            <a:r>
              <a:rPr lang="ko-KR" altLang="en-US" sz="1600" dirty="0" smtClean="0"/>
              <a:t>을 클릭하면 새로운 통합 문서를 간편하게 만들 수 있음</a:t>
            </a:r>
            <a:r>
              <a:rPr lang="en-US" altLang="ko-KR" sz="1600" dirty="0" smtClean="0"/>
              <a:t>.</a:t>
            </a:r>
            <a:endParaRPr lang="en-US" altLang="ko-KR" sz="16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3005" y="3090900"/>
            <a:ext cx="8399463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_x39087448" descr="EMB00000a5015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7591" y="1914511"/>
            <a:ext cx="122238" cy="212725"/>
          </a:xfrm>
          <a:prstGeom prst="rect">
            <a:avLst/>
          </a:prstGeom>
          <a:noFill/>
        </p:spPr>
      </p:pic>
      <p:pic>
        <p:nvPicPr>
          <p:cNvPr id="7" name="_x96831632" descr="EMB00000a50154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7170" y="2472177"/>
            <a:ext cx="212725" cy="212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새 통합문서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새 통합문서 만들기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서식 파일을 기반으로 새 통합 문서 만들기</a:t>
            </a:r>
          </a:p>
          <a:p>
            <a:pPr lvl="2"/>
            <a:r>
              <a:rPr lang="ko-KR" altLang="en-US" sz="1600" dirty="0" smtClean="0"/>
              <a:t>엑셀 서식 파일 </a:t>
            </a:r>
            <a:r>
              <a:rPr lang="en-US" altLang="ko-KR" sz="1600" dirty="0" smtClean="0"/>
              <a:t>:</a:t>
            </a:r>
            <a:r>
              <a:rPr lang="ko-KR" altLang="en-US" sz="1600" dirty="0" smtClean="0"/>
              <a:t> 문서의 형식을 미리 만들어 놓고 내용만 입력하면 사용할 수 있도록 만들어 놓은 문서 파일</a:t>
            </a:r>
            <a:endParaRPr lang="en-US" altLang="ko-KR" sz="1600" dirty="0" smtClean="0"/>
          </a:p>
          <a:p>
            <a:pPr lvl="2"/>
            <a:r>
              <a:rPr lang="en-US" altLang="ko-KR" sz="1600" dirty="0" smtClean="0"/>
              <a:t>[</a:t>
            </a:r>
            <a:r>
              <a:rPr lang="ko-KR" altLang="en-US" sz="1600" dirty="0" smtClean="0"/>
              <a:t>새 통합 문서</a:t>
            </a:r>
            <a:r>
              <a:rPr lang="en-US" altLang="ko-KR" sz="1600" dirty="0" smtClean="0"/>
              <a:t>] </a:t>
            </a:r>
            <a:r>
              <a:rPr lang="ko-KR" altLang="en-US" sz="1600" dirty="0" smtClean="0"/>
              <a:t>대화상자에서 다음과 같이 선택 가능함</a:t>
            </a:r>
            <a:r>
              <a:rPr lang="en-US" altLang="ko-KR" sz="1600" dirty="0" smtClean="0"/>
              <a:t>.</a:t>
            </a:r>
          </a:p>
          <a:p>
            <a:pPr lvl="3"/>
            <a:r>
              <a:rPr lang="ko-KR" altLang="en-US" sz="1400" dirty="0" smtClean="0"/>
              <a:t>설치된 서식 파일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현재 내 컴퓨터에 설치되어 있는 서식 파일의 목록을 보여줌</a:t>
            </a:r>
            <a:r>
              <a:rPr lang="en-US" altLang="ko-KR" sz="1400" dirty="0" smtClean="0"/>
              <a:t>.</a:t>
            </a:r>
          </a:p>
          <a:p>
            <a:pPr lvl="3"/>
            <a:r>
              <a:rPr lang="en-US" altLang="ko-KR" sz="1400" dirty="0" smtClean="0"/>
              <a:t>Microsoft Office Online : </a:t>
            </a:r>
            <a:r>
              <a:rPr lang="ko-KR" altLang="en-US" sz="1400" dirty="0" smtClean="0"/>
              <a:t>오피스 온라인 사이트에서 제공함</a:t>
            </a:r>
            <a:r>
              <a:rPr lang="en-US" altLang="ko-KR" sz="1400" dirty="0" smtClean="0"/>
              <a:t>.</a:t>
            </a:r>
            <a:endParaRPr lang="en-US" altLang="ko-KR" sz="1400" dirty="0"/>
          </a:p>
        </p:txBody>
      </p:sp>
      <p:pic>
        <p:nvPicPr>
          <p:cNvPr id="6" name="_x96829472" descr="EMB00000a50154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0440" y="3629044"/>
            <a:ext cx="4303694" cy="2428892"/>
          </a:xfrm>
          <a:prstGeom prst="rect">
            <a:avLst/>
          </a:prstGeom>
          <a:noFill/>
        </p:spPr>
      </p:pic>
      <p:pic>
        <p:nvPicPr>
          <p:cNvPr id="7" name="_x38377368" descr="EMB00000a50154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19596" y="3629044"/>
            <a:ext cx="4303694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새 통합문서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통합문서 저장하기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빠른 실행 도구 모음의 저장 버튼 선택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기존 작업 중인 통합 문서를 다른 이름으로 저장하려면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오피스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버튼을 누르고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다른 이름으로 저장</a:t>
            </a:r>
            <a:r>
              <a:rPr lang="en-US" altLang="ko-KR" dirty="0" smtClean="0"/>
              <a:t>]-[Excel </a:t>
            </a:r>
            <a:r>
              <a:rPr lang="ko-KR" altLang="en-US" dirty="0" smtClean="0"/>
              <a:t>통합 문서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endParaRPr lang="en-US" altLang="ko-KR" dirty="0" smtClean="0"/>
          </a:p>
          <a:p>
            <a:pPr lvl="1"/>
            <a:endParaRPr lang="en-US" altLang="ko-KR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6492" y="2622560"/>
            <a:ext cx="42100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_x96810984" descr="EMB00000a50154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22771" y="2622560"/>
            <a:ext cx="4273945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엑셀의 기본사용법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새 통합문서 작성하기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통합문서 저장하기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백업 파일을 만들거나 암호를 지정하려면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다른 이름으로 저장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도구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일반 옵션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endParaRPr lang="en-US" altLang="ko-KR" dirty="0" smtClean="0"/>
          </a:p>
          <a:p>
            <a:pPr lvl="1"/>
            <a:endParaRPr lang="en-US" altLang="ko-KR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518" y="2528888"/>
            <a:ext cx="535305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_x96817240" descr="EMB00000a50153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8805" y="2614621"/>
            <a:ext cx="2460633" cy="1771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– </a:t>
            </a:r>
            <a:r>
              <a:rPr lang="ko-KR" altLang="en-US" dirty="0" smtClean="0"/>
              <a:t>서식 파일로 문서 만들고 저장하기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새로 만들기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&lt;</a:t>
            </a:r>
            <a:r>
              <a:rPr lang="ko-KR" altLang="en-US" dirty="0" smtClean="0"/>
              <a:t>오피스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버튼을 누르고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새로 만들기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선택하면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새 통합 문서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대화상자가 나타남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6" name="_x96826736" descr="EMB00000a50153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71934" y="2528888"/>
            <a:ext cx="3987246" cy="3000396"/>
          </a:xfrm>
          <a:prstGeom prst="rect">
            <a:avLst/>
          </a:prstGeom>
          <a:noFill/>
        </p:spPr>
      </p:pic>
      <p:pic>
        <p:nvPicPr>
          <p:cNvPr id="7" name="그림 6" descr="Pch05-01(1)_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8596" y="2528888"/>
            <a:ext cx="3500462" cy="301137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서식 파일 선택하기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새 통합 문서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</a:t>
            </a:r>
            <a:r>
              <a:rPr lang="en-US" altLang="ko-KR" dirty="0" smtClean="0"/>
              <a:t>[Microsoft Office Online] </a:t>
            </a:r>
            <a:r>
              <a:rPr lang="ko-KR" altLang="en-US" dirty="0" smtClean="0"/>
              <a:t>항목의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예산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월간 개인 지출 내역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순서대로 클릭하고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다운로드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서식 파일 확인하기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5" name="_x96634856" descr="DRW00000a5015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327" y="2655897"/>
            <a:ext cx="3984251" cy="3000396"/>
          </a:xfrm>
          <a:prstGeom prst="rect">
            <a:avLst/>
          </a:prstGeom>
          <a:noFill/>
        </p:spPr>
      </p:pic>
      <p:pic>
        <p:nvPicPr>
          <p:cNvPr id="6" name="_x97864608" descr="EMB00000a50153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0293" y="2655897"/>
            <a:ext cx="4079675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저장하기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 </a:t>
            </a:r>
            <a:r>
              <a:rPr lang="ko-KR" altLang="en-US" dirty="0" smtClean="0"/>
              <a:t>빠른 실행 도구 모음의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저장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버튼을 클릭하고 저장 폴더를 선택하여 ‘실습</a:t>
            </a:r>
            <a:r>
              <a:rPr lang="en-US" altLang="ko-KR" dirty="0" smtClean="0"/>
              <a:t>5-1.xlsx’</a:t>
            </a:r>
            <a:r>
              <a:rPr lang="ko-KR" altLang="en-US" dirty="0" smtClean="0"/>
              <a:t>로 저장함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6" name="_x96806896" descr="EMB00000a5015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257" y="2528888"/>
            <a:ext cx="3982540" cy="2928958"/>
          </a:xfrm>
          <a:prstGeom prst="rect">
            <a:avLst/>
          </a:prstGeom>
          <a:noFill/>
        </p:spPr>
      </p:pic>
      <p:pic>
        <p:nvPicPr>
          <p:cNvPr id="7" name="_x98442744" descr="EMB00000a5015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8661" y="2528888"/>
            <a:ext cx="3823256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워크시트 탭 이름 바꾸기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시트 탭의 ‘</a:t>
            </a:r>
            <a:r>
              <a:rPr lang="en-US" altLang="ko-KR" dirty="0" smtClean="0"/>
              <a:t>Sheet1’</a:t>
            </a:r>
            <a:r>
              <a:rPr lang="ko-KR" altLang="en-US" dirty="0" smtClean="0"/>
              <a:t>을 선택하고 마우스 오른쪽 버튼을 눌러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이름 바꾸기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선택 후 ‘</a:t>
            </a:r>
            <a:r>
              <a:rPr lang="en-US" altLang="ko-KR" dirty="0" smtClean="0"/>
              <a:t>1</a:t>
            </a:r>
            <a:r>
              <a:rPr lang="ko-KR" altLang="en-US" dirty="0" smtClean="0"/>
              <a:t>월’</a:t>
            </a:r>
            <a:r>
              <a:rPr lang="ko-KR" altLang="en-US" dirty="0" err="1" smtClean="0"/>
              <a:t>로</a:t>
            </a:r>
            <a:r>
              <a:rPr lang="ko-KR" altLang="en-US" dirty="0" smtClean="0"/>
              <a:t> 변경함</a:t>
            </a:r>
            <a:r>
              <a:rPr lang="en-US" altLang="ko-KR" dirty="0" smtClean="0"/>
              <a:t>. ‘Sheet2’</a:t>
            </a:r>
            <a:r>
              <a:rPr lang="ko-KR" altLang="en-US" dirty="0" smtClean="0"/>
              <a:t>는 ‘</a:t>
            </a:r>
            <a:r>
              <a:rPr lang="en-US" altLang="ko-KR" dirty="0" smtClean="0"/>
              <a:t>2</a:t>
            </a:r>
            <a:r>
              <a:rPr lang="ko-KR" altLang="en-US" dirty="0" smtClean="0"/>
              <a:t>월’</a:t>
            </a:r>
            <a:r>
              <a:rPr lang="ko-KR" altLang="en-US" dirty="0" err="1" smtClean="0"/>
              <a:t>로</a:t>
            </a:r>
            <a:r>
              <a:rPr lang="en-US" altLang="ko-KR" dirty="0" smtClean="0"/>
              <a:t>, ‘Sheet3’</a:t>
            </a:r>
            <a:r>
              <a:rPr lang="ko-KR" altLang="en-US" dirty="0" smtClean="0"/>
              <a:t>은 ‘</a:t>
            </a:r>
            <a:r>
              <a:rPr lang="en-US" altLang="ko-KR" dirty="0" smtClean="0"/>
              <a:t>3</a:t>
            </a:r>
            <a:r>
              <a:rPr lang="ko-KR" altLang="en-US" dirty="0" smtClean="0"/>
              <a:t>월’</a:t>
            </a:r>
            <a:r>
              <a:rPr lang="ko-KR" altLang="en-US" dirty="0" err="1" smtClean="0"/>
              <a:t>로</a:t>
            </a:r>
            <a:r>
              <a:rPr lang="ko-KR" altLang="en-US" dirty="0" smtClean="0"/>
              <a:t> 각각 변경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_x38376480" descr="EMB00000a50153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85054" y="2528888"/>
            <a:ext cx="3885405" cy="2857520"/>
          </a:xfrm>
          <a:prstGeom prst="rect">
            <a:avLst/>
          </a:prstGeom>
          <a:noFill/>
        </p:spPr>
      </p:pic>
      <p:pic>
        <p:nvPicPr>
          <p:cNvPr id="5" name="그림 4" descr="Pch05-02(1)_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30171" y="2528888"/>
            <a:ext cx="3884502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1.1 </a:t>
            </a:r>
            <a:r>
              <a:rPr lang="ko-KR" altLang="en-US" dirty="0" smtClean="0"/>
              <a:t>엑셀 개요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스프레드 시트와 엑셀</a:t>
            </a:r>
          </a:p>
        </p:txBody>
      </p:sp>
      <p:sp>
        <p:nvSpPr>
          <p:cNvPr id="3789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스프레드시트</a:t>
            </a:r>
            <a:r>
              <a:rPr lang="en-US" altLang="ko-KR" dirty="0" smtClean="0"/>
              <a:t>(Spread Sheet)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pPr lvl="1">
              <a:lnSpc>
                <a:spcPct val="120000"/>
              </a:lnSpc>
              <a:spcBef>
                <a:spcPts val="200"/>
              </a:spcBef>
            </a:pPr>
            <a:r>
              <a:rPr lang="ko-KR" altLang="en-US" dirty="0" smtClean="0"/>
              <a:t>표에 숫자나 문자 자료를 입력하고 이를 조작하여 자료를 처리하는 프로그램</a:t>
            </a:r>
            <a:endParaRPr lang="en-US" altLang="ko-KR" dirty="0" smtClean="0"/>
          </a:p>
          <a:p>
            <a:pPr lvl="1">
              <a:lnSpc>
                <a:spcPct val="120000"/>
              </a:lnSpc>
              <a:spcBef>
                <a:spcPts val="200"/>
              </a:spcBef>
            </a:pPr>
            <a:r>
              <a:rPr lang="ko-KR" altLang="en-US" dirty="0" smtClean="0"/>
              <a:t>미국인들이 경리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회계 업무에 사용하던 일정한 형태의 계산 용지를 일컫는 말</a:t>
            </a:r>
            <a:endParaRPr lang="en-US" altLang="ko-KR" dirty="0" smtClean="0"/>
          </a:p>
          <a:p>
            <a:pPr lvl="1">
              <a:lnSpc>
                <a:spcPct val="120000"/>
              </a:lnSpc>
              <a:spcBef>
                <a:spcPts val="200"/>
              </a:spcBef>
            </a:pPr>
            <a:r>
              <a:rPr lang="ko-KR" altLang="en-US" dirty="0" smtClean="0"/>
              <a:t>최초의 스프레드시트는 </a:t>
            </a:r>
            <a:r>
              <a:rPr lang="en-US" altLang="ko-KR" dirty="0" smtClean="0"/>
              <a:t>1978</a:t>
            </a:r>
            <a:r>
              <a:rPr lang="ko-KR" altLang="en-US" dirty="0" smtClean="0"/>
              <a:t>년 애플 컴퓨터에서 단순 계산용으로 개발된 </a:t>
            </a:r>
            <a:r>
              <a:rPr lang="ko-KR" altLang="en-US" dirty="0" err="1" smtClean="0"/>
              <a:t>비지칼크</a:t>
            </a:r>
            <a:r>
              <a:rPr lang="en-US" altLang="ko-KR" dirty="0" smtClean="0"/>
              <a:t>(VisiCalc)</a:t>
            </a:r>
          </a:p>
          <a:p>
            <a:pPr lvl="1">
              <a:lnSpc>
                <a:spcPct val="120000"/>
              </a:lnSpc>
              <a:spcBef>
                <a:spcPts val="200"/>
              </a:spcBef>
            </a:pPr>
            <a:r>
              <a:rPr lang="ko-KR" altLang="en-US" dirty="0" smtClean="0"/>
              <a:t>이후 기능이 향상되고 그래픽 및 데이터베이스 기능이 추가되어 강력한 성능을 발휘하는 프로그램으로 자리 잡았음</a:t>
            </a:r>
            <a:r>
              <a:rPr lang="en-US" altLang="ko-KR" dirty="0" smtClean="0"/>
              <a:t>. </a:t>
            </a:r>
          </a:p>
          <a:p>
            <a:pPr lvl="1">
              <a:lnSpc>
                <a:spcPct val="12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엑셀</a:t>
            </a:r>
            <a:r>
              <a:rPr lang="en-US" altLang="ko-KR" dirty="0" smtClean="0"/>
              <a:t>(Excel)</a:t>
            </a:r>
          </a:p>
          <a:p>
            <a:pPr lvl="1">
              <a:lnSpc>
                <a:spcPct val="120000"/>
              </a:lnSpc>
              <a:spcBef>
                <a:spcPts val="200"/>
              </a:spcBef>
            </a:pPr>
            <a:r>
              <a:rPr lang="ko-KR" altLang="en-US" dirty="0" smtClean="0"/>
              <a:t>마이크로소프트에서 개발한 대표적인 스프레드시트 프로그램</a:t>
            </a:r>
            <a:endParaRPr lang="en-US" altLang="ko-KR" dirty="0" smtClean="0"/>
          </a:p>
          <a:p>
            <a:pPr lvl="1">
              <a:lnSpc>
                <a:spcPct val="120000"/>
              </a:lnSpc>
              <a:spcBef>
                <a:spcPts val="200"/>
              </a:spcBef>
            </a:pPr>
            <a:r>
              <a:rPr lang="en-US" altLang="ko-KR" dirty="0" smtClean="0"/>
              <a:t>MS </a:t>
            </a:r>
            <a:r>
              <a:rPr lang="ko-KR" altLang="en-US" dirty="0" smtClean="0"/>
              <a:t>오피스 </a:t>
            </a:r>
            <a:r>
              <a:rPr lang="ko-KR" altLang="en-US" dirty="0" err="1" smtClean="0"/>
              <a:t>제품군</a:t>
            </a:r>
            <a:r>
              <a:rPr lang="en-US" altLang="ko-KR" dirty="0" smtClean="0"/>
              <a:t>(MS </a:t>
            </a:r>
            <a:r>
              <a:rPr lang="ko-KR" altLang="en-US" dirty="0" smtClean="0"/>
              <a:t>워드</a:t>
            </a:r>
            <a:r>
              <a:rPr lang="en-US" altLang="ko-KR" dirty="0" smtClean="0"/>
              <a:t>, MS </a:t>
            </a:r>
            <a:r>
              <a:rPr lang="ko-KR" altLang="en-US" dirty="0" smtClean="0"/>
              <a:t>엑셀</a:t>
            </a:r>
            <a:r>
              <a:rPr lang="en-US" altLang="ko-KR" dirty="0" smtClean="0"/>
              <a:t>, MS </a:t>
            </a:r>
            <a:r>
              <a:rPr lang="ko-KR" altLang="en-US" dirty="0" smtClean="0"/>
              <a:t>파워포인트</a:t>
            </a:r>
            <a:r>
              <a:rPr lang="en-US" altLang="ko-KR" dirty="0" smtClean="0"/>
              <a:t>, MS </a:t>
            </a:r>
            <a:r>
              <a:rPr lang="ko-KR" altLang="en-US" dirty="0" smtClean="0"/>
              <a:t>액세스</a:t>
            </a:r>
            <a:r>
              <a:rPr lang="en-US" altLang="ko-KR" dirty="0" smtClean="0"/>
              <a:t>)</a:t>
            </a:r>
            <a:r>
              <a:rPr lang="ko-KR" altLang="en-US" dirty="0" smtClean="0"/>
              <a:t>에 포함되어 있음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20000"/>
              </a:lnSpc>
              <a:spcBef>
                <a:spcPts val="200"/>
              </a:spcBef>
            </a:pPr>
            <a:r>
              <a:rPr lang="ko-KR" altLang="en-US" dirty="0" smtClean="0"/>
              <a:t>스프레드시트를 만들어 서식을 지정하고 정보를 분석 및 공유하여 풍부한 정보를 바탕으로 의사를 결정하는 데 사용할 수 있음</a:t>
            </a:r>
            <a:r>
              <a:rPr lang="en-US" altLang="ko-KR" dirty="0" smtClean="0"/>
              <a:t>.</a:t>
            </a:r>
          </a:p>
          <a:p>
            <a:pPr lvl="2">
              <a:lnSpc>
                <a:spcPct val="150000"/>
              </a:lnSpc>
            </a:pPr>
            <a:endParaRPr lang="en-US" altLang="ko-K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워크시트 복사하기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‘3</a:t>
            </a:r>
            <a:r>
              <a:rPr lang="ko-KR" altLang="en-US" dirty="0" smtClean="0"/>
              <a:t>월’ 시트 탭에서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이동</a:t>
            </a:r>
            <a:r>
              <a:rPr lang="en-US" altLang="ko-KR" dirty="0" smtClean="0"/>
              <a:t>/</a:t>
            </a:r>
            <a:r>
              <a:rPr lang="ko-KR" altLang="en-US" dirty="0" smtClean="0"/>
              <a:t>복사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 [</a:t>
            </a:r>
            <a:r>
              <a:rPr lang="ko-KR" altLang="en-US" dirty="0" smtClean="0"/>
              <a:t>이동</a:t>
            </a:r>
            <a:r>
              <a:rPr lang="en-US" altLang="ko-KR" dirty="0" smtClean="0"/>
              <a:t>/</a:t>
            </a:r>
            <a:r>
              <a:rPr lang="ko-KR" altLang="en-US" dirty="0" smtClean="0"/>
              <a:t>복사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‘</a:t>
            </a:r>
            <a:r>
              <a:rPr lang="en-US" altLang="ko-KR" dirty="0" smtClean="0"/>
              <a:t>(</a:t>
            </a:r>
            <a:r>
              <a:rPr lang="ko-KR" altLang="en-US" dirty="0" smtClean="0"/>
              <a:t>끝으로 이동</a:t>
            </a:r>
            <a:r>
              <a:rPr lang="en-US" altLang="ko-KR" dirty="0" smtClean="0"/>
              <a:t>)’</a:t>
            </a:r>
            <a:r>
              <a:rPr lang="ko-KR" altLang="en-US" dirty="0" smtClean="0"/>
              <a:t>을 선택하고 ‘복사본 만들기’에 체크함</a:t>
            </a:r>
            <a:r>
              <a:rPr lang="en-US" altLang="ko-KR" dirty="0" smtClean="0"/>
              <a:t>.</a:t>
            </a:r>
          </a:p>
        </p:txBody>
      </p:sp>
      <p:pic>
        <p:nvPicPr>
          <p:cNvPr id="4" name="_x97365832" descr="EMB00000a50152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07543" y="2528888"/>
            <a:ext cx="3788270" cy="2786082"/>
          </a:xfrm>
          <a:prstGeom prst="rect">
            <a:avLst/>
          </a:prstGeom>
          <a:noFill/>
        </p:spPr>
      </p:pic>
      <p:pic>
        <p:nvPicPr>
          <p:cNvPr id="5" name="_x38275360" descr="EMB00000a50153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36633" y="2528888"/>
            <a:ext cx="3791231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워크시트 복사하기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새롭게 복사해서 만들어진 시트 탭의 이름을 ‘</a:t>
            </a:r>
            <a:r>
              <a:rPr lang="en-US" altLang="ko-KR" dirty="0" smtClean="0"/>
              <a:t>4</a:t>
            </a:r>
            <a:r>
              <a:rPr lang="ko-KR" altLang="en-US" dirty="0" smtClean="0"/>
              <a:t>월’</a:t>
            </a:r>
            <a:r>
              <a:rPr lang="ko-KR" altLang="en-US" dirty="0" err="1" smtClean="0"/>
              <a:t>로</a:t>
            </a:r>
            <a:r>
              <a:rPr lang="ko-KR" altLang="en-US" dirty="0" smtClean="0"/>
              <a:t> 변경함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_x39087448" descr="EMB00000a50152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92083" y="2528888"/>
            <a:ext cx="3885405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워크시트 이동하기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이동하려는 ‘</a:t>
            </a:r>
            <a:r>
              <a:rPr lang="en-US" altLang="ko-KR" dirty="0" smtClean="0"/>
              <a:t>4</a:t>
            </a:r>
            <a:r>
              <a:rPr lang="ko-KR" altLang="en-US" dirty="0" smtClean="0"/>
              <a:t>월’ 시트를 선택하고 마우스 오른쪽 버튼을 눌러 나오는 대화상자에서 대상 통합 문서를 ‘</a:t>
            </a:r>
            <a:r>
              <a:rPr lang="en-US" altLang="ko-KR" dirty="0" smtClean="0"/>
              <a:t>(</a:t>
            </a:r>
            <a:r>
              <a:rPr lang="ko-KR" altLang="en-US" dirty="0" smtClean="0"/>
              <a:t>새 통합 문서</a:t>
            </a:r>
            <a:r>
              <a:rPr lang="en-US" altLang="ko-KR" dirty="0" smtClean="0"/>
              <a:t>)’</a:t>
            </a:r>
            <a:r>
              <a:rPr lang="ko-KR" altLang="en-US" dirty="0" smtClean="0"/>
              <a:t>로 하고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확인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새로운 통합 문서가 생성되면서 ‘</a:t>
            </a:r>
            <a:r>
              <a:rPr lang="en-US" altLang="ko-KR" dirty="0" smtClean="0"/>
              <a:t>4</a:t>
            </a:r>
            <a:r>
              <a:rPr lang="ko-KR" altLang="en-US" dirty="0" smtClean="0"/>
              <a:t>월’ 시트만 이동하게 됨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pic>
        <p:nvPicPr>
          <p:cNvPr id="4" name="_x97590616" descr="EMB00000a50152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6117" y="2528888"/>
            <a:ext cx="4079675" cy="3000396"/>
          </a:xfrm>
          <a:prstGeom prst="rect">
            <a:avLst/>
          </a:prstGeom>
          <a:noFill/>
        </p:spPr>
      </p:pic>
      <p:pic>
        <p:nvPicPr>
          <p:cNvPr id="5" name="그림 4" descr="Pch05-02(3)_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589522" y="2528888"/>
            <a:ext cx="4071934" cy="299539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워크시트 탭 색 바꾸기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‘1</a:t>
            </a:r>
            <a:r>
              <a:rPr lang="ko-KR" altLang="en-US" dirty="0" smtClean="0"/>
              <a:t>월</a:t>
            </a:r>
            <a:r>
              <a:rPr lang="en-US" altLang="ko-KR" dirty="0" smtClean="0"/>
              <a:t>’, ‘2</a:t>
            </a:r>
            <a:r>
              <a:rPr lang="ko-KR" altLang="en-US" dirty="0" smtClean="0"/>
              <a:t>월</a:t>
            </a:r>
            <a:r>
              <a:rPr lang="en-US" altLang="ko-KR" dirty="0" smtClean="0"/>
              <a:t>’, ‘3</a:t>
            </a:r>
            <a:r>
              <a:rPr lang="ko-KR" altLang="en-US" dirty="0" smtClean="0"/>
              <a:t>월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시트와 </a:t>
            </a:r>
            <a:r>
              <a:rPr lang="en-US" altLang="ko-KR" dirty="0" smtClean="0"/>
              <a:t>‘4</a:t>
            </a:r>
            <a:r>
              <a:rPr lang="ko-KR" altLang="en-US" dirty="0" smtClean="0"/>
              <a:t>월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시트를 각각 선택하고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탭 색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원하는 색 선택 후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확인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저장하기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실습한 통합 문서 두 개를 표준 도구 모음의 저장 버튼을 눌러 각각 ‘실습</a:t>
            </a:r>
            <a:r>
              <a:rPr lang="en-US" altLang="ko-KR" dirty="0" smtClean="0"/>
              <a:t>5-2(1).</a:t>
            </a:r>
            <a:r>
              <a:rPr lang="en-US" altLang="ko-KR" dirty="0" err="1" smtClean="0"/>
              <a:t>xlsx</a:t>
            </a:r>
            <a:r>
              <a:rPr lang="en-US" altLang="ko-KR" dirty="0" smtClean="0"/>
              <a:t>’, ‘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5-2(2).</a:t>
            </a:r>
            <a:r>
              <a:rPr lang="en-US" altLang="ko-KR" dirty="0" err="1" smtClean="0"/>
              <a:t>xlsx</a:t>
            </a:r>
            <a:r>
              <a:rPr lang="en-US" altLang="ko-KR" dirty="0" smtClean="0"/>
              <a:t>’</a:t>
            </a:r>
            <a:r>
              <a:rPr lang="ko-KR" altLang="en-US" dirty="0" smtClean="0"/>
              <a:t>로 저장함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98759032" descr="EMB00000a50152a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2859" y="2254815"/>
            <a:ext cx="3885405" cy="2857520"/>
          </a:xfrm>
          <a:prstGeom prst="rect">
            <a:avLst/>
          </a:prstGeom>
          <a:noFill/>
        </p:spPr>
      </p:pic>
      <p:pic>
        <p:nvPicPr>
          <p:cNvPr id="5" name="그림 4" descr="Pch05-02(4)_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44858" y="2254815"/>
            <a:ext cx="3929058" cy="289029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3.1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선택과 범위 지정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선택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해당 셀 위에 마우스 포인터    위치시키고 클릭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셀 주위에 검은색 사각형 테두리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즉 셀 포인터가 지정되고 이름 상자에는 해당 셀 주소가 표시됨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키보드의 방향키</a:t>
            </a:r>
            <a:r>
              <a:rPr lang="en-US" altLang="ko-KR" dirty="0" smtClean="0"/>
              <a:t>(&lt;←&gt;&lt;→&gt;&lt;↑&gt;&lt;↓&gt;)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한 번 누를 때마다 셀 포인터가 한 셀씩 이동함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440" y="2418218"/>
            <a:ext cx="8713787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모서리가 둥근 직사각형 4"/>
          <p:cNvSpPr/>
          <p:nvPr/>
        </p:nvSpPr>
        <p:spPr bwMode="auto">
          <a:xfrm>
            <a:off x="1035819" y="5559420"/>
            <a:ext cx="7072362" cy="785818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pPr eaLnBrk="0" latinLnBrk="0" hangingPunct="0">
              <a:lnSpc>
                <a:spcPct val="120000"/>
              </a:lnSpc>
              <a:defRPr/>
            </a:pP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열 또는 행 방향으로 연속된 마지막 데이터 셀을 선택하려면 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&lt;Ctrl&gt;+&lt;←&gt;&lt;→&gt;&lt;↑&gt;&lt;↓&gt;</a:t>
            </a: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를 누른다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3.1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선택과 범위 지정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워크시트의 모든 셀 선택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&lt;</a:t>
            </a:r>
            <a:r>
              <a:rPr lang="ko-KR" altLang="en-US" dirty="0" smtClean="0"/>
              <a:t>모두 선택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 클릭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버튼을 누르고 있으면 이름 상자에 워크시트에서 표현 가능한 최대 셀 크기인 ‘</a:t>
            </a:r>
            <a:r>
              <a:rPr lang="en-US" altLang="ko-KR" dirty="0" smtClean="0"/>
              <a:t>1048576R×16384C’</a:t>
            </a:r>
            <a:r>
              <a:rPr lang="ko-KR" altLang="en-US" dirty="0" smtClean="0"/>
              <a:t>가 표시됨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752" y="2528888"/>
            <a:ext cx="20764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3.1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선택과 범위 지정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범위 지정하기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연속 셀 범위 지정하기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셀 범위의 첫 번째 셀을 마우스로 클릭한 후 마지막 셀까지 마우스로 드래그 함</a:t>
            </a:r>
            <a:r>
              <a:rPr lang="en-US" altLang="ko-KR" dirty="0" smtClean="0"/>
              <a:t>.</a:t>
            </a:r>
          </a:p>
          <a:p>
            <a:pPr lvl="2"/>
            <a:r>
              <a:rPr lang="ko-KR" altLang="en-US" dirty="0" smtClean="0"/>
              <a:t>셀 범위의 첫 번째 셀을 키보드의 방향키로 선택한 후 </a:t>
            </a:r>
            <a:r>
              <a:rPr lang="en-US" altLang="ko-KR" dirty="0" smtClean="0"/>
              <a:t>[Shift] </a:t>
            </a:r>
            <a:r>
              <a:rPr lang="ko-KR" altLang="en-US" dirty="0" smtClean="0"/>
              <a:t>키를 누른 채 마지막 셀까지 키보드의 방향키로 이동함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0199" y="2820413"/>
            <a:ext cx="5643602" cy="3018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3.1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선택과 범위 지정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범위 지정하기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비연속</a:t>
            </a:r>
            <a:r>
              <a:rPr lang="ko-KR" altLang="en-US" dirty="0" smtClean="0"/>
              <a:t> 셀 범위 지정하기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셀 범위에 포함할 셀을 마우스로 클릭한 후 </a:t>
            </a:r>
            <a:r>
              <a:rPr lang="en-US" altLang="ko-KR" dirty="0" smtClean="0"/>
              <a:t>&lt;Ctrl&gt; </a:t>
            </a:r>
            <a:r>
              <a:rPr lang="ko-KR" altLang="en-US" dirty="0" smtClean="0"/>
              <a:t>키를 누른 상태에서 나머지 셀을 마우스로 클릭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7323" y="2528888"/>
            <a:ext cx="5929354" cy="3119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3.1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선택과 범위 지정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범위 지정하기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행 또는 열 단위로 셀 범위 지정하기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해당 행 또는 열 머리글을 마우스로 클릭함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528888"/>
            <a:ext cx="4714908" cy="328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3.1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선택과 범위 지정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범위 지정하기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행 또는 열 단위로 셀 범위 지정하기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2"/>
            <a:r>
              <a:rPr lang="ko-KR" altLang="en-US" dirty="0" smtClean="0"/>
              <a:t>연속적인 행 또는 열 단위로 셀 범위 지정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셀 범위의 첫 번째 행 또는 열 머리글을 클릭한 후 </a:t>
            </a:r>
            <a:r>
              <a:rPr lang="en-US" altLang="ko-KR" dirty="0" smtClean="0"/>
              <a:t>&lt;Shift&gt; </a:t>
            </a:r>
            <a:r>
              <a:rPr lang="ko-KR" altLang="en-US" dirty="0" smtClean="0"/>
              <a:t>키를 누른 상태에서 마지막 행 또는 열 머리글 클릭함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8761" y="2528888"/>
            <a:ext cx="5786478" cy="309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엑셀 개요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엑셀의 기능</a:t>
            </a:r>
          </a:p>
        </p:txBody>
      </p:sp>
      <p:sp>
        <p:nvSpPr>
          <p:cNvPr id="3891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문서 작성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표나 수치가 반복 입력되는 문서 작성 편리</a:t>
            </a:r>
          </a:p>
          <a:p>
            <a:pPr lvl="0"/>
            <a:endParaRPr lang="en-US" altLang="ko-KR" dirty="0"/>
          </a:p>
        </p:txBody>
      </p:sp>
      <p:pic>
        <p:nvPicPr>
          <p:cNvPr id="5" name="_x96738344" descr="EMB000002943f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528889"/>
            <a:ext cx="4377686" cy="3316740"/>
          </a:xfrm>
          <a:prstGeom prst="rect">
            <a:avLst/>
          </a:prstGeom>
          <a:noFill/>
        </p:spPr>
      </p:pic>
      <p:pic>
        <p:nvPicPr>
          <p:cNvPr id="6" name="_x39096896" descr="EMB000002943f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8544" y="2528888"/>
            <a:ext cx="4377688" cy="33167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3.1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선택과 범위 지정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범위 지정하기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행 또는 열 단위로 셀 범위 지정하기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2"/>
            <a:r>
              <a:rPr lang="ko-KR" altLang="en-US" dirty="0" smtClean="0"/>
              <a:t>비연속적인 행 또는 열 단위로 셀 범위 지정 </a:t>
            </a:r>
            <a:r>
              <a:rPr lang="en-US" altLang="ko-KR" dirty="0" smtClean="0"/>
              <a:t>:</a:t>
            </a:r>
            <a:r>
              <a:rPr lang="ko-KR" altLang="en-US" dirty="0" smtClean="0"/>
              <a:t> 셀 범위에 포함할 행 또는 열 머리글을 클릭한 후 </a:t>
            </a:r>
            <a:r>
              <a:rPr lang="en-US" altLang="ko-KR" dirty="0" smtClean="0"/>
              <a:t>&lt;Ctrl&gt; </a:t>
            </a:r>
            <a:r>
              <a:rPr lang="ko-KR" altLang="en-US" dirty="0" smtClean="0"/>
              <a:t>키를 누른 상태에서 추가할 행 또는 열 머리글을 마우스로 클릭함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528888"/>
            <a:ext cx="5715040" cy="3131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모서리가 둥근 직사각형 4"/>
          <p:cNvSpPr/>
          <p:nvPr/>
        </p:nvSpPr>
        <p:spPr bwMode="auto">
          <a:xfrm>
            <a:off x="1785917" y="5886474"/>
            <a:ext cx="5572164" cy="428628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셀 선택을 취소하려면 워크시트의 다른 셀을 선택한다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14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3.1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선택과 범위 지정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범위 지정하기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셀이나 셀 범위에 이름 지정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셀 범위 대신 수식이나 함수의 인자로 사용할 수 있어 수식 정의할 때 시간을 절약할 수 있고</a:t>
            </a:r>
            <a:r>
              <a:rPr lang="en-US" altLang="ko-KR" dirty="0" smtClean="0"/>
              <a:t>,</a:t>
            </a:r>
          </a:p>
          <a:p>
            <a:pPr lvl="2"/>
            <a:r>
              <a:rPr lang="ko-KR" altLang="en-US" dirty="0" smtClean="0"/>
              <a:t>수식을 좀 더 직관적으로 만들 수 있으며</a:t>
            </a:r>
            <a:r>
              <a:rPr lang="en-US" altLang="ko-KR" dirty="0" smtClean="0"/>
              <a:t>, </a:t>
            </a:r>
          </a:p>
          <a:p>
            <a:pPr lvl="2"/>
            <a:r>
              <a:rPr lang="ko-KR" altLang="en-US" dirty="0" smtClean="0"/>
              <a:t>참조 영역을 잘못 지정해서 생길 수 있는 오류를 줄일 수 있음</a:t>
            </a:r>
            <a:r>
              <a:rPr lang="en-US" altLang="ko-KR" dirty="0" smtClean="0"/>
              <a:t>.</a:t>
            </a:r>
          </a:p>
          <a:p>
            <a:pPr lvl="2"/>
            <a:r>
              <a:rPr lang="en-US" altLang="ko-KR" dirty="0" smtClean="0"/>
              <a:t>[</a:t>
            </a:r>
            <a:r>
              <a:rPr lang="ko-KR" altLang="en-US" dirty="0" smtClean="0"/>
              <a:t>수식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정의된 이름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기능 사용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셀이나 셀 범위를 지정하고 이름 상자를 클릭한 후 적합한 셀 이름을 입력하고 </a:t>
            </a:r>
            <a:r>
              <a:rPr lang="en-US" altLang="ko-KR" dirty="0" smtClean="0"/>
              <a:t>&lt;Enter&gt; </a:t>
            </a:r>
            <a:r>
              <a:rPr lang="ko-KR" altLang="en-US" dirty="0" smtClean="0"/>
              <a:t>키를 누름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4381" y="3385458"/>
            <a:ext cx="4975238" cy="294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3.2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데이터 종류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엑셀에서 입력 가능한 데이터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숫자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날짜</a:t>
            </a:r>
            <a:r>
              <a:rPr lang="en-US" altLang="ko-KR" dirty="0" smtClean="0"/>
              <a:t>/</a:t>
            </a:r>
            <a:r>
              <a:rPr lang="ko-KR" altLang="en-US" dirty="0" smtClean="0"/>
              <a:t>시간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수식 등의 수치 데이터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영문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특수 문자 등의 문자 데이터</a:t>
            </a:r>
            <a:endParaRPr lang="en-US" altLang="ko-KR" dirty="0" smtClean="0"/>
          </a:p>
          <a:p>
            <a:r>
              <a:rPr lang="ko-KR" altLang="en-US" dirty="0" smtClean="0"/>
              <a:t>숫자 데이터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‘</a:t>
            </a:r>
            <a:r>
              <a:rPr lang="en-US" altLang="ko-KR" dirty="0" smtClean="0"/>
              <a:t>0~9’</a:t>
            </a:r>
            <a:r>
              <a:rPr lang="ko-KR" altLang="en-US" dirty="0" smtClean="0"/>
              <a:t>이며</a:t>
            </a:r>
            <a:r>
              <a:rPr lang="en-US" altLang="ko-KR" dirty="0" smtClean="0"/>
              <a:t>, ‘+, -, </a:t>
            </a:r>
            <a:r>
              <a:rPr lang="ko-KR" altLang="en-US" dirty="0" smtClean="0"/>
              <a:t>마침표</a:t>
            </a:r>
            <a:r>
              <a:rPr lang="en-US" altLang="ko-KR" dirty="0" smtClean="0"/>
              <a:t>(.), </a:t>
            </a:r>
            <a:r>
              <a:rPr lang="ko-KR" altLang="en-US" dirty="0" smtClean="0"/>
              <a:t>쉼표</a:t>
            </a:r>
            <a:r>
              <a:rPr lang="en-US" altLang="ko-KR" dirty="0" smtClean="0"/>
              <a:t>(,), %, $, \’ </a:t>
            </a:r>
            <a:r>
              <a:rPr lang="ko-KR" altLang="en-US" dirty="0" smtClean="0"/>
              <a:t>기호와 함께 입력할 수 있음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숫자 데이터를 입력하면 오른쪽으로 정렬됨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셀의 너비보다 긴 숫자를 입력하면 자동으로 셀 너비가 커짐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셀 너비를 강제로 줄이면 숫자 데이터는 ‘</a:t>
            </a:r>
            <a:r>
              <a:rPr lang="en-US" altLang="ko-KR" dirty="0" smtClean="0"/>
              <a:t>#####’</a:t>
            </a:r>
            <a:r>
              <a:rPr lang="ko-KR" altLang="en-US" dirty="0" smtClean="0"/>
              <a:t>로 표시되지만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셀 너비를 원래대로 크게 해주면 숫자 데이터가 다시 표시됨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숫자</a:t>
            </a:r>
            <a:r>
              <a:rPr lang="en-US" altLang="ko-KR" dirty="0" smtClean="0"/>
              <a:t>(</a:t>
            </a:r>
            <a:r>
              <a:rPr lang="ko-KR" altLang="en-US" dirty="0" smtClean="0"/>
              <a:t>음수</a:t>
            </a:r>
            <a:r>
              <a:rPr lang="en-US" altLang="ko-KR" dirty="0" smtClean="0"/>
              <a:t>) : </a:t>
            </a:r>
            <a:r>
              <a:rPr lang="ko-KR" altLang="en-US" dirty="0" smtClean="0"/>
              <a:t>음수 기호</a:t>
            </a:r>
            <a:r>
              <a:rPr lang="en-US" altLang="ko-KR" dirty="0" smtClean="0"/>
              <a:t>(-)</a:t>
            </a:r>
            <a:r>
              <a:rPr lang="ko-KR" altLang="en-US" dirty="0" smtClean="0"/>
              <a:t>를 숫자 앞에 씀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천 단위 구분 기호 </a:t>
            </a:r>
            <a:r>
              <a:rPr lang="en-US" altLang="ko-KR" dirty="0" smtClean="0"/>
              <a:t>:</a:t>
            </a:r>
            <a:r>
              <a:rPr lang="ko-KR" altLang="en-US" dirty="0" smtClean="0"/>
              <a:t> 쉼표</a:t>
            </a:r>
            <a:r>
              <a:rPr lang="en-US" altLang="ko-KR" dirty="0" smtClean="0"/>
              <a:t>(,) </a:t>
            </a:r>
          </a:p>
          <a:p>
            <a:pPr lvl="1"/>
            <a:r>
              <a:rPr lang="ko-KR" altLang="en-US" dirty="0" smtClean="0"/>
              <a:t>소수점 </a:t>
            </a:r>
            <a:r>
              <a:rPr lang="en-US" altLang="ko-KR" dirty="0" smtClean="0"/>
              <a:t>:</a:t>
            </a:r>
            <a:r>
              <a:rPr lang="ko-KR" altLang="en-US" dirty="0" smtClean="0"/>
              <a:t> 마침표</a:t>
            </a:r>
            <a:r>
              <a:rPr lang="en-US" altLang="ko-KR" dirty="0" smtClean="0"/>
              <a:t>(.)</a:t>
            </a:r>
          </a:p>
          <a:p>
            <a:pPr lvl="1"/>
            <a:r>
              <a:rPr lang="ko-KR" altLang="en-US" dirty="0" smtClean="0"/>
              <a:t>통화 기호 </a:t>
            </a:r>
            <a:r>
              <a:rPr lang="en-US" altLang="ko-KR" dirty="0" smtClean="0"/>
              <a:t>: $, </a:t>
            </a:r>
            <a:r>
              <a:rPr lang="ko-KR" altLang="en-US" dirty="0" smtClean="0">
                <a:latin typeface="HY바다M"/>
                <a:ea typeface="HY바다M"/>
              </a:rPr>
              <a:t>￦</a:t>
            </a:r>
            <a:r>
              <a:rPr lang="en-US" altLang="ko-KR" dirty="0" smtClean="0">
                <a:latin typeface="HY바다M"/>
                <a:ea typeface="HY바다M"/>
              </a:rPr>
              <a:t>,</a:t>
            </a:r>
            <a:r>
              <a:rPr lang="ko-KR" altLang="en-US" dirty="0" smtClean="0"/>
              <a:t> 숫자 앞에 씀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백분율 기호 </a:t>
            </a:r>
            <a:r>
              <a:rPr lang="en-US" altLang="ko-KR" dirty="0" smtClean="0"/>
              <a:t>: %,</a:t>
            </a:r>
            <a:r>
              <a:rPr lang="ko-KR" altLang="en-US" dirty="0" smtClean="0"/>
              <a:t> 숫자 뒤에 씀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분수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중간에 공백을 둠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지수</a:t>
            </a:r>
            <a:r>
              <a:rPr lang="en-US" altLang="ko-KR" dirty="0" smtClean="0"/>
              <a:t>(E)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숫자를 </a:t>
            </a:r>
            <a:r>
              <a:rPr lang="en-US" altLang="ko-KR" dirty="0" smtClean="0"/>
              <a:t>12</a:t>
            </a:r>
            <a:r>
              <a:rPr lang="ko-KR" altLang="en-US" dirty="0" smtClean="0"/>
              <a:t>자리 이상 </a:t>
            </a:r>
            <a:r>
              <a:rPr lang="ko-KR" altLang="en-US" dirty="0" err="1" smtClean="0"/>
              <a:t>입력시</a:t>
            </a:r>
            <a:r>
              <a:rPr lang="ko-KR" altLang="en-US" dirty="0" smtClean="0"/>
              <a:t> 표시됨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_x96751184" descr="EMB00000cac235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9234" y="3838128"/>
            <a:ext cx="3600000" cy="22542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3.2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데이터 종류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날짜 데이터</a:t>
            </a:r>
            <a:r>
              <a:rPr lang="en-US" altLang="ko-KR" dirty="0" smtClean="0"/>
              <a:t>(</a:t>
            </a:r>
            <a:r>
              <a:rPr lang="ko-KR" altLang="en-US" dirty="0" smtClean="0"/>
              <a:t>수치데이터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일을 슬래시</a:t>
            </a:r>
            <a:r>
              <a:rPr lang="en-US" altLang="ko-KR" dirty="0" smtClean="0"/>
              <a:t>(/)</a:t>
            </a:r>
            <a:r>
              <a:rPr lang="ko-KR" altLang="en-US" dirty="0" smtClean="0"/>
              <a:t>나 하이픈</a:t>
            </a:r>
            <a:r>
              <a:rPr lang="en-US" altLang="ko-KR" dirty="0" smtClean="0"/>
              <a:t>(-)</a:t>
            </a:r>
            <a:r>
              <a:rPr lang="ko-KR" altLang="en-US" dirty="0" smtClean="0"/>
              <a:t>으로 구분하여 ‘</a:t>
            </a:r>
            <a:r>
              <a:rPr lang="en-US" altLang="ko-KR" dirty="0" smtClean="0"/>
              <a:t>2009/5/5’, ‘2009-5-5’</a:t>
            </a:r>
            <a:r>
              <a:rPr lang="ko-KR" altLang="en-US" dirty="0" smtClean="0"/>
              <a:t>과 같이 입력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오늘 날짜 입력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en-US" altLang="ko-KR" dirty="0" smtClean="0"/>
              <a:t>&lt;Ctrl&gt;+&lt;;&gt; </a:t>
            </a:r>
            <a:r>
              <a:rPr lang="ko-KR" altLang="en-US" dirty="0" smtClean="0"/>
              <a:t>키를 누름</a:t>
            </a:r>
            <a:r>
              <a:rPr lang="en-US" altLang="ko-KR" dirty="0" smtClean="0"/>
              <a:t>. </a:t>
            </a:r>
          </a:p>
          <a:p>
            <a:r>
              <a:rPr lang="ko-KR" altLang="en-US" dirty="0" smtClean="0"/>
              <a:t>시간 데이터</a:t>
            </a:r>
            <a:r>
              <a:rPr lang="en-US" altLang="ko-KR" dirty="0" smtClean="0"/>
              <a:t> (</a:t>
            </a:r>
            <a:r>
              <a:rPr lang="ko-KR" altLang="en-US" dirty="0" smtClean="0"/>
              <a:t>수치데이터</a:t>
            </a:r>
            <a:r>
              <a:rPr lang="en-US" altLang="ko-KR" dirty="0" smtClean="0"/>
              <a:t>)</a:t>
            </a:r>
          </a:p>
          <a:p>
            <a:pPr lvl="1"/>
            <a:r>
              <a:rPr lang="en-US" altLang="ko-KR" dirty="0" smtClean="0"/>
              <a:t>24</a:t>
            </a:r>
            <a:r>
              <a:rPr lang="ko-KR" altLang="en-US" dirty="0" smtClean="0"/>
              <a:t>시간제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초를 콜론</a:t>
            </a:r>
            <a:r>
              <a:rPr lang="en-US" altLang="ko-KR" dirty="0" smtClean="0"/>
              <a:t>(:)</a:t>
            </a:r>
            <a:r>
              <a:rPr lang="ko-KR" altLang="en-US" dirty="0" smtClean="0"/>
              <a:t>으로 구분하여 입력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현재 시간 입력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en-US" altLang="ko-KR" dirty="0" smtClean="0"/>
              <a:t>&lt;Ctrl&gt;+&lt;Shift&gt;+&lt;;&gt;</a:t>
            </a:r>
            <a:r>
              <a:rPr lang="ko-KR" altLang="en-US" dirty="0" smtClean="0"/>
              <a:t>을 누름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12</a:t>
            </a:r>
            <a:r>
              <a:rPr lang="ko-KR" altLang="en-US" dirty="0" smtClean="0"/>
              <a:t>시간제 입력 </a:t>
            </a:r>
            <a:r>
              <a:rPr lang="en-US" altLang="ko-KR" dirty="0" smtClean="0"/>
              <a:t>:</a:t>
            </a:r>
            <a:r>
              <a:rPr lang="ko-KR" altLang="en-US" dirty="0" smtClean="0"/>
              <a:t> 시간 입력 후 공백 입력한 다음 ‘</a:t>
            </a:r>
            <a:r>
              <a:rPr lang="en-US" altLang="ko-KR" dirty="0" smtClean="0"/>
              <a:t>am’ </a:t>
            </a:r>
            <a:r>
              <a:rPr lang="ko-KR" altLang="en-US" dirty="0" smtClean="0"/>
              <a:t>또는 ‘</a:t>
            </a:r>
            <a:r>
              <a:rPr lang="en-US" altLang="ko-KR" dirty="0" smtClean="0"/>
              <a:t>pm’</a:t>
            </a:r>
            <a:r>
              <a:rPr lang="ko-KR" altLang="en-US" dirty="0" smtClean="0"/>
              <a:t> 입력</a:t>
            </a:r>
            <a:r>
              <a:rPr lang="en-US" altLang="ko-KR" dirty="0" smtClean="0"/>
              <a:t>(11:59 pm)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ko-KR" altLang="en-US" dirty="0" smtClean="0"/>
              <a:t>날짜와 시간 함께 표시 </a:t>
            </a:r>
            <a:r>
              <a:rPr lang="en-US" altLang="ko-KR" dirty="0" smtClean="0"/>
              <a:t>:</a:t>
            </a:r>
            <a:r>
              <a:rPr lang="ko-KR" altLang="en-US" dirty="0" smtClean="0"/>
              <a:t> 날짜와 시간 사이에 공백을 둠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51315104" descr="EMB00000c406ae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0709" y="4143380"/>
            <a:ext cx="5556279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3.2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데이터 종류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수식 데이터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수식은 등호</a:t>
            </a:r>
            <a:r>
              <a:rPr lang="en-US" altLang="ko-KR" dirty="0" smtClean="0"/>
              <a:t>(=)</a:t>
            </a:r>
            <a:r>
              <a:rPr lang="ko-KR" altLang="en-US" dirty="0" smtClean="0"/>
              <a:t>로 시작함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셀 주소나 셀 데이터 값을 이용한 연산식이나 </a:t>
            </a:r>
            <a:r>
              <a:rPr lang="ko-KR" altLang="en-US" dirty="0" err="1" smtClean="0"/>
              <a:t>함수식으로</a:t>
            </a:r>
            <a:r>
              <a:rPr lang="ko-KR" altLang="en-US" dirty="0" smtClean="0"/>
              <a:t> 표현함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수식이 입력된 셀은 결과값만을 보여주고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실제 수식은 수식 입력 줄에서 확인할 수 있음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109" y="2853084"/>
            <a:ext cx="3357586" cy="1488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3.2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데이터 종류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문자 데이터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한글</a:t>
            </a:r>
            <a:r>
              <a:rPr lang="en-US" altLang="ko-KR" dirty="0" smtClean="0"/>
              <a:t>(</a:t>
            </a:r>
            <a:r>
              <a:rPr lang="en-US" altLang="ko-KR" dirty="0" smtClean="0">
                <a:solidFill>
                  <a:srgbClr val="FF0000"/>
                </a:solidFill>
                <a:latin typeface="MS Mincho"/>
                <a:ea typeface="MS Mincho"/>
              </a:rPr>
              <a:t>➊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영문</a:t>
            </a:r>
            <a:r>
              <a:rPr lang="en-US" altLang="ko-KR" dirty="0" smtClean="0"/>
              <a:t>(</a:t>
            </a:r>
            <a:r>
              <a:rPr lang="en-US" altLang="ko-KR" dirty="0" smtClean="0">
                <a:solidFill>
                  <a:srgbClr val="FF0000"/>
                </a:solidFill>
                <a:latin typeface="MS Mincho"/>
                <a:ea typeface="MS Mincho"/>
              </a:rPr>
              <a:t>➋</a:t>
            </a:r>
            <a:r>
              <a:rPr lang="en-US" altLang="ko-KR" dirty="0" smtClean="0"/>
              <a:t>), </a:t>
            </a:r>
            <a:r>
              <a:rPr lang="ko-KR" altLang="en-US" dirty="0" smtClean="0"/>
              <a:t>한자</a:t>
            </a:r>
            <a:r>
              <a:rPr lang="en-US" altLang="ko-KR" dirty="0" smtClean="0"/>
              <a:t>(</a:t>
            </a:r>
            <a:r>
              <a:rPr lang="en-US" altLang="ko-KR" dirty="0" smtClean="0">
                <a:solidFill>
                  <a:srgbClr val="FF0000"/>
                </a:solidFill>
                <a:latin typeface="MS Mincho"/>
                <a:ea typeface="MS Mincho"/>
              </a:rPr>
              <a:t>➌</a:t>
            </a:r>
            <a:r>
              <a:rPr lang="en-US" altLang="ko-KR" dirty="0" smtClean="0"/>
              <a:t>), </a:t>
            </a:r>
            <a:r>
              <a:rPr lang="ko-KR" altLang="en-US" dirty="0" smtClean="0"/>
              <a:t>특수 문자</a:t>
            </a:r>
            <a:r>
              <a:rPr lang="en-US" altLang="ko-KR" dirty="0" smtClean="0"/>
              <a:t>(</a:t>
            </a:r>
            <a:r>
              <a:rPr lang="en-US" altLang="ko-KR" dirty="0" smtClean="0">
                <a:solidFill>
                  <a:srgbClr val="FF0000"/>
                </a:solidFill>
                <a:latin typeface="MS Mincho"/>
                <a:ea typeface="MS Mincho"/>
              </a:rPr>
              <a:t>➍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숫자와 문자가 혼합된 데이터</a:t>
            </a:r>
            <a:r>
              <a:rPr lang="en-US" altLang="ko-KR" dirty="0" smtClean="0"/>
              <a:t>(</a:t>
            </a:r>
            <a:r>
              <a:rPr lang="en-US" altLang="ko-KR" dirty="0" smtClean="0">
                <a:solidFill>
                  <a:srgbClr val="FF0000"/>
                </a:solidFill>
                <a:latin typeface="MS Mincho"/>
                <a:ea typeface="MS Mincho"/>
              </a:rPr>
              <a:t>➎</a:t>
            </a:r>
            <a:r>
              <a:rPr lang="en-US" altLang="ko-KR" dirty="0" smtClean="0"/>
              <a:t>)</a:t>
            </a:r>
            <a:r>
              <a:rPr lang="ko-KR" altLang="en-US" dirty="0" smtClean="0"/>
              <a:t> 포함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입력 시 왼쪽으로 정렬되며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수치 계산에 이용할 수 없음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한자 입력은 한자음을 한글로 먼저 입력하고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한자</a:t>
            </a:r>
            <a:r>
              <a:rPr lang="en-US" altLang="ko-KR" dirty="0" smtClean="0"/>
              <a:t>] </a:t>
            </a:r>
            <a:r>
              <a:rPr lang="ko-KR" altLang="en-US" dirty="0" smtClean="0"/>
              <a:t>키를 누르고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한자 단어 입력은 한자음을 한글로 입력 후 </a:t>
            </a:r>
            <a:r>
              <a:rPr lang="en-US" altLang="ko-KR" dirty="0" smtClean="0"/>
              <a:t>&lt;Space Bar&gt;</a:t>
            </a:r>
            <a:r>
              <a:rPr lang="ko-KR" altLang="en-US" dirty="0" smtClean="0"/>
              <a:t>로 한 칸 띄고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한자</a:t>
            </a:r>
            <a:r>
              <a:rPr lang="en-US" altLang="ko-KR" dirty="0" smtClean="0"/>
              <a:t>] </a:t>
            </a:r>
            <a:r>
              <a:rPr lang="ko-KR" altLang="en-US" dirty="0" smtClean="0"/>
              <a:t>키를 누름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특수 문자 입력은 리본 메뉴의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기호 버튼       을 클릭한 후 기호 대화상자에서 선택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입력한 문자열보다 셀 너비가 좁으면 오른쪽 셀에 이어서 표시</a:t>
            </a:r>
            <a:r>
              <a:rPr lang="en-US" altLang="ko-KR" dirty="0" smtClean="0"/>
              <a:t>(</a:t>
            </a:r>
            <a:r>
              <a:rPr lang="en-US" altLang="ko-KR" dirty="0" smtClean="0">
                <a:solidFill>
                  <a:srgbClr val="FF0000"/>
                </a:solidFill>
                <a:latin typeface="MS Mincho"/>
                <a:ea typeface="MS Mincho"/>
              </a:rPr>
              <a:t>➏</a:t>
            </a:r>
            <a:r>
              <a:rPr lang="en-US" altLang="ko-KR" dirty="0" smtClean="0"/>
              <a:t>)</a:t>
            </a:r>
            <a:r>
              <a:rPr lang="ko-KR" altLang="en-US" dirty="0" smtClean="0"/>
              <a:t>됨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경우에 오른쪽 셀에 데이터가 있으면 문자열이 셀 경계에서 잘려서 표시</a:t>
            </a:r>
            <a:r>
              <a:rPr lang="en-US" altLang="ko-KR" dirty="0" smtClean="0"/>
              <a:t>(</a:t>
            </a:r>
            <a:r>
              <a:rPr lang="en-US" altLang="ko-KR" dirty="0" smtClean="0">
                <a:solidFill>
                  <a:srgbClr val="FF0000"/>
                </a:solidFill>
                <a:latin typeface="MS Mincho"/>
                <a:ea typeface="MS Mincho"/>
              </a:rPr>
              <a:t>➐</a:t>
            </a:r>
            <a:r>
              <a:rPr lang="en-US" altLang="ko-KR" dirty="0" smtClean="0"/>
              <a:t>)</a:t>
            </a:r>
            <a:r>
              <a:rPr lang="ko-KR" altLang="en-US" dirty="0" smtClean="0"/>
              <a:t>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셀 안의 문자열을 두 줄로 표시</a:t>
            </a:r>
            <a:r>
              <a:rPr lang="en-US" altLang="ko-KR" dirty="0" smtClean="0"/>
              <a:t>(</a:t>
            </a:r>
            <a:r>
              <a:rPr lang="en-US" altLang="ko-KR" dirty="0" smtClean="0">
                <a:solidFill>
                  <a:srgbClr val="FF0000"/>
                </a:solidFill>
                <a:latin typeface="MS Mincho"/>
                <a:ea typeface="MS Mincho"/>
              </a:rPr>
              <a:t>➑</a:t>
            </a:r>
            <a:r>
              <a:rPr lang="en-US" altLang="ko-KR" dirty="0" smtClean="0"/>
              <a:t>)</a:t>
            </a:r>
            <a:r>
              <a:rPr lang="ko-KR" altLang="en-US" dirty="0" smtClean="0"/>
              <a:t>하려면 첫 번째 문자열 끝에서 </a:t>
            </a:r>
            <a:r>
              <a:rPr lang="en-US" altLang="ko-KR" dirty="0" smtClean="0"/>
              <a:t>&lt;Alt&gt; +&lt;Enter&gt; </a:t>
            </a:r>
            <a:r>
              <a:rPr lang="ko-KR" altLang="en-US" dirty="0" smtClean="0"/>
              <a:t>키를 누른 후 두 번째 줄의 내용을 입력함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764" y="4135063"/>
            <a:ext cx="4441905" cy="181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모서리가 둥근 직사각형 4"/>
          <p:cNvSpPr/>
          <p:nvPr/>
        </p:nvSpPr>
        <p:spPr bwMode="auto">
          <a:xfrm>
            <a:off x="714348" y="6094449"/>
            <a:ext cx="7715304" cy="428628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수치 데이터를 문자 데이터 형식으로 입력하려면 수치 데이터 앞에 작은따옴표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(')</a:t>
            </a: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를 붙인다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14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데이터 입력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셀에 데이터 입력하기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 선택 후 바로 데이터를 입력하거나 수식 입력 줄을 선택하여 입력함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데이터 입력이 끝나면 </a:t>
            </a:r>
            <a:r>
              <a:rPr lang="en-US" altLang="ko-KR" dirty="0" smtClean="0"/>
              <a:t>&lt;Enter&gt; </a:t>
            </a:r>
            <a:r>
              <a:rPr lang="ko-KR" altLang="en-US" dirty="0" smtClean="0"/>
              <a:t>키를 누르거나 다른 셀을 선택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입력을 취소하려면 </a:t>
            </a:r>
            <a:r>
              <a:rPr lang="en-US" altLang="ko-KR" dirty="0" smtClean="0"/>
              <a:t>&lt;Esc&gt; </a:t>
            </a:r>
            <a:r>
              <a:rPr lang="ko-KR" altLang="en-US" dirty="0" smtClean="0"/>
              <a:t>키를 누름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자동 완성 기능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셀에 글자 일부를 입력하면 이전에 입력했던 내용과 일치하는 내용으로 나머지 글자를 자동으로 채우는 기능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동일한 열에만 적용됨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자동 완성 기능을 이용하지 않으려면 자동 완성 문자열을 무시하고 이어서 입력함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/>
          </a:p>
        </p:txBody>
      </p:sp>
      <p:pic>
        <p:nvPicPr>
          <p:cNvPr id="4" name="_x151313504" descr="EMB00000c406ae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886" y="4129110"/>
            <a:ext cx="2187620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데이터 입력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자동 완성 기능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셀에 내용을 입력하기 전에 마우스 오른쪽 버튼을 누르고 </a:t>
            </a:r>
            <a:r>
              <a:rPr lang="ko-KR" altLang="en-US" dirty="0" err="1" smtClean="0"/>
              <a:t>바로가기</a:t>
            </a:r>
            <a:r>
              <a:rPr lang="ko-KR" altLang="en-US" dirty="0" smtClean="0"/>
              <a:t> 메뉴에서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드롭다운</a:t>
            </a:r>
            <a:r>
              <a:rPr lang="ko-KR" altLang="en-US" dirty="0" smtClean="0"/>
              <a:t> 목록에서 선택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을 클릭한 후 항목 선택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err="1" smtClean="0"/>
              <a:t>드롭다운</a:t>
            </a:r>
            <a:r>
              <a:rPr lang="ko-KR" altLang="en-US" dirty="0" smtClean="0"/>
              <a:t> 목록에는 동일한 열에 입력된 문자열이 모두 보임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</p:txBody>
      </p:sp>
      <p:pic>
        <p:nvPicPr>
          <p:cNvPr id="4" name="_x151312944" descr="EMB00000c406ada"/>
          <p:cNvPicPr>
            <a:picLocks noChangeAspect="1" noChangeArrowheads="1"/>
          </p:cNvPicPr>
          <p:nvPr/>
        </p:nvPicPr>
        <p:blipFill>
          <a:blip r:embed="rId2"/>
          <a:srcRect r="34125"/>
          <a:stretch>
            <a:fillRect/>
          </a:stretch>
        </p:blipFill>
        <p:spPr bwMode="auto">
          <a:xfrm>
            <a:off x="833160" y="2528888"/>
            <a:ext cx="3661456" cy="2980033"/>
          </a:xfrm>
          <a:prstGeom prst="rect">
            <a:avLst/>
          </a:prstGeom>
          <a:noFill/>
        </p:spPr>
      </p:pic>
      <p:pic>
        <p:nvPicPr>
          <p:cNvPr id="5" name="_x151314144" descr="EMB00000c406adb"/>
          <p:cNvPicPr>
            <a:picLocks noChangeAspect="1" noChangeArrowheads="1"/>
          </p:cNvPicPr>
          <p:nvPr/>
        </p:nvPicPr>
        <p:blipFill>
          <a:blip r:embed="rId3"/>
          <a:srcRect r="37030"/>
          <a:stretch>
            <a:fillRect/>
          </a:stretch>
        </p:blipFill>
        <p:spPr bwMode="auto">
          <a:xfrm>
            <a:off x="4619374" y="2528888"/>
            <a:ext cx="3500462" cy="2980033"/>
          </a:xfrm>
          <a:prstGeom prst="rect">
            <a:avLst/>
          </a:prstGeom>
          <a:noFill/>
        </p:spPr>
      </p:pic>
      <p:sp>
        <p:nvSpPr>
          <p:cNvPr id="6" name="모서리가 둥근 직사각형 5"/>
          <p:cNvSpPr/>
          <p:nvPr/>
        </p:nvSpPr>
        <p:spPr bwMode="auto">
          <a:xfrm>
            <a:off x="701622" y="5599147"/>
            <a:ext cx="7715304" cy="714380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워크시트의 셀 범위에 동일한 데이터를 입력하려면 먼저 셀 범위를 지정한 후 데이터를 입력하고 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&lt;Ctrl&gt;+&lt;Enter&gt; </a:t>
            </a: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키를 누른다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14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데이터 입력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자동 채우기 기능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셀에 입력된 내용을 셀 포인터의 ‘채우기 핸들’을 이용하여 인접한 셀에 복사하는 기능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sz="800" dirty="0" smtClean="0"/>
          </a:p>
          <a:p>
            <a:pPr lvl="1"/>
            <a:r>
              <a:rPr lang="ko-KR" altLang="en-US" dirty="0" smtClean="0"/>
              <a:t>문자</a:t>
            </a:r>
            <a:r>
              <a:rPr lang="en-US" altLang="ko-KR" dirty="0" smtClean="0"/>
              <a:t>/</a:t>
            </a:r>
            <a:r>
              <a:rPr lang="ko-KR" altLang="en-US" dirty="0" smtClean="0"/>
              <a:t>숫자 데이터 복사하기</a:t>
            </a:r>
          </a:p>
          <a:p>
            <a:pPr lvl="2"/>
            <a:r>
              <a:rPr lang="ko-KR" altLang="en-US" dirty="0" smtClean="0"/>
              <a:t>셀에 문자 데이터 또는 숫자 데이터만 입력한 경우 채우기 핸들을 이용하여 드래그하면 데이터가 연속된 셀에 복사됨</a:t>
            </a:r>
            <a:r>
              <a:rPr lang="en-US" altLang="ko-KR" dirty="0" smtClean="0"/>
              <a:t>. </a:t>
            </a:r>
          </a:p>
          <a:p>
            <a:pPr lvl="2"/>
            <a:r>
              <a:rPr lang="ko-KR" altLang="en-US" dirty="0" smtClean="0"/>
              <a:t>숫자 데이터를 순차적으로 증가시키면서 채우려면 </a:t>
            </a:r>
            <a:r>
              <a:rPr lang="en-US" altLang="ko-KR" dirty="0" smtClean="0"/>
              <a:t>&lt;Ctrl&gt; </a:t>
            </a:r>
            <a:r>
              <a:rPr lang="ko-KR" altLang="en-US" dirty="0" smtClean="0"/>
              <a:t>키를 누른 상태에서 채우기 핸들 드래그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6761" y="3429000"/>
            <a:ext cx="4030477" cy="340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셀 선택과 데이터 입력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데이터 입력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자동 채우기 기능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혼합 데이터 증가시키면서 채우기</a:t>
            </a:r>
          </a:p>
          <a:p>
            <a:pPr lvl="2"/>
            <a:r>
              <a:rPr lang="ko-KR" altLang="en-US" dirty="0" smtClean="0"/>
              <a:t>셀에 문자 데이터와 숫자 데이터가 혼합된 경우 채우기 핸들을 이용하여 드래그하면 데이터에 포함된 숫자가 순차적으로 증가하면서 채워짐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숫자를 증가시키지 않고 혼합 데이터를 복사하려면 </a:t>
            </a:r>
            <a:r>
              <a:rPr lang="en-US" altLang="ko-KR" dirty="0" smtClean="0"/>
              <a:t>&lt;Ctrl&gt; </a:t>
            </a:r>
            <a:r>
              <a:rPr lang="ko-KR" altLang="en-US" dirty="0" smtClean="0"/>
              <a:t>키를 누른 상태에서 채우기 핸들 드래그</a:t>
            </a:r>
            <a:r>
              <a:rPr lang="en-US" altLang="ko-KR" dirty="0" smtClean="0"/>
              <a:t>.</a:t>
            </a:r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1"/>
            <a:r>
              <a:rPr lang="ko-KR" altLang="en-US" dirty="0" smtClean="0"/>
              <a:t>두 셀의 범위 차만큼 채우기</a:t>
            </a:r>
          </a:p>
          <a:p>
            <a:pPr lvl="2"/>
            <a:r>
              <a:rPr lang="ko-KR" altLang="en-US" dirty="0" smtClean="0"/>
              <a:t>숫자 데이터 또는 혼합 데이터의 경우에 두 셀을 범위 지정하고 채우기 핸들을 드래그하면 두 셀의 차이만큼 증가하거나 감소하면서 채워짐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3428" y="2735253"/>
            <a:ext cx="5057144" cy="147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2714" y="5108598"/>
            <a:ext cx="4178572" cy="154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엑셀 개요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엑셀의 기능</a:t>
            </a:r>
          </a:p>
        </p:txBody>
      </p:sp>
      <p:sp>
        <p:nvSpPr>
          <p:cNvPr id="3993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다양한 함수를 이용한 계산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재무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수학</a:t>
            </a:r>
            <a:r>
              <a:rPr lang="en-US" altLang="ko-KR" dirty="0" smtClean="0"/>
              <a:t>, </a:t>
            </a:r>
            <a:r>
              <a:rPr lang="ko-KR" altLang="en-US" dirty="0" smtClean="0"/>
              <a:t>통계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찾기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데이터베이스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텍스트 관련 함수 이용하여 복잡한 계산을 간편하게 할 수 있음</a:t>
            </a:r>
            <a:r>
              <a:rPr lang="en-US" altLang="ko-KR" dirty="0" smtClean="0"/>
              <a:t>. </a:t>
            </a:r>
          </a:p>
          <a:p>
            <a:pPr lvl="0"/>
            <a:endParaRPr lang="en-US" altLang="ko-KR" dirty="0"/>
          </a:p>
        </p:txBody>
      </p:sp>
      <p:pic>
        <p:nvPicPr>
          <p:cNvPr id="7" name="그림 6" descr="ch05-02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9388" y="2528888"/>
            <a:ext cx="4143402" cy="3135766"/>
          </a:xfrm>
          <a:prstGeom prst="rect">
            <a:avLst/>
          </a:prstGeom>
        </p:spPr>
      </p:pic>
      <p:pic>
        <p:nvPicPr>
          <p:cNvPr id="8" name="그림 7" descr="ch05-02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394230" y="2528888"/>
            <a:ext cx="4214842" cy="3189832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1220340" y="3123795"/>
            <a:ext cx="1775744" cy="147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5499138" y="3128967"/>
            <a:ext cx="1071570" cy="1428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셀 실습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셀에 데이터 입력하기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준비파일 열기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실습파일 </a:t>
            </a:r>
            <a:r>
              <a:rPr lang="en-US" altLang="ko-KR" dirty="0" smtClean="0"/>
              <a:t>‘7-1.xlsx’ </a:t>
            </a:r>
            <a:r>
              <a:rPr lang="ko-KR" altLang="en-US" dirty="0" smtClean="0"/>
              <a:t>파일을 연다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pic>
        <p:nvPicPr>
          <p:cNvPr id="4" name="_x151314224" descr="EMB00000c406a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9841" y="2528888"/>
            <a:ext cx="5044317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자동 채우기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A3 </a:t>
            </a:r>
            <a:r>
              <a:rPr lang="ko-KR" altLang="en-US" dirty="0" smtClean="0"/>
              <a:t>셀을 선택한 후 채우기 핸들을 </a:t>
            </a:r>
            <a:r>
              <a:rPr lang="en-US" altLang="ko-KR" dirty="0" smtClean="0"/>
              <a:t>A10 </a:t>
            </a:r>
            <a:r>
              <a:rPr lang="ko-KR" altLang="en-US" dirty="0" smtClean="0"/>
              <a:t>셀까지 드래그함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528888"/>
            <a:ext cx="6715172" cy="2647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데이터 입력하기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A12 </a:t>
            </a:r>
            <a:r>
              <a:rPr lang="ko-KR" altLang="en-US" dirty="0" smtClean="0"/>
              <a:t>셀에 ‘작성일’이라고 입력하고</a:t>
            </a:r>
            <a:r>
              <a:rPr lang="en-US" altLang="ko-KR" dirty="0" smtClean="0"/>
              <a:t>, B12 </a:t>
            </a:r>
            <a:r>
              <a:rPr lang="ko-KR" altLang="en-US" dirty="0" smtClean="0"/>
              <a:t>셀에 </a:t>
            </a:r>
            <a:r>
              <a:rPr lang="en-US" altLang="ko-KR" dirty="0" smtClean="0"/>
              <a:t>&lt;Ctrl&gt;+;</a:t>
            </a:r>
            <a:r>
              <a:rPr lang="ko-KR" altLang="en-US" dirty="0" smtClean="0"/>
              <a:t> 키를 눌러 오늘 날짜 입력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A13 </a:t>
            </a:r>
            <a:r>
              <a:rPr lang="ko-KR" altLang="en-US" dirty="0" smtClean="0"/>
              <a:t>셀에 ‘판매 담당자’라고 입력하고</a:t>
            </a:r>
            <a:r>
              <a:rPr lang="en-US" altLang="ko-KR" dirty="0" smtClean="0"/>
              <a:t>, B13 </a:t>
            </a:r>
            <a:r>
              <a:rPr lang="ko-KR" altLang="en-US" dirty="0" smtClean="0"/>
              <a:t>셀에 ‘</a:t>
            </a:r>
            <a:r>
              <a:rPr lang="ko-KR" altLang="en-US" dirty="0" err="1" smtClean="0"/>
              <a:t>왕판매</a:t>
            </a:r>
            <a:r>
              <a:rPr lang="ko-KR" altLang="en-US" dirty="0" smtClean="0"/>
              <a:t>’ 입력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이때 </a:t>
            </a:r>
            <a:r>
              <a:rPr lang="en-US" altLang="ko-KR" dirty="0" smtClean="0"/>
              <a:t>A13 </a:t>
            </a:r>
            <a:r>
              <a:rPr lang="ko-KR" altLang="en-US" dirty="0" smtClean="0"/>
              <a:t>셀의 ‘판매 담당자’는 두 줄로 입력하는데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판매’까지 입력하고 </a:t>
            </a:r>
            <a:r>
              <a:rPr lang="en-US" altLang="ko-KR" dirty="0" smtClean="0"/>
              <a:t>&lt;Alt&gt;+&lt;Enter&gt; </a:t>
            </a:r>
            <a:r>
              <a:rPr lang="ko-KR" altLang="en-US" dirty="0" smtClean="0"/>
              <a:t>키를 누른 후 다음 줄에 ‘담당자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입력함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>
              <a:lnSpc>
                <a:spcPct val="200000"/>
              </a:lnSpc>
            </a:pP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저장하기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 &lt;</a:t>
            </a:r>
            <a:r>
              <a:rPr lang="ko-KR" altLang="en-US" dirty="0" smtClean="0"/>
              <a:t>오피스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버튼을 클릭하고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다른 이름으로 저장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 ‘실습</a:t>
            </a:r>
            <a:r>
              <a:rPr lang="en-US" altLang="ko-KR" dirty="0" smtClean="0"/>
              <a:t>5-5.xlsx’</a:t>
            </a:r>
            <a:r>
              <a:rPr lang="ko-KR" altLang="en-US" dirty="0" smtClean="0"/>
              <a:t>로 저장함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그림 3" descr="Pch05-05(3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713939" y="2628304"/>
            <a:ext cx="3716122" cy="2735885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4.1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데이터 편집하기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데이터 수정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수정하고자 하는 셀 더블클릭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수정하려는 셀을 선택한 후 </a:t>
            </a:r>
            <a:r>
              <a:rPr lang="en-US" altLang="ko-KR" dirty="0" smtClean="0"/>
              <a:t>&lt;F2&gt; </a:t>
            </a:r>
            <a:r>
              <a:rPr lang="ko-KR" altLang="en-US" dirty="0" smtClean="0"/>
              <a:t>키 누름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수정하려는 셀을 선택한 후 수식 입력 줄 클릭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셀 데이터 삭제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해당 셀 또는 셀 범위 선택하고 </a:t>
            </a:r>
            <a:r>
              <a:rPr lang="en-US" altLang="ko-KR" dirty="0" smtClean="0"/>
              <a:t>&lt;F3&gt; </a:t>
            </a:r>
            <a:r>
              <a:rPr lang="ko-KR" altLang="en-US" dirty="0" smtClean="0"/>
              <a:t>키 누름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데이터뿐만 아니라 서식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메모 등 모두 지우기</a:t>
            </a:r>
            <a:endParaRPr lang="en-US" altLang="ko-KR" dirty="0" smtClean="0"/>
          </a:p>
          <a:p>
            <a:pPr lvl="2"/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편집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지우기           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눌러 ‘모두 지우기’ 선택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7143" y="2674941"/>
            <a:ext cx="6589713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_x142829112" descr="EMB000005c0484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8358" y="5028087"/>
            <a:ext cx="288925" cy="212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4.1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데이터 편집하기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데이터 이동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해당 셀 또는 셀 범위 선택한 후 셀 테두리 클릭하여 원하는 위치로 드래그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이동하려는 셀 또는 셀 범위를 선택하여 </a:t>
            </a:r>
            <a:r>
              <a:rPr lang="en-US" altLang="ko-KR" dirty="0" smtClean="0"/>
              <a:t>&lt;Ctrl&gt;+&lt;X&gt; </a:t>
            </a:r>
            <a:r>
              <a:rPr lang="ko-KR" altLang="en-US" dirty="0" smtClean="0"/>
              <a:t>키를 누른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원하는 위치를 선택하여 </a:t>
            </a:r>
            <a:r>
              <a:rPr lang="en-US" altLang="ko-KR" dirty="0" smtClean="0"/>
              <a:t>&lt;Ctrl&gt;+&lt;V&gt; </a:t>
            </a:r>
            <a:r>
              <a:rPr lang="ko-KR" altLang="en-US" dirty="0" smtClean="0"/>
              <a:t>키 누름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768521"/>
            <a:ext cx="4857784" cy="2340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4.1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데이터 편집하기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데이터 복사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해당 셀 또는 셀 범위를 선택한 후 셀 테두리 클릭하고 </a:t>
            </a:r>
            <a:r>
              <a:rPr lang="en-US" altLang="ko-KR" dirty="0" smtClean="0"/>
              <a:t>&lt;Ctrl&gt; </a:t>
            </a:r>
            <a:r>
              <a:rPr lang="ko-KR" altLang="en-US" dirty="0" smtClean="0"/>
              <a:t>키를 누른 채 원하는 위치로 드래그</a:t>
            </a:r>
            <a:r>
              <a:rPr lang="en-US" altLang="ko-KR" dirty="0" smtClean="0"/>
              <a:t>. 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3075" y="2528888"/>
            <a:ext cx="5357850" cy="1242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4.1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데이터 편집하기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데이터 여러 곳에 복사하기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이동하려는 셀 또는 셀 범위를 선택하여 </a:t>
            </a:r>
            <a:r>
              <a:rPr lang="en-US" altLang="ko-KR" dirty="0" smtClean="0"/>
              <a:t>&lt;Ctrl&gt;+&lt;C&gt; </a:t>
            </a:r>
            <a:r>
              <a:rPr lang="ko-KR" altLang="en-US" dirty="0" smtClean="0"/>
              <a:t>키를 누른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원하는 위치를 선택하여 </a:t>
            </a:r>
            <a:r>
              <a:rPr lang="en-US" altLang="ko-KR" dirty="0" smtClean="0"/>
              <a:t>&lt;Ctrl&gt;+&lt;V&gt; </a:t>
            </a:r>
            <a:r>
              <a:rPr lang="ko-KR" altLang="en-US" dirty="0" smtClean="0"/>
              <a:t>키 누름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선택하여 </a:t>
            </a:r>
            <a:r>
              <a:rPr lang="ko-KR" altLang="en-US" dirty="0" err="1" smtClean="0"/>
              <a:t>붙여넣기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 데이터를 복사하거나 이동하는 경우에 선택된 셀 데이터를 옵션에 따라서 붙여 넣을 수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161595"/>
            <a:ext cx="5429288" cy="126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_x142829672" descr="EMB000005c04857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03265" y="4574806"/>
            <a:ext cx="3306757" cy="1770432"/>
          </a:xfrm>
          <a:prstGeom prst="rect">
            <a:avLst/>
          </a:prstGeom>
          <a:noFill/>
        </p:spPr>
      </p:pic>
      <p:pic>
        <p:nvPicPr>
          <p:cNvPr id="6" name="_x142827832" descr="EMB000005c0485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1539" y="4489118"/>
            <a:ext cx="2506667" cy="20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4.2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행 또는 열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행 또는 열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행 또는 열을 삽입하려면 새로 추가할 위치의 행 또는 열 머리글을 선택하고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삽입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2547" y="2528888"/>
            <a:ext cx="6338905" cy="2292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4.2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행 또는 열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행 또는 열 삭제하기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해당 행 또는 열 머리글을 선택하고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삭제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528888"/>
            <a:ext cx="6715172" cy="243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4.2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행 또는 열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열 너비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열 머리글의 오른쪽 경계선을 원하는 너비만큼 드래그함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열 머리글을 선택하고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열 너비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선택한 후 열 너비 값을 입력함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여러 열의 너비 일괄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열 머리글을 드래그하여 범위를 지정하고 열 머리글의 오른쪽 경계선 드래그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8695" y="2528888"/>
            <a:ext cx="6786610" cy="201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엑셀 개요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엑셀의 기능</a:t>
            </a:r>
          </a:p>
        </p:txBody>
      </p:sp>
      <p:sp>
        <p:nvSpPr>
          <p:cNvPr id="40962" name="내용 개체 틀 2"/>
          <p:cNvSpPr>
            <a:spLocks noGrp="1"/>
          </p:cNvSpPr>
          <p:nvPr>
            <p:ph idx="1"/>
          </p:nvPr>
        </p:nvSpPr>
        <p:spPr>
          <a:xfrm>
            <a:off x="457200" y="1204686"/>
            <a:ext cx="8229600" cy="4910138"/>
          </a:xfrm>
        </p:spPr>
        <p:txBody>
          <a:bodyPr/>
          <a:lstStyle/>
          <a:p>
            <a:r>
              <a:rPr lang="ko-KR" altLang="en-US" dirty="0" smtClean="0"/>
              <a:t>차트와 그리기 개체 제공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막대형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원형</a:t>
            </a:r>
            <a:r>
              <a:rPr lang="en-US" altLang="ko-KR" dirty="0" smtClean="0"/>
              <a:t>, </a:t>
            </a:r>
            <a:r>
              <a:rPr lang="ko-KR" altLang="en-US" dirty="0" smtClean="0"/>
              <a:t>꺾은 선형 등 다양한 형태의 차트 작성 가능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그리기 도구를 이용해 도형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다이어그램</a:t>
            </a:r>
            <a:r>
              <a:rPr lang="en-US" altLang="ko-KR" dirty="0" smtClean="0"/>
              <a:t>, </a:t>
            </a:r>
            <a:r>
              <a:rPr lang="ko-KR" altLang="en-US" dirty="0" smtClean="0"/>
              <a:t>워드 아트 등의 다양한 형태의 그리기 개체를 사용함으로써 정보를 효율적으로 전달할 수 있음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8" name="_x96739000" descr="EMB000002943f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528888"/>
            <a:ext cx="4054439" cy="3071834"/>
          </a:xfrm>
          <a:prstGeom prst="rect">
            <a:avLst/>
          </a:prstGeom>
          <a:noFill/>
        </p:spPr>
      </p:pic>
      <p:pic>
        <p:nvPicPr>
          <p:cNvPr id="9" name="_x96771416" descr="EMB000002943f4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22792" y="2528888"/>
            <a:ext cx="4054439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4.2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행 또는 열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행 높이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행 머리글의 아래쪽 경계선을 클릭하여 원하는 높이만큼 드래그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행 머리글을 선택하고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행 높이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선택한 후 행 높이 값 입력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여러 행의 높이를 한꺼번에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행 머리글을 드래그하여 범위를 지정하고 행 머리글의 아래쪽 경계선 드래그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4187" y="2528888"/>
            <a:ext cx="7215238" cy="1669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4.2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행 또는 열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데이터 크기에 맞게 행</a:t>
            </a:r>
            <a:r>
              <a:rPr lang="en-US" altLang="ko-KR" dirty="0" smtClean="0"/>
              <a:t>/</a:t>
            </a:r>
            <a:r>
              <a:rPr lang="ko-KR" altLang="en-US" dirty="0" smtClean="0"/>
              <a:t>열 자동 맞추기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열 머리글의 오른쪽 경계선 더블 클릭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행 머리글의 아래쪽 경계선 더블 클릭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일괄적으로 여러 행 또는 열을 데이터 크기에 맞추려면 머리글을 범위 지정하고 경계선을 더블 클릭함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4181" y="2935772"/>
            <a:ext cx="6786610" cy="1917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4.2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행 또는 열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열 숨기기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해당 열 머리글 선택하고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숨기기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(</a:t>
            </a:r>
            <a:r>
              <a:rPr lang="ko-KR" altLang="en-US" dirty="0" smtClean="0"/>
              <a:t>숨겨진 열의 경계선이 굵은 실선으로 표시됨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2829832" descr="EMB000005c0486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53" y="2528888"/>
            <a:ext cx="4238572" cy="2271429"/>
          </a:xfrm>
          <a:prstGeom prst="rect">
            <a:avLst/>
          </a:prstGeom>
          <a:noFill/>
        </p:spPr>
      </p:pic>
      <p:pic>
        <p:nvPicPr>
          <p:cNvPr id="5" name="_x142828392" descr="EMB000005c0486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8475" y="2528888"/>
            <a:ext cx="4238572" cy="2271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4.2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행 또는 열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행 숨기기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해당 행 머리글을 선택하고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숨기기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(</a:t>
            </a:r>
            <a:r>
              <a:rPr lang="ko-KR" altLang="en-US" dirty="0" smtClean="0"/>
              <a:t>숨겨진 행의 경계선이 비연속적인 범위의 경우에 숨겨진 행 머리글 경계선은 짙은 </a:t>
            </a:r>
            <a:r>
              <a:rPr lang="ko-KR" altLang="en-US" dirty="0" err="1" smtClean="0"/>
              <a:t>회색선으로</a:t>
            </a:r>
            <a:r>
              <a:rPr lang="ko-KR" altLang="en-US" dirty="0" smtClean="0"/>
              <a:t> 표시됨</a:t>
            </a:r>
            <a:r>
              <a:rPr lang="en-US" altLang="ko-KR" dirty="0" smtClean="0"/>
              <a:t>)		</a:t>
            </a:r>
          </a:p>
          <a:p>
            <a:endParaRPr lang="ko-KR" altLang="en-US" dirty="0"/>
          </a:p>
        </p:txBody>
      </p:sp>
      <p:pic>
        <p:nvPicPr>
          <p:cNvPr id="5" name="_x142827112" descr="EMB000005c0486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886" y="2528888"/>
            <a:ext cx="4238572" cy="2271429"/>
          </a:xfrm>
          <a:prstGeom prst="rect">
            <a:avLst/>
          </a:prstGeom>
          <a:noFill/>
        </p:spPr>
      </p:pic>
      <p:pic>
        <p:nvPicPr>
          <p:cNvPr id="6" name="그림 5" descr="ch05-46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15542" y="2528888"/>
            <a:ext cx="4213509" cy="2263806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4.2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행 또는 열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숨겨진 행 또는 열 표시하기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해당 행 또는 열의 양쪽에 있는 행 또는 열 머리글을 선택하고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숨기기 취소</a:t>
            </a:r>
            <a:r>
              <a:rPr lang="en-US" altLang="ko-KR" dirty="0" smtClean="0"/>
              <a:t>]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42829192" descr="EMB000005c0486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332" y="2528888"/>
            <a:ext cx="4396963" cy="2357454"/>
          </a:xfrm>
          <a:prstGeom prst="rect">
            <a:avLst/>
          </a:prstGeom>
          <a:noFill/>
        </p:spPr>
      </p:pic>
      <p:pic>
        <p:nvPicPr>
          <p:cNvPr id="5" name="_x142828392" descr="EMB000005c0486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5542" y="2528888"/>
            <a:ext cx="4393792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4.3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셀 서식 도구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셀에 입력된 데이터는 리본 메뉴의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명령을 이용하여 글꼴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맞춤</a:t>
            </a:r>
            <a:r>
              <a:rPr lang="en-US" altLang="ko-KR" dirty="0" smtClean="0"/>
              <a:t>, </a:t>
            </a:r>
            <a:r>
              <a:rPr lang="ko-KR" altLang="en-US" dirty="0" smtClean="0"/>
              <a:t>표시 형식과 관련한 서식을 지정할 수 있음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 나타나지 않는 셀 서식은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맞춤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표시 형식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셀 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 표시 버튼         을 눌러 설정함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셀 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대화상자에서는 표시 형식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맞춤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테두리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채우기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보호 등 셀 서식과 관련된 모든 사항을 수정할 수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서식 미니 도구 모음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서식을 적용하고자 하는 셀을 선택하고 마우스 오른쪽 버튼을 누르면 </a:t>
            </a:r>
            <a:r>
              <a:rPr lang="ko-KR" altLang="en-US" dirty="0" err="1" smtClean="0"/>
              <a:t>바로가기</a:t>
            </a:r>
            <a:r>
              <a:rPr lang="ko-KR" altLang="en-US" dirty="0" smtClean="0"/>
              <a:t> 메뉴 위에 서식 미니 도구 모음이 나타남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2828392" descr="EMB000005c0487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8452" y="2411400"/>
            <a:ext cx="226775" cy="214314"/>
          </a:xfrm>
          <a:prstGeom prst="rect">
            <a:avLst/>
          </a:prstGeom>
          <a:noFill/>
        </p:spPr>
      </p:pic>
      <p:pic>
        <p:nvPicPr>
          <p:cNvPr id="5" name="그림 4" descr="ch05-48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409" y="3372284"/>
            <a:ext cx="7015182" cy="1188619"/>
          </a:xfrm>
          <a:prstGeom prst="rect">
            <a:avLst/>
          </a:prstGeom>
        </p:spPr>
      </p:pic>
      <p:pic>
        <p:nvPicPr>
          <p:cNvPr id="6" name="_x142827912" descr="EMB000005c0487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6228" y="5634072"/>
            <a:ext cx="3155981" cy="642942"/>
          </a:xfrm>
          <a:prstGeom prst="rect">
            <a:avLst/>
          </a:prstGeom>
          <a:noFill/>
        </p:spPr>
      </p:pic>
      <p:pic>
        <p:nvPicPr>
          <p:cNvPr id="7" name="_x142829272" descr="EMB000005c0487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5253" y="5634072"/>
            <a:ext cx="1390293" cy="571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4.3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글꼴 서식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다양한 글꼴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글자 크기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글자 모양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글자색</a:t>
            </a:r>
            <a:r>
              <a:rPr lang="ko-KR" altLang="en-US" dirty="0" smtClean="0"/>
              <a:t> 등을 지정할 수 있음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글꼴 서식은 셀 또는 셀 범위를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그룹의 서식 관련 명령을 선택하거나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셀 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3383" y="2896779"/>
            <a:ext cx="2714643" cy="1064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모서리가 둥근 직사각형 4"/>
          <p:cNvSpPr/>
          <p:nvPr/>
        </p:nvSpPr>
        <p:spPr bwMode="auto">
          <a:xfrm>
            <a:off x="4279896" y="4195773"/>
            <a:ext cx="4643470" cy="1928826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600" smtClean="0">
                <a:solidFill>
                  <a:srgbClr val="FF0000"/>
                </a:solidFill>
                <a:latin typeface="MS Mincho"/>
                <a:ea typeface="+mn-ea"/>
              </a:rPr>
              <a:t>➊</a:t>
            </a:r>
            <a:r>
              <a:rPr lang="ko-KR" altLang="en-US" sz="1600" smtClean="0">
                <a:latin typeface="+mn-ea"/>
                <a:ea typeface="+mn-ea"/>
              </a:rPr>
              <a:t> </a:t>
            </a:r>
            <a:r>
              <a:rPr lang="ko-KR" altLang="en-US" sz="1600" dirty="0" smtClean="0">
                <a:latin typeface="+mn-ea"/>
                <a:ea typeface="+mn-ea"/>
              </a:rPr>
              <a:t>글꼴 </a:t>
            </a:r>
            <a:r>
              <a:rPr lang="en-US" altLang="ko-KR" sz="1600" dirty="0" smtClean="0">
                <a:latin typeface="+mn-ea"/>
                <a:ea typeface="+mn-ea"/>
              </a:rPr>
              <a:t>: </a:t>
            </a:r>
            <a:r>
              <a:rPr lang="ko-KR" altLang="en-US" sz="1600" dirty="0" smtClean="0">
                <a:latin typeface="+mn-ea"/>
                <a:ea typeface="+mn-ea"/>
              </a:rPr>
              <a:t>글꼴을 지정한다</a:t>
            </a:r>
            <a:r>
              <a:rPr lang="en-US" altLang="ko-KR" sz="1600" dirty="0" smtClean="0">
                <a:latin typeface="+mn-ea"/>
                <a:ea typeface="+mn-ea"/>
              </a:rPr>
              <a:t>.</a:t>
            </a:r>
          </a:p>
          <a:p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ko-KR" altLang="en-US" sz="1600" smtClean="0">
                <a:latin typeface="+mn-ea"/>
                <a:ea typeface="+mn-ea"/>
              </a:rPr>
              <a:t> </a:t>
            </a:r>
            <a:r>
              <a:rPr lang="ko-KR" altLang="en-US" sz="1600" dirty="0" smtClean="0">
                <a:latin typeface="+mn-ea"/>
                <a:ea typeface="+mn-ea"/>
              </a:rPr>
              <a:t>글꼴 크기 </a:t>
            </a:r>
            <a:r>
              <a:rPr lang="en-US" altLang="ko-KR" sz="1600" dirty="0" smtClean="0">
                <a:latin typeface="+mn-ea"/>
                <a:ea typeface="+mn-ea"/>
              </a:rPr>
              <a:t>: </a:t>
            </a:r>
            <a:r>
              <a:rPr lang="ko-KR" altLang="en-US" sz="1600" dirty="0" smtClean="0">
                <a:latin typeface="+mn-ea"/>
                <a:ea typeface="+mn-ea"/>
              </a:rPr>
              <a:t>글자의 크기 지정한다</a:t>
            </a:r>
            <a:r>
              <a:rPr lang="en-US" altLang="ko-KR" sz="1600" dirty="0" smtClean="0">
                <a:latin typeface="+mn-ea"/>
                <a:ea typeface="+mn-ea"/>
              </a:rPr>
              <a:t>.</a:t>
            </a:r>
          </a:p>
          <a:p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ko-KR" altLang="en-US" sz="1600" smtClean="0">
                <a:latin typeface="+mn-ea"/>
                <a:ea typeface="+mn-ea"/>
              </a:rPr>
              <a:t> </a:t>
            </a:r>
            <a:r>
              <a:rPr lang="ko-KR" altLang="en-US" sz="1600" dirty="0" smtClean="0">
                <a:latin typeface="+mn-ea"/>
                <a:ea typeface="+mn-ea"/>
              </a:rPr>
              <a:t>글꼴 크기 크게 </a:t>
            </a:r>
            <a:r>
              <a:rPr lang="en-US" altLang="ko-KR" sz="1600" dirty="0" smtClean="0">
                <a:latin typeface="+mn-ea"/>
                <a:ea typeface="+mn-ea"/>
              </a:rPr>
              <a:t>/ </a:t>
            </a:r>
            <a:r>
              <a:rPr lang="ko-KR" altLang="en-US" sz="1600" dirty="0" smtClean="0">
                <a:latin typeface="+mn-ea"/>
                <a:ea typeface="+mn-ea"/>
              </a:rPr>
              <a:t>글꼴 크기 작게 </a:t>
            </a:r>
            <a:r>
              <a:rPr lang="en-US" altLang="ko-KR" sz="1600" dirty="0" smtClean="0">
                <a:latin typeface="+mn-ea"/>
                <a:ea typeface="+mn-ea"/>
              </a:rPr>
              <a:t>: 2</a:t>
            </a:r>
            <a:r>
              <a:rPr lang="ko-KR" altLang="en-US" sz="1600" dirty="0" smtClean="0">
                <a:latin typeface="+mn-ea"/>
                <a:ea typeface="+mn-ea"/>
              </a:rPr>
              <a:t>포인트씩</a:t>
            </a:r>
            <a:endParaRPr lang="en-US" altLang="ko-KR" sz="1600" dirty="0" smtClean="0">
              <a:latin typeface="+mn-ea"/>
              <a:ea typeface="+mn-ea"/>
            </a:endParaRPr>
          </a:p>
          <a:p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➍</a:t>
            </a:r>
            <a:r>
              <a:rPr lang="ko-KR" altLang="en-US" sz="1600" smtClean="0">
                <a:latin typeface="+mn-ea"/>
                <a:ea typeface="+mn-ea"/>
              </a:rPr>
              <a:t> </a:t>
            </a:r>
            <a:r>
              <a:rPr lang="ko-KR" altLang="en-US" sz="1600" dirty="0" smtClean="0">
                <a:latin typeface="+mn-ea"/>
                <a:ea typeface="+mn-ea"/>
              </a:rPr>
              <a:t>글꼴 스타일 </a:t>
            </a:r>
            <a:r>
              <a:rPr lang="en-US" altLang="ko-KR" sz="1600" dirty="0" smtClean="0">
                <a:latin typeface="+mn-ea"/>
                <a:ea typeface="+mn-ea"/>
              </a:rPr>
              <a:t>: </a:t>
            </a:r>
            <a:r>
              <a:rPr lang="ko-KR" altLang="en-US" sz="1600" dirty="0" smtClean="0">
                <a:latin typeface="+mn-ea"/>
                <a:ea typeface="+mn-ea"/>
              </a:rPr>
              <a:t>굵게</a:t>
            </a:r>
            <a:r>
              <a:rPr lang="en-US" altLang="ko-KR" sz="1600" dirty="0" smtClean="0">
                <a:latin typeface="+mn-ea"/>
                <a:ea typeface="+mn-ea"/>
              </a:rPr>
              <a:t>,</a:t>
            </a:r>
            <a:r>
              <a:rPr lang="ko-KR" altLang="en-US" sz="1600" dirty="0" smtClean="0">
                <a:latin typeface="+mn-ea"/>
                <a:ea typeface="+mn-ea"/>
              </a:rPr>
              <a:t> 기울이기</a:t>
            </a:r>
            <a:r>
              <a:rPr lang="en-US" altLang="ko-KR" sz="1600" dirty="0" smtClean="0">
                <a:latin typeface="+mn-ea"/>
                <a:ea typeface="+mn-ea"/>
              </a:rPr>
              <a:t>,</a:t>
            </a:r>
            <a:r>
              <a:rPr lang="ko-KR" altLang="en-US" sz="1600" dirty="0" smtClean="0">
                <a:latin typeface="+mn-ea"/>
                <a:ea typeface="+mn-ea"/>
              </a:rPr>
              <a:t> 밑줄</a:t>
            </a:r>
            <a:endParaRPr lang="en-US" altLang="ko-KR" sz="1600" dirty="0" smtClean="0">
              <a:latin typeface="+mn-ea"/>
              <a:ea typeface="+mn-ea"/>
            </a:endParaRPr>
          </a:p>
          <a:p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➎</a:t>
            </a:r>
            <a:r>
              <a:rPr lang="ko-KR" altLang="en-US" sz="1600" smtClean="0">
                <a:latin typeface="+mn-ea"/>
                <a:ea typeface="+mn-ea"/>
              </a:rPr>
              <a:t> </a:t>
            </a:r>
            <a:r>
              <a:rPr lang="ko-KR" altLang="en-US" sz="1600" dirty="0" smtClean="0">
                <a:latin typeface="+mn-ea"/>
                <a:ea typeface="+mn-ea"/>
              </a:rPr>
              <a:t>글꼴 색 </a:t>
            </a:r>
            <a:r>
              <a:rPr lang="en-US" altLang="ko-KR" sz="1600" dirty="0" smtClean="0">
                <a:latin typeface="+mn-ea"/>
                <a:ea typeface="+mn-ea"/>
              </a:rPr>
              <a:t>: </a:t>
            </a:r>
            <a:r>
              <a:rPr lang="ko-KR" altLang="en-US" sz="1600" dirty="0" smtClean="0">
                <a:latin typeface="+mn-ea"/>
                <a:ea typeface="+mn-ea"/>
              </a:rPr>
              <a:t>선택한 영역의 글꼴 색 지정</a:t>
            </a:r>
          </a:p>
          <a:p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➏</a:t>
            </a:r>
            <a:r>
              <a:rPr lang="ko-KR" altLang="en-US" sz="1600" smtClean="0">
                <a:latin typeface="+mn-ea"/>
                <a:ea typeface="+mn-ea"/>
              </a:rPr>
              <a:t> </a:t>
            </a:r>
            <a:r>
              <a:rPr lang="ko-KR" altLang="en-US" sz="1600" dirty="0" err="1" smtClean="0">
                <a:latin typeface="+mn-ea"/>
                <a:ea typeface="+mn-ea"/>
              </a:rPr>
              <a:t>윗주</a:t>
            </a:r>
            <a:r>
              <a:rPr lang="ko-KR" altLang="en-US" sz="1600" dirty="0" smtClean="0">
                <a:latin typeface="+mn-ea"/>
                <a:ea typeface="+mn-ea"/>
              </a:rPr>
              <a:t> 편집</a:t>
            </a:r>
            <a:endParaRPr lang="en-US" altLang="ko-KR" sz="1600" dirty="0" smtClean="0">
              <a:latin typeface="+mn-ea"/>
              <a:ea typeface="+mn-ea"/>
            </a:endParaRPr>
          </a:p>
          <a:p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➐</a:t>
            </a:r>
            <a:r>
              <a:rPr lang="ko-KR" altLang="en-US" sz="1600" smtClean="0">
                <a:latin typeface="+mn-ea"/>
                <a:ea typeface="+mn-ea"/>
              </a:rPr>
              <a:t> </a:t>
            </a:r>
            <a:r>
              <a:rPr lang="en-US" altLang="ko-KR" sz="1600" dirty="0" smtClean="0">
                <a:latin typeface="+mn-ea"/>
                <a:ea typeface="+mn-ea"/>
              </a:rPr>
              <a:t>[</a:t>
            </a:r>
            <a:r>
              <a:rPr lang="ko-KR" altLang="en-US" sz="1600" dirty="0" smtClean="0">
                <a:latin typeface="+mn-ea"/>
                <a:ea typeface="+mn-ea"/>
              </a:rPr>
              <a:t>셀 서식</a:t>
            </a:r>
            <a:r>
              <a:rPr lang="en-US" altLang="ko-KR" sz="1600" dirty="0" smtClean="0">
                <a:latin typeface="+mn-ea"/>
                <a:ea typeface="+mn-ea"/>
              </a:rPr>
              <a:t>]-[</a:t>
            </a:r>
            <a:r>
              <a:rPr lang="ko-KR" altLang="en-US" sz="1600" dirty="0" smtClean="0">
                <a:latin typeface="+mn-ea"/>
                <a:ea typeface="+mn-ea"/>
              </a:rPr>
              <a:t>글꼴</a:t>
            </a:r>
            <a:r>
              <a:rPr lang="en-US" altLang="ko-KR" sz="1600" dirty="0" smtClean="0">
                <a:latin typeface="+mn-ea"/>
                <a:ea typeface="+mn-ea"/>
              </a:rPr>
              <a:t>] </a:t>
            </a:r>
            <a:r>
              <a:rPr lang="ko-KR" altLang="en-US" sz="1600" dirty="0" smtClean="0">
                <a:latin typeface="+mn-ea"/>
                <a:ea typeface="+mn-ea"/>
              </a:rPr>
              <a:t>대화상자의 표시</a:t>
            </a:r>
            <a:endParaRPr lang="en-US" altLang="ko-KR" sz="1600" dirty="0">
              <a:latin typeface="+mn-ea"/>
              <a:ea typeface="+mn-ea"/>
            </a:endParaRPr>
          </a:p>
        </p:txBody>
      </p:sp>
      <p:pic>
        <p:nvPicPr>
          <p:cNvPr id="6" name="_x142827912" descr="EMB000005c0487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544" y="2954331"/>
            <a:ext cx="3540000" cy="2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4.3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19200"/>
            <a:ext cx="6123015" cy="4910138"/>
          </a:xfrm>
        </p:spPr>
        <p:txBody>
          <a:bodyPr/>
          <a:lstStyle/>
          <a:p>
            <a:r>
              <a:rPr lang="ko-KR" altLang="en-US" dirty="0" smtClean="0"/>
              <a:t>테두리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그룹의 테두리 및 채우기 도구를 이용하면 선택된 셀의 테두리 그리기</a:t>
            </a:r>
            <a:r>
              <a:rPr lang="en-US" altLang="ko-KR" dirty="0" smtClean="0"/>
              <a:t>(</a:t>
            </a:r>
            <a:r>
              <a:rPr lang="en-US" altLang="ko-KR" dirty="0" smtClean="0">
                <a:solidFill>
                  <a:srgbClr val="FF0000"/>
                </a:solidFill>
                <a:latin typeface="MS Mincho"/>
                <a:ea typeface="MS Mincho"/>
              </a:rPr>
              <a:t>➊</a:t>
            </a:r>
            <a:r>
              <a:rPr lang="en-US" altLang="ko-KR" dirty="0" smtClean="0"/>
              <a:t>)</a:t>
            </a:r>
            <a:r>
              <a:rPr lang="ko-KR" altLang="en-US" dirty="0" smtClean="0"/>
              <a:t>와 셀 배경 채우기와 무늬 지정</a:t>
            </a:r>
            <a:r>
              <a:rPr lang="en-US" altLang="ko-KR" dirty="0" smtClean="0"/>
              <a:t>(</a:t>
            </a:r>
            <a:r>
              <a:rPr lang="en-US" altLang="ko-KR" dirty="0" smtClean="0">
                <a:solidFill>
                  <a:srgbClr val="FF0000"/>
                </a:solidFill>
                <a:latin typeface="MS Mincho"/>
                <a:ea typeface="MS Mincho"/>
              </a:rPr>
              <a:t>➋</a:t>
            </a:r>
            <a:r>
              <a:rPr lang="en-US" altLang="ko-KR" dirty="0" smtClean="0"/>
              <a:t>)</a:t>
            </a:r>
            <a:r>
              <a:rPr lang="ko-KR" altLang="en-US" dirty="0" smtClean="0"/>
              <a:t>을 할 수 있다</a:t>
            </a:r>
            <a:r>
              <a:rPr lang="en-US" altLang="ko-KR" dirty="0" smtClean="0"/>
              <a:t>. 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셀의 테두리를 그리려면 셀 범위를 지정 하고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테두리 도구의 확장 버튼을 선택하여 테두리 그리기 목록 상자에서 적용하고자 하는 방향과 테두리 유형 선택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테두리 그리기 목록 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테두리 그리기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이용하면 테두리를 지정하고 싶은 범위를 직접 드래그하여 테두리를 그릴 수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이때 선 색과 선 스타일을 미리 지정할 수 있다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6291" y="2430629"/>
            <a:ext cx="2643206" cy="1071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62780" y="1357298"/>
            <a:ext cx="199072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4.3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테두리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테두리 그리기 목록 상자의 ‘다른 테두리’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선택하면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셀 서식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채우기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대화상자를 불러 올 수 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채우기와 무늬 지정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 범위를 지정 하고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채우기 색 도구의 확장 버튼을 선택하여 원하는 색 선택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채우기 색 효과와 무늬를 지정하려면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 있는 </a:t>
            </a:r>
            <a:r>
              <a:rPr lang="en-US" altLang="ko-KR" dirty="0" smtClean="0"/>
              <a:t>[</a:t>
            </a:r>
            <a:r>
              <a:rPr lang="ko-KR" altLang="en-US" dirty="0" smtClean="0"/>
              <a:t>셀 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 표시 버튼을 눌러서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셀 서식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채우기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지정함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42827592" descr="EMB000005c0488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699" y="3632605"/>
            <a:ext cx="3540000" cy="2900000"/>
          </a:xfrm>
          <a:prstGeom prst="rect">
            <a:avLst/>
          </a:prstGeom>
          <a:noFill/>
        </p:spPr>
      </p:pic>
      <p:pic>
        <p:nvPicPr>
          <p:cNvPr id="5" name="_x142829352" descr="EMB000005c048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2273" y="3632605"/>
            <a:ext cx="3540000" cy="290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4.3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맞춤 서식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맞춤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셀 데이터의 정렬 방식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쓰기 방향</a:t>
            </a:r>
            <a:r>
              <a:rPr lang="en-US" altLang="ko-KR" dirty="0" smtClean="0"/>
              <a:t>, </a:t>
            </a:r>
            <a:r>
              <a:rPr lang="ko-KR" altLang="en-US" dirty="0" smtClean="0"/>
              <a:t>셀 병합</a:t>
            </a:r>
            <a:r>
              <a:rPr lang="en-US" altLang="ko-KR" dirty="0" smtClean="0"/>
              <a:t>, </a:t>
            </a:r>
            <a:r>
              <a:rPr lang="ko-KR" altLang="en-US" dirty="0" smtClean="0"/>
              <a:t>줄 바꿈 등을 설정할 수 있다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셀 또는 셀 범위를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맞춤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그룹의 서식 관련 명령을 선택하거나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셀 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맞춤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2738" y="2671147"/>
            <a:ext cx="2571768" cy="83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모서리가 둥근 직사각형 4"/>
          <p:cNvSpPr/>
          <p:nvPr/>
        </p:nvSpPr>
        <p:spPr bwMode="auto">
          <a:xfrm>
            <a:off x="5375286" y="2640028"/>
            <a:ext cx="2857520" cy="1500198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600" dirty="0" smtClean="0"/>
              <a:t>❶ 텍스트 세로 맞춤</a:t>
            </a:r>
            <a:endParaRPr lang="en-US" altLang="ko-KR" sz="1600" dirty="0" smtClean="0"/>
          </a:p>
          <a:p>
            <a:r>
              <a:rPr lang="ko-KR" altLang="en-US" sz="1600" dirty="0" smtClean="0"/>
              <a:t>❷ 텍스트 가로 맞춤</a:t>
            </a:r>
            <a:endParaRPr lang="en-US" altLang="ko-KR" sz="1600" dirty="0" smtClean="0"/>
          </a:p>
          <a:p>
            <a:r>
              <a:rPr lang="ko-KR" altLang="en-US" sz="1600" dirty="0" smtClean="0"/>
              <a:t>❸ 텍스트 방향 </a:t>
            </a:r>
            <a:r>
              <a:rPr lang="en-US" altLang="ko-KR" sz="1600" dirty="0" smtClean="0">
                <a:sym typeface="Wingdings" pitchFamily="2" charset="2"/>
              </a:rPr>
              <a:t></a:t>
            </a:r>
            <a:endParaRPr lang="en-US" altLang="ko-KR" sz="1600" dirty="0" smtClean="0"/>
          </a:p>
          <a:p>
            <a:r>
              <a:rPr lang="ko-KR" altLang="en-US" sz="1600" dirty="0" smtClean="0"/>
              <a:t>❹ 내어 쓰기</a:t>
            </a:r>
            <a:r>
              <a:rPr lang="en-US" altLang="ko-KR" sz="1600" dirty="0" smtClean="0"/>
              <a:t>/</a:t>
            </a:r>
            <a:r>
              <a:rPr lang="ko-KR" altLang="en-US" sz="1600" dirty="0" smtClean="0"/>
              <a:t>들여 쓰기</a:t>
            </a:r>
            <a:endParaRPr lang="en-US" altLang="ko-KR" sz="1600" dirty="0" smtClean="0"/>
          </a:p>
          <a:p>
            <a:r>
              <a:rPr lang="ko-KR" altLang="en-US" sz="1600" dirty="0" smtClean="0"/>
              <a:t>❺ 텍스트 줄 바꿈</a:t>
            </a:r>
            <a:endParaRPr lang="en-US" altLang="ko-KR" sz="1600" dirty="0" smtClean="0"/>
          </a:p>
          <a:p>
            <a:r>
              <a:rPr lang="ko-KR" altLang="en-US" sz="1600" dirty="0" smtClean="0"/>
              <a:t>❻ 병합하고 가운데 맞춤 </a:t>
            </a:r>
            <a:r>
              <a:rPr lang="en-US" altLang="ko-KR" sz="1600" dirty="0" smtClean="0">
                <a:sym typeface="Wingdings" pitchFamily="2" charset="2"/>
              </a:rPr>
              <a:t></a:t>
            </a:r>
            <a:endParaRPr lang="en-US" altLang="ko-KR" sz="1600" dirty="0"/>
          </a:p>
        </p:txBody>
      </p:sp>
      <p:pic>
        <p:nvPicPr>
          <p:cNvPr id="6" name="_x142828392" descr="EMB000005c0488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75286" y="4283102"/>
            <a:ext cx="1741426" cy="1357322"/>
          </a:xfrm>
          <a:prstGeom prst="rect">
            <a:avLst/>
          </a:prstGeom>
          <a:noFill/>
        </p:spPr>
      </p:pic>
      <p:pic>
        <p:nvPicPr>
          <p:cNvPr id="7" name="_x142829672" descr="EMB000005c0488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75286" y="5711862"/>
            <a:ext cx="1714512" cy="857256"/>
          </a:xfrm>
          <a:prstGeom prst="rect">
            <a:avLst/>
          </a:prstGeom>
          <a:noFill/>
        </p:spPr>
      </p:pic>
      <p:pic>
        <p:nvPicPr>
          <p:cNvPr id="8" name="_x142829992" descr="EMB000005c0488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09" y="3598949"/>
            <a:ext cx="4325714" cy="28971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엑셀 개요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엑셀의 기능</a:t>
            </a:r>
          </a:p>
        </p:txBody>
      </p:sp>
      <p:sp>
        <p:nvSpPr>
          <p:cNvPr id="4198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데이터의 관리</a:t>
            </a:r>
          </a:p>
          <a:p>
            <a:pPr lvl="1"/>
            <a:r>
              <a:rPr lang="ko-KR" altLang="en-US" dirty="0" smtClean="0"/>
              <a:t>많은 양의 데이터 목록을 원하는 조건으로 정렬하거나 </a:t>
            </a:r>
            <a:r>
              <a:rPr lang="ko-KR" altLang="en-US" dirty="0" err="1" smtClean="0"/>
              <a:t>필터링할</a:t>
            </a:r>
            <a:r>
              <a:rPr lang="ko-KR" altLang="en-US" dirty="0" smtClean="0"/>
              <a:t> 수 있음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8" name="_x96718616" descr="EMB000002943f3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528888"/>
            <a:ext cx="4337308" cy="3286148"/>
          </a:xfrm>
          <a:prstGeom prst="rect">
            <a:avLst/>
          </a:prstGeom>
          <a:noFill/>
        </p:spPr>
      </p:pic>
      <p:pic>
        <p:nvPicPr>
          <p:cNvPr id="9" name="_x96727416" descr="EMB000002943f3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5692" y="2528888"/>
            <a:ext cx="4337308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4.3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표시형식 지정하기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표시 형식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셀에 입력된 수치 데이터를 화면에 보이는 방식을 설정할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ko-KR" altLang="en-US" dirty="0" smtClean="0"/>
              <a:t>셀 또는 셀 범위를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표시 형식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그룹의 서식 관련 명령을 선택하거나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셀 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표시 형식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191" y="2704855"/>
            <a:ext cx="1643074" cy="1155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모서리가 둥근 직사각형 4"/>
          <p:cNvSpPr/>
          <p:nvPr/>
        </p:nvSpPr>
        <p:spPr bwMode="auto">
          <a:xfrm>
            <a:off x="2524140" y="2776293"/>
            <a:ext cx="6429420" cy="1071570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sz="1600" smtClean="0"/>
              <a:t> </a:t>
            </a:r>
            <a:r>
              <a:rPr lang="ko-KR" altLang="en-US" sz="1600" dirty="0" smtClean="0"/>
              <a:t>표시 형식 지정 </a:t>
            </a:r>
            <a:r>
              <a:rPr lang="ko-KR" altLang="en-US" sz="1600" smtClean="0"/>
              <a:t>목록 상자 </a:t>
            </a:r>
            <a:r>
              <a:rPr lang="en-US" altLang="ko-KR" sz="1600" smtClean="0"/>
              <a:t> </a:t>
            </a:r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ko-KR" altLang="en-US" sz="1600" smtClean="0"/>
              <a:t> </a:t>
            </a:r>
            <a:r>
              <a:rPr lang="ko-KR" altLang="en-US" sz="1600" dirty="0" smtClean="0"/>
              <a:t>통화 기호 지정</a:t>
            </a:r>
          </a:p>
          <a:p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ko-KR" altLang="en-US" sz="1600" smtClean="0"/>
              <a:t> </a:t>
            </a:r>
            <a:r>
              <a:rPr lang="ko-KR" altLang="en-US" sz="1600" dirty="0" smtClean="0"/>
              <a:t>백분율 </a:t>
            </a:r>
            <a:r>
              <a:rPr lang="ko-KR" altLang="en-US" sz="1600" smtClean="0"/>
              <a:t>스타일 </a:t>
            </a:r>
            <a:r>
              <a:rPr lang="en-US" altLang="ko-KR" sz="1600" smtClean="0"/>
              <a:t>	             </a:t>
            </a:r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➍</a:t>
            </a:r>
            <a:r>
              <a:rPr lang="ko-KR" altLang="en-US" sz="1600" smtClean="0"/>
              <a:t> </a:t>
            </a:r>
            <a:r>
              <a:rPr lang="ko-KR" altLang="en-US" sz="1600" dirty="0" smtClean="0"/>
              <a:t>쉼표 스타일</a:t>
            </a:r>
            <a:endParaRPr lang="en-US" altLang="ko-KR" sz="1600" dirty="0" smtClean="0"/>
          </a:p>
          <a:p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➎</a:t>
            </a:r>
            <a:r>
              <a:rPr lang="ko-KR" altLang="en-US" sz="1600" smtClean="0"/>
              <a:t> </a:t>
            </a:r>
            <a:r>
              <a:rPr lang="ko-KR" altLang="en-US" sz="1600" dirty="0" smtClean="0"/>
              <a:t>소수부의 자릿수 </a:t>
            </a:r>
            <a:r>
              <a:rPr lang="ko-KR" altLang="en-US" sz="1600" smtClean="0"/>
              <a:t>늘림       </a:t>
            </a:r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➏</a:t>
            </a:r>
            <a:r>
              <a:rPr lang="ko-KR" altLang="en-US" sz="1600" smtClean="0"/>
              <a:t> </a:t>
            </a:r>
            <a:r>
              <a:rPr lang="ko-KR" altLang="en-US" sz="1600" dirty="0" smtClean="0"/>
              <a:t>소수부의 자릿수 줄임</a:t>
            </a:r>
            <a:endParaRPr lang="en-US" altLang="ko-KR" sz="1600" dirty="0" smtClean="0"/>
          </a:p>
          <a:p>
            <a:r>
              <a:rPr lang="ko-KR" altLang="en-US" sz="1600" smtClean="0">
                <a:solidFill>
                  <a:srgbClr val="FF0000"/>
                </a:solidFill>
                <a:latin typeface="MS Mincho"/>
              </a:rPr>
              <a:t>➐</a:t>
            </a:r>
            <a:r>
              <a:rPr lang="ko-KR" altLang="en-US" sz="1600" smtClean="0"/>
              <a:t> </a:t>
            </a:r>
            <a:r>
              <a:rPr lang="en-US" altLang="ko-KR" sz="1600" dirty="0" smtClean="0"/>
              <a:t>[</a:t>
            </a:r>
            <a:r>
              <a:rPr lang="ko-KR" altLang="en-US" sz="1600" dirty="0" smtClean="0"/>
              <a:t>셀 서식</a:t>
            </a:r>
            <a:r>
              <a:rPr lang="en-US" altLang="ko-KR" sz="1600" dirty="0" smtClean="0"/>
              <a:t>]-[</a:t>
            </a:r>
            <a:r>
              <a:rPr lang="ko-KR" altLang="en-US" sz="1600" dirty="0" smtClean="0"/>
              <a:t>표시 형식</a:t>
            </a:r>
            <a:r>
              <a:rPr lang="en-US" altLang="ko-KR" sz="1600" dirty="0" smtClean="0"/>
              <a:t>] </a:t>
            </a:r>
            <a:r>
              <a:rPr lang="ko-KR" altLang="en-US" sz="1600" dirty="0" smtClean="0"/>
              <a:t>대화상자의 표시</a:t>
            </a:r>
            <a:endParaRPr lang="ko-KR" altLang="en-US" sz="1600" dirty="0"/>
          </a:p>
        </p:txBody>
      </p:sp>
      <p:pic>
        <p:nvPicPr>
          <p:cNvPr id="6" name="_x142827272" descr="EMB000005c0488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55184" y="3925631"/>
            <a:ext cx="1057143" cy="2680000"/>
          </a:xfrm>
          <a:prstGeom prst="rect">
            <a:avLst/>
          </a:prstGeom>
          <a:noFill/>
        </p:spPr>
      </p:pic>
      <p:pic>
        <p:nvPicPr>
          <p:cNvPr id="7" name="_x142830232" descr="EMB000005c0488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2505" y="5403683"/>
            <a:ext cx="1357322" cy="1158802"/>
          </a:xfrm>
          <a:prstGeom prst="rect">
            <a:avLst/>
          </a:prstGeom>
          <a:noFill/>
        </p:spPr>
      </p:pic>
      <p:pic>
        <p:nvPicPr>
          <p:cNvPr id="8" name="_x142828312" descr="EMB000005c0488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12702" y="3997069"/>
            <a:ext cx="3034286" cy="24857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4.3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표시형식 지정 예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2827272" descr="EMB000005c0488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4579" y="1749402"/>
            <a:ext cx="4214842" cy="26249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4.3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서식 적용하기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보호 지정하기</a:t>
            </a:r>
            <a:endParaRPr lang="en-US" altLang="ko-KR" dirty="0" smtClean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altLang="ko-KR" dirty="0" smtClean="0"/>
              <a:t>[</a:t>
            </a:r>
            <a:r>
              <a:rPr lang="ko-KR" altLang="en-US" dirty="0" smtClean="0"/>
              <a:t>셀 서식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보호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 있는 ‘잠금’</a:t>
            </a:r>
            <a:r>
              <a:rPr lang="en-US" altLang="ko-KR" dirty="0" smtClean="0"/>
              <a:t>, ‘</a:t>
            </a:r>
            <a:r>
              <a:rPr lang="ko-KR" altLang="en-US" dirty="0" smtClean="0"/>
              <a:t>숨김’ 등의 보호 기능</a:t>
            </a:r>
            <a:endParaRPr lang="en-US" altLang="ko-KR" dirty="0" smtClean="0"/>
          </a:p>
          <a:p>
            <a:pPr lvl="2">
              <a:spcBef>
                <a:spcPts val="0"/>
              </a:spcBef>
              <a:spcAft>
                <a:spcPts val="200"/>
              </a:spcAft>
            </a:pPr>
            <a:r>
              <a:rPr lang="ko-KR" altLang="en-US" dirty="0" smtClean="0"/>
              <a:t>워크시트가 보호되어 있을 때에만 기능 발휘</a:t>
            </a:r>
            <a:endParaRPr lang="en-US" altLang="ko-KR" dirty="0" smtClean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ko-KR" altLang="en-US" dirty="0" smtClean="0"/>
              <a:t>잠금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셀 보호가 된 상태에서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잠금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을 선택하면 셀을 편집할 수 없다</a:t>
            </a:r>
            <a:r>
              <a:rPr lang="en-US" altLang="ko-KR" dirty="0" smtClean="0"/>
              <a:t>. 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ko-KR" altLang="en-US" dirty="0" smtClean="0"/>
              <a:t>숨김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수식 셀을 범위로 지정하고 ‘숨김’을 선택하면 수식 입력 줄에 수식이 나타나지 않음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42829992" descr="EMB000005c0488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648" y="2844792"/>
            <a:ext cx="3287143" cy="2692857"/>
          </a:xfrm>
          <a:prstGeom prst="rect">
            <a:avLst/>
          </a:prstGeom>
          <a:noFill/>
        </p:spPr>
      </p:pic>
      <p:sp>
        <p:nvSpPr>
          <p:cNvPr id="5" name="모서리가 둥근 직사각형 4"/>
          <p:cNvSpPr/>
          <p:nvPr/>
        </p:nvSpPr>
        <p:spPr bwMode="auto">
          <a:xfrm>
            <a:off x="857224" y="5630858"/>
            <a:ext cx="7429552" cy="714380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워크시트를 보호하려면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[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검토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]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탭의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[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변경내용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] 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그룹에서 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[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시트 보호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]</a:t>
            </a:r>
            <a:r>
              <a:rPr lang="ko-KR" altLang="en-US" sz="1600" dirty="0" smtClean="0">
                <a:latin typeface="휴먼엑스포" pitchFamily="18" charset="-127"/>
                <a:ea typeface="휴먼엑스포" pitchFamily="18" charset="-127"/>
              </a:rPr>
              <a:t>를 선택하고 암호와 시트 보호 시 허용할 내용 등을 선택한다</a:t>
            </a:r>
            <a:r>
              <a:rPr lang="en-US" altLang="ko-KR" sz="1600" dirty="0" smtClean="0">
                <a:latin typeface="휴먼엑스포" pitchFamily="18" charset="-127"/>
                <a:ea typeface="휴먼엑스포" pitchFamily="18" charset="-127"/>
              </a:rPr>
              <a:t>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4.4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스타일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스타일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 서식을 자동으로 지정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엑셀 </a:t>
            </a:r>
            <a:r>
              <a:rPr lang="en-US" altLang="ko-KR" dirty="0" smtClean="0"/>
              <a:t>2003 </a:t>
            </a:r>
            <a:r>
              <a:rPr lang="ko-KR" altLang="en-US" dirty="0" smtClean="0"/>
              <a:t>버전의 ‘자동 서식’과 유사한 기능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 스타일에서는 글꼴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글자 속성</a:t>
            </a:r>
            <a:r>
              <a:rPr lang="en-US" altLang="ko-KR" dirty="0" smtClean="0"/>
              <a:t>, </a:t>
            </a:r>
            <a:r>
              <a:rPr lang="ko-KR" altLang="en-US" dirty="0" smtClean="0"/>
              <a:t>셀 배경색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무늬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서식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숫자 형식 등을 지정할 수 있는 다양한 셀 스타일 갤러리가 제공됨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적용하려는 셀 범위를 지정하고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셀 스타일 확장</a:t>
            </a:r>
            <a:r>
              <a:rPr lang="en-US" altLang="ko-KR" dirty="0" smtClean="0"/>
              <a:t>&gt; </a:t>
            </a:r>
            <a:r>
              <a:rPr lang="ko-KR" altLang="en-US" dirty="0" smtClean="0"/>
              <a:t>버튼을 눌러 원하는 서식 선택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 스타일 적용을 취소하려면 셀 스타일 갤러리에서 ‘표준’ 선택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333" y="3639579"/>
            <a:ext cx="6913334" cy="28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4.5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메모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셀에 입력된 데이터의 보충 설명</a:t>
            </a:r>
            <a:endParaRPr lang="en-US" altLang="ko-KR" dirty="0" smtClean="0"/>
          </a:p>
          <a:p>
            <a:r>
              <a:rPr lang="ko-KR" altLang="en-US" dirty="0" smtClean="0"/>
              <a:t>메모 삽입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해당 셀을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검토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메모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새 메모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클릭하거나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메모 삽입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(</a:t>
            </a:r>
            <a:r>
              <a:rPr lang="ko-KR" altLang="en-US" dirty="0" smtClean="0"/>
              <a:t>바로 가기 키 </a:t>
            </a:r>
            <a:r>
              <a:rPr lang="en-US" altLang="ko-KR" dirty="0" smtClean="0"/>
              <a:t>&lt;Shift&gt;+&lt;F2&gt; </a:t>
            </a:r>
            <a:r>
              <a:rPr lang="ko-KR" altLang="en-US" dirty="0" smtClean="0"/>
              <a:t>키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새 메모가 만들어지고 포인터가 새 메모로 이동하고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해당 셀의 모서리에는 메모 표식이 나타남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메모 입력을 끝내려면 메모 상자의 바깥쪽 클릭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5333" y="3721104"/>
            <a:ext cx="6933334" cy="255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4.5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메모 표시</a:t>
            </a:r>
            <a:r>
              <a:rPr lang="en-US" altLang="ko-KR" dirty="0" smtClean="0"/>
              <a:t>/</a:t>
            </a:r>
            <a:r>
              <a:rPr lang="ko-KR" altLang="en-US" dirty="0" smtClean="0"/>
              <a:t>숨기기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삽입한 메모 상자는 보이지 않고 메모 표식만 보이다가 마우스를 해당 셀 위로 가져가면 다시 메모 상자가 표시됨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메모 표시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메모가 표시된 셀을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검토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메모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메모 표시</a:t>
            </a:r>
            <a:r>
              <a:rPr lang="en-US" altLang="ko-KR" dirty="0" smtClean="0"/>
              <a:t>/</a:t>
            </a:r>
            <a:r>
              <a:rPr lang="ko-KR" altLang="en-US" dirty="0" smtClean="0"/>
              <a:t>숨기기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선택하거나 마우스 오른쪽 버튼을 누르고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메모 표시</a:t>
            </a:r>
            <a:r>
              <a:rPr lang="en-US" altLang="ko-KR" dirty="0" smtClean="0"/>
              <a:t>/</a:t>
            </a:r>
            <a:r>
              <a:rPr lang="ko-KR" altLang="en-US" dirty="0" smtClean="0"/>
              <a:t>숨기기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메모 숨기기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메모 표시</a:t>
            </a:r>
            <a:r>
              <a:rPr lang="en-US" altLang="ko-KR" dirty="0" smtClean="0"/>
              <a:t>/</a:t>
            </a:r>
            <a:r>
              <a:rPr lang="ko-KR" altLang="en-US" dirty="0" smtClean="0"/>
              <a:t>숨기기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한 번 더 클릭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74" y="3107712"/>
            <a:ext cx="8429652" cy="309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4.5 </a:t>
            </a:r>
            <a:r>
              <a:rPr lang="ko-KR" altLang="en-US" dirty="0" smtClean="0"/>
              <a:t>셀 편집과 셀 서식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메모 편집</a:t>
            </a:r>
            <a:r>
              <a:rPr lang="en-US" altLang="ko-KR" dirty="0" smtClean="0"/>
              <a:t>/</a:t>
            </a:r>
            <a:r>
              <a:rPr lang="ko-KR" altLang="en-US" dirty="0" smtClean="0"/>
              <a:t>삭제하기</a:t>
            </a:r>
            <a:endParaRPr lang="en-US" altLang="ko-KR" dirty="0" smtClean="0"/>
          </a:p>
          <a:p>
            <a:r>
              <a:rPr lang="ko-KR" altLang="en-US" dirty="0" smtClean="0"/>
              <a:t>메모 편집 </a:t>
            </a:r>
            <a:r>
              <a:rPr lang="en-US" altLang="ko-KR" dirty="0" smtClean="0"/>
              <a:t> </a:t>
            </a:r>
          </a:p>
          <a:p>
            <a:pPr lvl="1"/>
            <a:r>
              <a:rPr lang="ko-KR" altLang="en-US" dirty="0" smtClean="0"/>
              <a:t>해당 셀을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검토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메모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메모 편집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선택하거나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메모 편집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메모 편집이 끝난 후 메모 상자의 바깥쪽을 클릭하면 메모 편집 완료됨</a:t>
            </a:r>
            <a:endParaRPr lang="en-US" altLang="ko-KR" dirty="0" smtClean="0"/>
          </a:p>
          <a:p>
            <a:r>
              <a:rPr lang="ko-KR" altLang="en-US" dirty="0" smtClean="0"/>
              <a:t>메모 삭제 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해당 셀을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검토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메모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삭제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를 클릭하거나 마우스 오른쪽 버튼을 눌러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메모 삭제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그림 3" descr="ch05-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48" y="3940182"/>
            <a:ext cx="2809875" cy="85725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4.5 </a:t>
            </a:r>
            <a:r>
              <a:rPr lang="ko-KR" altLang="en-US" dirty="0" smtClean="0"/>
              <a:t>실습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셀 서식 지정하기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준비파일 열기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실습파일 </a:t>
            </a:r>
            <a:r>
              <a:rPr lang="en-US" altLang="ko-KR" dirty="0" smtClean="0"/>
              <a:t>‘7-2.xlsx’ </a:t>
            </a:r>
            <a:r>
              <a:rPr lang="ko-KR" altLang="en-US" dirty="0" smtClean="0"/>
              <a:t>파일을 연다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pic>
        <p:nvPicPr>
          <p:cNvPr id="4" name="_x142829352" descr="EMB000005c048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0571" y="2041506"/>
            <a:ext cx="5662858" cy="41657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맞춤과 글꼴 서식 지정하기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[A1:G1] </a:t>
            </a:r>
            <a:r>
              <a:rPr lang="ko-KR" altLang="en-US" dirty="0" smtClean="0"/>
              <a:t>영역을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맞춤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‘병합하고 가운데 맞춤’을 클릭한다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글꼴 ‘휴먼모음</a:t>
            </a:r>
            <a:r>
              <a:rPr lang="en-US" altLang="ko-KR" dirty="0" smtClean="0"/>
              <a:t>T’, </a:t>
            </a:r>
            <a:r>
              <a:rPr lang="ko-KR" altLang="en-US" dirty="0" smtClean="0"/>
              <a:t>크기 ‘</a:t>
            </a:r>
            <a:r>
              <a:rPr lang="en-US" altLang="ko-KR" dirty="0" smtClean="0"/>
              <a:t>20’, </a:t>
            </a:r>
            <a:r>
              <a:rPr lang="ko-KR" altLang="en-US" dirty="0" smtClean="0"/>
              <a:t>글꼴 색 ‘파랑’</a:t>
            </a:r>
            <a:r>
              <a:rPr lang="ko-KR" altLang="en-US" dirty="0" err="1" smtClean="0"/>
              <a:t>으로</a:t>
            </a:r>
            <a:r>
              <a:rPr lang="ko-KR" altLang="en-US" dirty="0" smtClean="0"/>
              <a:t> 지정한다</a:t>
            </a:r>
            <a:r>
              <a:rPr lang="en-US" altLang="ko-KR" dirty="0" smtClean="0"/>
              <a:t>(</a:t>
            </a:r>
            <a:r>
              <a:rPr lang="ko-KR" altLang="en-US" dirty="0" smtClean="0"/>
              <a:t>범위지정</a:t>
            </a:r>
            <a:r>
              <a:rPr lang="en-US" altLang="ko-KR" dirty="0" smtClean="0"/>
              <a:t>-</a:t>
            </a:r>
            <a:r>
              <a:rPr lang="ko-KR" altLang="en-US" dirty="0" smtClean="0"/>
              <a:t>콜론</a:t>
            </a:r>
            <a:r>
              <a:rPr lang="en-US" altLang="ko-KR" dirty="0" smtClean="0"/>
              <a:t>)</a:t>
            </a:r>
          </a:p>
          <a:p>
            <a:endParaRPr lang="ko-KR" altLang="en-US" dirty="0"/>
          </a:p>
        </p:txBody>
      </p:sp>
      <p:pic>
        <p:nvPicPr>
          <p:cNvPr id="4" name="그림 3" descr="Pch05-07(2)_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55545" y="2528888"/>
            <a:ext cx="4832909" cy="1609344"/>
          </a:xfrm>
          <a:prstGeom prst="rect">
            <a:avLst/>
          </a:prstGeom>
        </p:spPr>
      </p:pic>
      <p:pic>
        <p:nvPicPr>
          <p:cNvPr id="5" name="그림 4" descr="Pch05-07(2)_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155545" y="4524390"/>
            <a:ext cx="4832909" cy="1667866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날짜 형태의 표시 형식 지정하기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G3 </a:t>
            </a:r>
            <a:r>
              <a:rPr lang="ko-KR" altLang="en-US" dirty="0" smtClean="0"/>
              <a:t>셀에서 마우스 오른쪽 버튼을 눌러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셀 서식</a:t>
            </a:r>
            <a:r>
              <a:rPr lang="en-US" altLang="ko-KR" dirty="0" smtClean="0"/>
              <a:t>’</a:t>
            </a:r>
            <a:r>
              <a:rPr lang="ko-KR" altLang="en-US" dirty="0" smtClean="0"/>
              <a:t>을 클릭한다</a:t>
            </a:r>
            <a:r>
              <a:rPr lang="en-US" altLang="ko-KR" dirty="0" smtClean="0"/>
              <a:t>. [</a:t>
            </a:r>
            <a:r>
              <a:rPr lang="ko-KR" altLang="en-US" dirty="0" smtClean="0"/>
              <a:t>표시 형식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범주를 ‘사용자 지정’</a:t>
            </a:r>
            <a:r>
              <a:rPr lang="ko-KR" altLang="en-US" dirty="0" err="1" smtClean="0"/>
              <a:t>으로</a:t>
            </a:r>
            <a:r>
              <a:rPr lang="ko-KR" altLang="en-US" dirty="0" smtClean="0"/>
              <a:t> 선택하고 </a:t>
            </a:r>
            <a:r>
              <a:rPr lang="en-US" altLang="ko-KR" dirty="0" smtClean="0"/>
              <a:t>[</a:t>
            </a:r>
            <a:r>
              <a:rPr lang="en-US" altLang="ko-KR" dirty="0" err="1" smtClean="0"/>
              <a:t>yyyy</a:t>
            </a:r>
            <a:r>
              <a:rPr lang="en-US" altLang="ko-KR" dirty="0" smtClean="0"/>
              <a:t>"</a:t>
            </a:r>
            <a:r>
              <a:rPr lang="ko-KR" altLang="en-US" dirty="0" smtClean="0"/>
              <a:t>年</a:t>
            </a:r>
            <a:r>
              <a:rPr lang="en-US" altLang="ko-KR" dirty="0" smtClean="0"/>
              <a:t>" mm"</a:t>
            </a:r>
            <a:r>
              <a:rPr lang="ko-KR" altLang="en-US" dirty="0" smtClean="0"/>
              <a:t>月</a:t>
            </a:r>
            <a:r>
              <a:rPr lang="en-US" altLang="ko-KR" dirty="0" smtClean="0"/>
              <a:t>" </a:t>
            </a:r>
            <a:r>
              <a:rPr lang="en-US" altLang="ko-KR" dirty="0" err="1" smtClean="0"/>
              <a:t>dd</a:t>
            </a:r>
            <a:r>
              <a:rPr lang="en-US" altLang="ko-KR" dirty="0" smtClean="0"/>
              <a:t>"</a:t>
            </a:r>
            <a:r>
              <a:rPr lang="ko-KR" altLang="en-US" dirty="0" smtClean="0"/>
              <a:t>日</a:t>
            </a:r>
            <a:r>
              <a:rPr lang="en-US" altLang="ko-KR" dirty="0" smtClean="0"/>
              <a:t>"] </a:t>
            </a:r>
            <a:r>
              <a:rPr lang="ko-KR" altLang="en-US" dirty="0" smtClean="0"/>
              <a:t>형식을 선택한다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en-US" altLang="ko-KR" dirty="0" err="1" smtClean="0"/>
              <a:t>yy</a:t>
            </a:r>
            <a:r>
              <a:rPr lang="en-US" altLang="ko-KR" dirty="0" smtClean="0"/>
              <a:t>"</a:t>
            </a:r>
            <a:r>
              <a:rPr lang="ko-KR" altLang="en-US" dirty="0" smtClean="0"/>
              <a:t>年</a:t>
            </a:r>
            <a:r>
              <a:rPr lang="en-US" altLang="ko-KR" dirty="0" smtClean="0"/>
              <a:t>"m"</a:t>
            </a:r>
            <a:r>
              <a:rPr lang="ko-KR" altLang="en-US" dirty="0" smtClean="0"/>
              <a:t>月</a:t>
            </a:r>
            <a:r>
              <a:rPr lang="en-US" altLang="ko-KR" dirty="0" smtClean="0"/>
              <a:t>" "</a:t>
            </a:r>
            <a:r>
              <a:rPr lang="ko-KR" altLang="en-US" dirty="0" smtClean="0"/>
              <a:t>현재</a:t>
            </a:r>
            <a:r>
              <a:rPr lang="en-US" altLang="ko-KR" dirty="0" smtClean="0"/>
              <a:t>"]</a:t>
            </a:r>
            <a:r>
              <a:rPr lang="ko-KR" altLang="en-US" dirty="0" smtClean="0"/>
              <a:t>와 같이 수정하고 </a:t>
            </a:r>
            <a:r>
              <a:rPr lang="en-US" altLang="ko-KR" dirty="0" smtClean="0"/>
              <a:t>&lt;Enter&gt; </a:t>
            </a:r>
            <a:r>
              <a:rPr lang="ko-KR" altLang="en-US" dirty="0" smtClean="0"/>
              <a:t>키를 누른다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2473" y="2808279"/>
            <a:ext cx="8219053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엑셀 개요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엑셀의 기능</a:t>
            </a:r>
          </a:p>
        </p:txBody>
      </p:sp>
      <p:sp>
        <p:nvSpPr>
          <p:cNvPr id="4301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업무용 데이터의 분석</a:t>
            </a:r>
          </a:p>
          <a:p>
            <a:pPr lvl="1"/>
            <a:r>
              <a:rPr lang="ko-KR" altLang="en-US" dirty="0" smtClean="0"/>
              <a:t>인사나 재무와 같은 업무 데이터를 최대한 활용할 수 있게 다양한 방법으로 정렬하고 융통성 있는 형식으로 정보를 저장하는 피벗 테이블 기능 제공</a:t>
            </a:r>
            <a:endParaRPr lang="en-US" altLang="ko-KR" dirty="0" smtClean="0"/>
          </a:p>
        </p:txBody>
      </p:sp>
      <p:pic>
        <p:nvPicPr>
          <p:cNvPr id="6" name="_x96738344" descr="EMB000002943f3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528888"/>
            <a:ext cx="4429157" cy="3355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셀 선택 후 맞춤 서식 지정하기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[A4:G4] </a:t>
            </a:r>
            <a:r>
              <a:rPr lang="ko-KR" altLang="en-US" dirty="0" smtClean="0"/>
              <a:t>영역을 선택하고 </a:t>
            </a:r>
            <a:r>
              <a:rPr lang="en-US" altLang="ko-KR" dirty="0" smtClean="0"/>
              <a:t>&lt;Ctrl&gt; </a:t>
            </a:r>
            <a:r>
              <a:rPr lang="ko-KR" altLang="en-US" dirty="0" smtClean="0"/>
              <a:t>키를 누른 상태에서 </a:t>
            </a:r>
            <a:r>
              <a:rPr lang="en-US" altLang="ko-KR" dirty="0" smtClean="0"/>
              <a:t>[A5:A11] </a:t>
            </a:r>
            <a:r>
              <a:rPr lang="ko-KR" altLang="en-US" dirty="0" smtClean="0"/>
              <a:t>영역을 선택한다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맞춤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가운데 맞춤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그림 3" descr="Pch05-07(4)_1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428646" y="2443886"/>
            <a:ext cx="4286707" cy="1970227"/>
          </a:xfrm>
          <a:prstGeom prst="rect">
            <a:avLst/>
          </a:prstGeom>
        </p:spPr>
      </p:pic>
      <p:pic>
        <p:nvPicPr>
          <p:cNvPr id="5" name="_x142828872" descr="EMB000005c0489d"/>
          <p:cNvPicPr>
            <a:picLocks noChangeAspect="1" noChangeArrowheads="1"/>
          </p:cNvPicPr>
          <p:nvPr/>
        </p:nvPicPr>
        <p:blipFill>
          <a:blip r:embed="rId3"/>
          <a:srcRect b="40000"/>
          <a:stretch>
            <a:fillRect/>
          </a:stretch>
        </p:blipFill>
        <p:spPr bwMode="auto">
          <a:xfrm>
            <a:off x="2461285" y="4670442"/>
            <a:ext cx="4221429" cy="13525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백분율</a:t>
            </a:r>
            <a:r>
              <a:rPr lang="en-US" altLang="ko-KR" dirty="0" smtClean="0"/>
              <a:t>, </a:t>
            </a:r>
            <a:r>
              <a:rPr lang="ko-KR" altLang="en-US" dirty="0" smtClean="0"/>
              <a:t>회계 형태의 표시 형식 지정하기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[E5:E11] </a:t>
            </a:r>
            <a:r>
              <a:rPr lang="ko-KR" altLang="en-US" dirty="0" smtClean="0"/>
              <a:t>영역을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표시 형식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백분율</a:t>
            </a:r>
            <a:r>
              <a:rPr lang="en-US" altLang="ko-KR" dirty="0" smtClean="0"/>
              <a:t>(%) 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[D5:D11] </a:t>
            </a:r>
            <a:r>
              <a:rPr lang="ko-KR" altLang="en-US" dirty="0" smtClean="0"/>
              <a:t>영역을 선택하고 </a:t>
            </a:r>
            <a:r>
              <a:rPr lang="en-US" altLang="ko-KR" dirty="0" smtClean="0"/>
              <a:t>&lt;Ctrl&gt; </a:t>
            </a:r>
            <a:r>
              <a:rPr lang="ko-KR" altLang="en-US" dirty="0" smtClean="0"/>
              <a:t>키를 누른 채 </a:t>
            </a:r>
            <a:r>
              <a:rPr lang="en-US" altLang="ko-KR" dirty="0" smtClean="0"/>
              <a:t>[F5:G11] </a:t>
            </a:r>
            <a:r>
              <a:rPr lang="ko-KR" altLang="en-US" dirty="0" smtClean="0"/>
              <a:t>영역을 추가로 선택한다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이어서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표시 형식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회계 표시 형식을 선택한다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55" y="2528888"/>
            <a:ext cx="8501090" cy="3507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테두리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무늬 지정하기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[A4:G11] </a:t>
            </a:r>
            <a:r>
              <a:rPr lang="ko-KR" altLang="en-US" dirty="0" smtClean="0"/>
              <a:t>영역을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테두리 확장 버튼을 눌러 ‘굵은 상자 테두리’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선택한다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[A4:G4] </a:t>
            </a:r>
            <a:r>
              <a:rPr lang="ko-KR" altLang="en-US" dirty="0" smtClean="0"/>
              <a:t>영역을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홈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스타일</a:t>
            </a:r>
            <a:r>
              <a:rPr lang="en-US" altLang="ko-KR" dirty="0" smtClean="0"/>
              <a:t>] </a:t>
            </a:r>
            <a:r>
              <a:rPr lang="ko-KR" altLang="en-US" dirty="0" smtClean="0"/>
              <a:t>그룹에서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셀 스타일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의 확장 버튼을 눌러 ‘</a:t>
            </a:r>
            <a:r>
              <a:rPr lang="en-US" altLang="ko-KR" dirty="0" smtClean="0"/>
              <a:t>60%-</a:t>
            </a:r>
            <a:r>
              <a:rPr lang="ko-KR" altLang="en-US" dirty="0" err="1" smtClean="0"/>
              <a:t>강조색</a:t>
            </a:r>
            <a:r>
              <a:rPr lang="en-US" altLang="ko-KR" dirty="0" smtClean="0"/>
              <a:t>1’</a:t>
            </a:r>
            <a:r>
              <a:rPr lang="ko-KR" altLang="en-US" dirty="0" smtClean="0"/>
              <a:t>을 선택한다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42829032" descr="EMB000005c048a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620" y="2693998"/>
            <a:ext cx="4176810" cy="3071834"/>
          </a:xfrm>
          <a:prstGeom prst="rect">
            <a:avLst/>
          </a:prstGeom>
          <a:noFill/>
        </p:spPr>
      </p:pic>
      <p:pic>
        <p:nvPicPr>
          <p:cNvPr id="5" name="_x142829432" descr="EMB000005c048a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8900" y="2693998"/>
            <a:ext cx="4176901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엑셀 개요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엑셀의 기능</a:t>
            </a:r>
          </a:p>
        </p:txBody>
      </p:sp>
      <p:sp>
        <p:nvSpPr>
          <p:cNvPr id="4403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작업 자동화</a:t>
            </a:r>
          </a:p>
          <a:p>
            <a:pPr lvl="1"/>
            <a:r>
              <a:rPr lang="ko-KR" altLang="en-US" dirty="0" smtClean="0"/>
              <a:t>엑셀에서 자주 수행하는 반복 작업은 매크로 기능을 이용해 자동화할 수 있음</a:t>
            </a:r>
            <a:r>
              <a:rPr lang="en-US" altLang="ko-KR" dirty="0" smtClean="0"/>
              <a:t>. </a:t>
            </a:r>
            <a:endParaRPr lang="en-US" altLang="ko-KR" dirty="0"/>
          </a:p>
        </p:txBody>
      </p:sp>
      <p:pic>
        <p:nvPicPr>
          <p:cNvPr id="6" name="_x38258864" descr="EMB000002943f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041506"/>
            <a:ext cx="4243019" cy="3214710"/>
          </a:xfrm>
          <a:prstGeom prst="rect">
            <a:avLst/>
          </a:prstGeom>
          <a:noFill/>
        </p:spPr>
      </p:pic>
      <p:pic>
        <p:nvPicPr>
          <p:cNvPr id="7" name="_x96751920" descr="EMB000002943f4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8544" y="1970068"/>
            <a:ext cx="4336739" cy="3347524"/>
          </a:xfrm>
          <a:prstGeom prst="rect">
            <a:avLst/>
          </a:prstGeom>
          <a:noFill/>
        </p:spPr>
      </p:pic>
      <p:sp>
        <p:nvSpPr>
          <p:cNvPr id="10" name="모서리가 둥근 직사각형 9"/>
          <p:cNvSpPr/>
          <p:nvPr/>
        </p:nvSpPr>
        <p:spPr bwMode="auto">
          <a:xfrm>
            <a:off x="607191" y="5487982"/>
            <a:ext cx="7929618" cy="857256"/>
          </a:xfrm>
          <a:prstGeom prst="roundRect">
            <a:avLst>
              <a:gd name="adj" fmla="val 5891"/>
            </a:avLst>
          </a:prstGeom>
          <a:gradFill flip="none" rotWithShape="1">
            <a:gsLst>
              <a:gs pos="0">
                <a:srgbClr val="B8CCC3">
                  <a:tint val="66000"/>
                  <a:satMod val="160000"/>
                </a:srgbClr>
              </a:gs>
              <a:gs pos="50000">
                <a:srgbClr val="B8CCC3">
                  <a:tint val="44500"/>
                  <a:satMod val="160000"/>
                </a:srgbClr>
              </a:gs>
              <a:gs pos="100000">
                <a:srgbClr val="B8CCC3">
                  <a:tint val="23500"/>
                  <a:satMod val="160000"/>
                </a:srgbClr>
              </a:gs>
            </a:gsLst>
            <a:lin ang="0" scaled="1"/>
            <a:tileRect/>
          </a:gradFill>
          <a:ln w="25400" cap="flat" cmpd="sng" algn="ctr">
            <a:solidFill>
              <a:srgbClr val="B8CCC3">
                <a:shade val="50000"/>
              </a:srgbClr>
            </a:solidFill>
            <a:prstDash val="solid"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매크로는 해당 작업이 필요할 때마다 실행할 수 있도록 일련의 명령과 함수를 </a:t>
            </a:r>
            <a:r>
              <a:rPr lang="ko-KR" altLang="en-US" sz="1400" dirty="0" err="1" smtClean="0">
                <a:latin typeface="휴먼엑스포" pitchFamily="18" charset="-127"/>
                <a:ea typeface="휴먼엑스포" pitchFamily="18" charset="-127"/>
              </a:rPr>
              <a:t>비주얼</a:t>
            </a: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 베이직 모듈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(Visual Basic for Application)</a:t>
            </a:r>
            <a:r>
              <a:rPr lang="ko-KR" altLang="en-US" sz="1400" dirty="0" smtClean="0">
                <a:latin typeface="휴먼엑스포" pitchFamily="18" charset="-127"/>
                <a:ea typeface="휴먼엑스포" pitchFamily="18" charset="-127"/>
              </a:rPr>
              <a:t>로 저장해 놓은 것이다</a:t>
            </a:r>
            <a:r>
              <a:rPr lang="en-US" altLang="ko-KR" sz="1400" dirty="0" smtClean="0">
                <a:latin typeface="휴먼엑스포" pitchFamily="18" charset="-127"/>
                <a:ea typeface="휴먼엑스포" pitchFamily="18" charset="-127"/>
              </a:rPr>
              <a:t>.</a:t>
            </a:r>
            <a:endParaRPr lang="en-US" altLang="ko-KR" sz="1400" dirty="0">
              <a:latin typeface="휴먼엑스포" pitchFamily="18" charset="-127"/>
              <a:ea typeface="휴먼엑스포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rigin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pre_iai</Template>
  <TotalTime>688</TotalTime>
  <Words>4750</Words>
  <Application>Microsoft Office PowerPoint</Application>
  <PresentationFormat>화면 슬라이드 쇼(4:3)</PresentationFormat>
  <Paragraphs>527</Paragraphs>
  <Slides>82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82</vt:i4>
      </vt:variant>
    </vt:vector>
  </HeadingPairs>
  <TitlesOfParts>
    <vt:vector size="83" baseType="lpstr">
      <vt:lpstr>1_Origin</vt:lpstr>
      <vt:lpstr>정보처리일반I  엑셀 2007 기초(1) 셀 선택, 데이터 입력, 셀 편집, 셀 서식</vt:lpstr>
      <vt:lpstr>Chapter05 엑셀 2007 기초</vt:lpstr>
      <vt:lpstr>1.1 엑셀 개요 - 스프레드 시트와 엑셀</vt:lpstr>
      <vt:lpstr>1.2 엑셀 개요 - 엑셀의 기능</vt:lpstr>
      <vt:lpstr>1.2 엑셀 개요 - 엑셀의 기능</vt:lpstr>
      <vt:lpstr>1.2 엑셀 개요 - 엑셀의 기능</vt:lpstr>
      <vt:lpstr>1.2 엑셀 개요 - 엑셀의 기능</vt:lpstr>
      <vt:lpstr>1.2 엑셀 개요 - 엑셀의 기능</vt:lpstr>
      <vt:lpstr>1.2 엑셀 개요 - 엑셀의 기능</vt:lpstr>
      <vt:lpstr>2.1 엑셀의 기본사용법 - 엑셀의 실행과 종료</vt:lpstr>
      <vt:lpstr>2.1 엑셀의 기본사용법 - 엑셀의 실행과 종료</vt:lpstr>
      <vt:lpstr>2.1 엑셀의 기본사용법 - 엑셀 2007의 호환 모드</vt:lpstr>
      <vt:lpstr>2.1 엑셀의 기본사용법 - 엑셀 2007의 호환 모드</vt:lpstr>
      <vt:lpstr>2.2 엑셀의 기본사용법 - 엑셀 화면구성</vt:lpstr>
      <vt:lpstr>2.3 엑셀의 기본사용법 – 새 통합문서 작성하기</vt:lpstr>
      <vt:lpstr>2.3 엑셀의 기본사용법 – 새 통합문서 작성하기</vt:lpstr>
      <vt:lpstr>2.3 엑셀의 기본사용법 – 새 통합문서 작성하기</vt:lpstr>
      <vt:lpstr>2.3 엑셀의 기본사용법 – 새 통합문서 작성하기</vt:lpstr>
      <vt:lpstr>2.3 엑셀의 기본사용법 – 새 통합문서 작성하기</vt:lpstr>
      <vt:lpstr>2.3 엑셀의 기본사용법 – 새 통합문서 작성하기</vt:lpstr>
      <vt:lpstr>2.3 엑셀의 기본사용법 – 새 통합문서 작성하기</vt:lpstr>
      <vt:lpstr>2.3 엑셀의 기본사용법 – 새 통합문서 작성하기</vt:lpstr>
      <vt:lpstr>2.3 엑셀의 기본사용법 – 새 통합문서 작성하기</vt:lpstr>
      <vt:lpstr>2.3 엑셀의 기본사용법 – 새 통합문서 작성하기</vt:lpstr>
      <vt:lpstr>2.3 엑셀의 기본사용법 – 새 통합문서 작성하기</vt:lpstr>
      <vt:lpstr>2.3 실습 – 서식 파일로 문서 만들고 저장하기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3.1 셀 선택과 데이터 입력 – 셀 선택과 범위 지정</vt:lpstr>
      <vt:lpstr>3.1 셀 선택과 데이터 입력 – 셀 선택과 범위 지정</vt:lpstr>
      <vt:lpstr>3.1 셀 선택과 데이터 입력 – 셀 선택과 범위 지정</vt:lpstr>
      <vt:lpstr>3.1 셀 선택과 데이터 입력 – 셀 선택과 범위 지정</vt:lpstr>
      <vt:lpstr>3.1 셀 선택과 데이터 입력 – 셀 선택과 범위 지정</vt:lpstr>
      <vt:lpstr>3.1 셀 선택과 데이터 입력 – 셀 선택과 범위 지정</vt:lpstr>
      <vt:lpstr>3.1 셀 선택과 데이터 입력 – 셀 선택과 범위 지정</vt:lpstr>
      <vt:lpstr>3.1 셀 선택과 데이터 입력 – 셀 선택과 범위 지정</vt:lpstr>
      <vt:lpstr>3.2 셀 선택과 데이터 입력 – 데이터 종류</vt:lpstr>
      <vt:lpstr>3.2 셀 선택과 데이터 입력 – 데이터 종류</vt:lpstr>
      <vt:lpstr>3.2 셀 선택과 데이터 입력 – 데이터 종류</vt:lpstr>
      <vt:lpstr>3.2 셀 선택과 데이터 입력 – 데이터 종류</vt:lpstr>
      <vt:lpstr>3.3 셀 선택과 데이터 입력 – 데이터 입력</vt:lpstr>
      <vt:lpstr>3.3 셀 선택과 데이터 입력 – 데이터 입력</vt:lpstr>
      <vt:lpstr>3.3 셀 선택과 데이터 입력 – 데이터 입력</vt:lpstr>
      <vt:lpstr>3.3 셀 선택과 데이터 입력 – 데이터 입력</vt:lpstr>
      <vt:lpstr>3.3 셀 실습 – 셀에 데이터 입력하기</vt:lpstr>
      <vt:lpstr>슬라이드 51</vt:lpstr>
      <vt:lpstr>슬라이드 52</vt:lpstr>
      <vt:lpstr>4.1 셀 편집과 셀 서식 – 셀 데이터 편집하기</vt:lpstr>
      <vt:lpstr>4.1 셀 편집과 셀 서식 – 셀 데이터 편집하기</vt:lpstr>
      <vt:lpstr>4.1 셀 편집과 셀 서식 – 셀 데이터 편집하기</vt:lpstr>
      <vt:lpstr>4.1 셀 편집과 셀 서식 – 셀 데이터 편집하기</vt:lpstr>
      <vt:lpstr>4.2 셀 편집과 셀 서식 – 행 또는 열 서식 적용하기</vt:lpstr>
      <vt:lpstr>4.2 셀 편집과 셀 서식 – 행 또는 열 서식 적용하기</vt:lpstr>
      <vt:lpstr>4.2 셀 편집과 셀 서식 – 행 또는 열 서식 적용하기</vt:lpstr>
      <vt:lpstr>4.2 셀 편집과 셀 서식 – 행 또는 열 서식 적용하기</vt:lpstr>
      <vt:lpstr>4.2 셀 편집과 셀 서식 – 행 또는 열 서식 적용하기</vt:lpstr>
      <vt:lpstr>4.2 셀 편집과 셀 서식 – 행 또는 열 서식 적용하기</vt:lpstr>
      <vt:lpstr>4.2 셀 편집과 셀 서식 – 행 또는 열 서식 적용하기</vt:lpstr>
      <vt:lpstr>4.2 셀 편집과 셀 서식 – 행 또는 열 서식 적용하기</vt:lpstr>
      <vt:lpstr>4.3 셀 편집과 셀 서식 – 셀 서식 적용하기</vt:lpstr>
      <vt:lpstr>4.3 셀 편집과 셀 서식 – 셀 서식 적용하기</vt:lpstr>
      <vt:lpstr>4.3 셀 편집과 셀 서식 – 셀 서식 적용하기</vt:lpstr>
      <vt:lpstr>4.3 셀 편집과 셀 서식 – 셀 서식 적용하기</vt:lpstr>
      <vt:lpstr>4.3 셀 편집과 셀 서식 – 셀 서식 적용하기</vt:lpstr>
      <vt:lpstr>4.3 셀 편집과 셀 서식 – 셀 서식 적용하기</vt:lpstr>
      <vt:lpstr>4.3 셀 편집과 셀 서식 – 셀 서식 적용하기</vt:lpstr>
      <vt:lpstr>4.3 셀 편집과 셀 서식 – 셀 서식 적용하기</vt:lpstr>
      <vt:lpstr>4.4 셀 편집과 셀 서식 – 셀 스타일</vt:lpstr>
      <vt:lpstr>4.5 셀 편집과 셀 서식 – 메모</vt:lpstr>
      <vt:lpstr>4.5 셀 편집과 셀 서식 – 메모</vt:lpstr>
      <vt:lpstr>4.5 셀 편집과 셀 서식 – 메모</vt:lpstr>
      <vt:lpstr>4.5 실습 – 셀 서식 지정하기</vt:lpstr>
      <vt:lpstr>슬라이드 78</vt:lpstr>
      <vt:lpstr>슬라이드 79</vt:lpstr>
      <vt:lpstr>슬라이드 80</vt:lpstr>
      <vt:lpstr>슬라이드 81</vt:lpstr>
      <vt:lpstr>슬라이드 82</vt:lpstr>
    </vt:vector>
  </TitlesOfParts>
  <Company>Dongseo Univ.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Resolution (Fast and Robust Multiframe Super Resolution)</dc:title>
  <dc:creator>Choi Nam Seok</dc:creator>
  <cp:lastModifiedBy>choi</cp:lastModifiedBy>
  <cp:revision>92</cp:revision>
  <dcterms:created xsi:type="dcterms:W3CDTF">2009-02-27T07:09:50Z</dcterms:created>
  <dcterms:modified xsi:type="dcterms:W3CDTF">2009-04-27T00:45:25Z</dcterms:modified>
</cp:coreProperties>
</file>