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9"/>
  </p:notesMasterIdLst>
  <p:sldIdLst>
    <p:sldId id="256" r:id="rId2"/>
    <p:sldId id="300" r:id="rId3"/>
    <p:sldId id="286" r:id="rId4"/>
    <p:sldId id="375" r:id="rId5"/>
    <p:sldId id="379" r:id="rId6"/>
    <p:sldId id="380" r:id="rId7"/>
    <p:sldId id="381" r:id="rId8"/>
    <p:sldId id="382" r:id="rId9"/>
    <p:sldId id="383" r:id="rId10"/>
    <p:sldId id="384" r:id="rId11"/>
    <p:sldId id="385" r:id="rId12"/>
    <p:sldId id="386" r:id="rId13"/>
    <p:sldId id="387" r:id="rId14"/>
    <p:sldId id="388" r:id="rId15"/>
    <p:sldId id="389" r:id="rId16"/>
    <p:sldId id="390" r:id="rId17"/>
    <p:sldId id="391" r:id="rId18"/>
    <p:sldId id="392" r:id="rId19"/>
    <p:sldId id="393" r:id="rId20"/>
    <p:sldId id="394" r:id="rId21"/>
    <p:sldId id="395" r:id="rId22"/>
    <p:sldId id="396" r:id="rId23"/>
    <p:sldId id="397" r:id="rId24"/>
    <p:sldId id="410" r:id="rId25"/>
    <p:sldId id="411" r:id="rId26"/>
    <p:sldId id="412" r:id="rId27"/>
    <p:sldId id="413" r:id="rId28"/>
    <p:sldId id="414" r:id="rId29"/>
    <p:sldId id="415" r:id="rId30"/>
    <p:sldId id="416" r:id="rId31"/>
    <p:sldId id="417" r:id="rId32"/>
    <p:sldId id="418" r:id="rId33"/>
    <p:sldId id="419" r:id="rId34"/>
    <p:sldId id="420" r:id="rId35"/>
    <p:sldId id="421" r:id="rId36"/>
    <p:sldId id="422" r:id="rId37"/>
    <p:sldId id="398" r:id="rId38"/>
    <p:sldId id="399" r:id="rId39"/>
    <p:sldId id="400" r:id="rId40"/>
    <p:sldId id="401" r:id="rId41"/>
    <p:sldId id="402" r:id="rId42"/>
    <p:sldId id="403" r:id="rId43"/>
    <p:sldId id="404" r:id="rId44"/>
    <p:sldId id="405" r:id="rId45"/>
    <p:sldId id="406" r:id="rId46"/>
    <p:sldId id="407" r:id="rId47"/>
    <p:sldId id="408" r:id="rId48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8" autoAdjust="0"/>
    <p:restoredTop sz="94660"/>
  </p:normalViewPr>
  <p:slideViewPr>
    <p:cSldViewPr snapToObjects="1">
      <p:cViewPr varScale="1">
        <p:scale>
          <a:sx n="65" d="100"/>
          <a:sy n="65" d="100"/>
        </p:scale>
        <p:origin x="-1230" y="-108"/>
      </p:cViewPr>
      <p:guideLst>
        <p:guide orient="horz" pos="2160"/>
        <p:guide orient="horz" pos="1094"/>
        <p:guide orient="horz" pos="1593"/>
        <p:guide pos="927"/>
        <p:guide pos="113"/>
        <p:guide pos="4241"/>
        <p:guide pos="226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BC18608-CBA2-4768-98CE-085732AA5C4F}" type="datetimeFigureOut">
              <a:rPr lang="ko-KR" altLang="en-US"/>
              <a:pPr>
                <a:defRPr/>
              </a:pPr>
              <a:t>2009-05-04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E074DB14-B78C-44CA-B04A-17A2FCE8131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 2009,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>
              <a:defRPr/>
            </a:pPr>
            <a:fld id="{B15D0A92-4EA4-4153-AE5C-026780DAEA69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</a:rPr>
              <a:pPr latinLnBrk="0">
                <a:defRPr/>
              </a:pPr>
              <a:t>‹#›</a:t>
            </a:fld>
            <a:endParaRPr kumimoji="0"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4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ko-KR" altLang="en-US" sz="3600" b="1" smtClean="0"/>
              <a:t>정보처리일반</a:t>
            </a:r>
            <a:r>
              <a:rPr lang="en-US" altLang="ko-KR" sz="3600" smtClean="0"/>
              <a:t>I</a:t>
            </a:r>
            <a:br>
              <a:rPr lang="en-US" altLang="ko-KR" sz="3600" smtClean="0"/>
            </a:br>
            <a:r>
              <a:rPr lang="en-US" altLang="ko-KR" smtClean="0"/>
              <a:t/>
            </a:r>
            <a:br>
              <a:rPr lang="en-US" altLang="ko-KR" smtClean="0"/>
            </a:br>
            <a:r>
              <a:rPr lang="ko-KR" altLang="en-US" sz="2400" smtClean="0"/>
              <a:t>엑셀 </a:t>
            </a:r>
            <a:r>
              <a:rPr lang="en-US" altLang="ko-KR" sz="2400" smtClean="0"/>
              <a:t>2007 </a:t>
            </a:r>
            <a:r>
              <a:rPr lang="ko-KR" altLang="en-US" sz="2400" smtClean="0"/>
              <a:t>기초</a:t>
            </a:r>
            <a:r>
              <a:rPr lang="en-US" altLang="ko-KR" sz="2400" smtClean="0"/>
              <a:t>(2)</a:t>
            </a:r>
            <a:br>
              <a:rPr lang="en-US" altLang="ko-KR" sz="2400" smtClean="0"/>
            </a:br>
            <a:r>
              <a:rPr lang="ko-KR" altLang="en-US" sz="2400" smtClean="0"/>
              <a:t>수식</a:t>
            </a:r>
            <a:r>
              <a:rPr lang="en-US" altLang="ko-KR" sz="2400" smtClean="0"/>
              <a:t>, </a:t>
            </a:r>
            <a:r>
              <a:rPr lang="ko-KR" altLang="en-US" sz="2400" smtClean="0"/>
              <a:t>함수</a:t>
            </a:r>
            <a:r>
              <a:rPr lang="en-US" altLang="ko-KR" sz="2400" smtClean="0"/>
              <a:t>, </a:t>
            </a:r>
            <a:r>
              <a:rPr lang="ko-KR" altLang="en-US" sz="2400" smtClean="0"/>
              <a:t>인쇄</a:t>
            </a:r>
            <a:endParaRPr lang="en-US" altLang="ko-KR" sz="360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ko-KR" sz="1200" smtClean="0"/>
              <a:t>2008. 05. 04</a:t>
            </a:r>
          </a:p>
          <a:p>
            <a:pPr eaLnBrk="1" hangingPunct="1"/>
            <a:r>
              <a:rPr lang="en-US" altLang="ko-KR" sz="1200" smtClean="0"/>
              <a:t>Namseok Choi</a:t>
            </a:r>
          </a:p>
          <a:p>
            <a:pPr eaLnBrk="1" hangingPunct="1"/>
            <a:r>
              <a:rPr lang="en-US" altLang="ko-KR" sz="1200" smtClean="0">
                <a:hlinkClick r:id="rId2"/>
              </a:rPr>
              <a:t>http://kowon.dongseo.ac.kr/~d8003150</a:t>
            </a:r>
            <a:endParaRPr lang="en-US" altLang="ko-KR" sz="1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616" name="_x142830312" descr="EMB000005c048b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488" y="2241550"/>
            <a:ext cx="4370387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618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함수의 기본</a:t>
            </a:r>
          </a:p>
        </p:txBody>
      </p:sp>
      <p:sp>
        <p:nvSpPr>
          <p:cNvPr id="110619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함수 마법사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사용 방법</a:t>
            </a:r>
            <a:r>
              <a:rPr kumimoji="0" lang="en-US" altLang="ko-KR" b="1">
                <a:latin typeface="굴림" charset="-127"/>
              </a:rPr>
              <a:t>(</a:t>
            </a:r>
            <a:r>
              <a:rPr kumimoji="0" lang="ko-KR" altLang="en-US" b="1">
                <a:latin typeface="굴림" charset="-127"/>
              </a:rPr>
              <a:t>계속</a:t>
            </a:r>
            <a:r>
              <a:rPr kumimoji="0" lang="en-US" altLang="ko-KR" b="1">
                <a:latin typeface="굴림" charset="-127"/>
              </a:rPr>
              <a:t>)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❸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인수 입력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대화상자에서 필요한 인수 입력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함수식은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1,024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자를 넘지 않아야 하며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인수는 함수에 따라 차이가 있지만 최대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255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개까지 사용할 수 있다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7663" y="1581150"/>
            <a:ext cx="5891212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4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함수의 기본</a:t>
            </a:r>
          </a:p>
        </p:txBody>
      </p:sp>
      <p:sp>
        <p:nvSpPr>
          <p:cNvPr id="11164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함수종류</a:t>
            </a:r>
            <a:endParaRPr kumimoji="0" lang="en-US" altLang="ko-KR" sz="1600" b="1"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2100">
              <a:solidFill>
                <a:schemeClr val="tx2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5388" y="4005263"/>
            <a:ext cx="6696075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함수의 기본</a:t>
            </a:r>
          </a:p>
        </p:txBody>
      </p:sp>
      <p:sp>
        <p:nvSpPr>
          <p:cNvPr id="112666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자동 합계 기능</a:t>
            </a:r>
            <a:endParaRPr kumimoji="0" lang="en-US" altLang="ko-KR" b="1"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i="1">
                <a:solidFill>
                  <a:schemeClr val="tx2"/>
                </a:solidFill>
                <a:latin typeface="Gill Sans MT" pitchFamily="34" charset="0"/>
              </a:rPr>
              <a:t>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수식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함수라이브러리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그룹에 있는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자동 합계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명령의 확장 버튼을 클릭하면 ‘합계’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‘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평균’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‘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숫자 개수’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‘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최대값’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‘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최소값’ 등의 함수를 간편하게 이용할 수 있고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확장 버튼을 누르지 않고 자동 합계 버튼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&gt;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만 클릭하면 ‘합계’ 함수를 이용할 수 있음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합계를 표시할 셀을 선택하고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수식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함수 라이브러리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그룹에 있는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자동 합계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를 클릭한 후 합계를 구할 셀 범위 지정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합계를 구할 셀 범위가 잘못된 경우에는 다시 마우스로 해당 범위를 클릭하여 드래그함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범위 지정이 올바르게 되었으면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&lt;Enter&gt;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키를 눌러 수치 계산을 마무리함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8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5738" y="1700213"/>
            <a:ext cx="6215062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1925" y="3381375"/>
            <a:ext cx="59721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8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기본함수의 사용법</a:t>
            </a:r>
          </a:p>
        </p:txBody>
      </p:sp>
      <p:sp>
        <p:nvSpPr>
          <p:cNvPr id="11368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b="1">
                <a:latin typeface="굴림" charset="-127"/>
              </a:rPr>
              <a:t>SUM </a:t>
            </a:r>
            <a:r>
              <a:rPr kumimoji="0" lang="ko-KR" altLang="en-US" b="1">
                <a:latin typeface="굴림" charset="-127"/>
              </a:rPr>
              <a:t>함수</a:t>
            </a:r>
            <a:endParaRPr kumimoji="0" lang="en-US" altLang="ko-KR" sz="1900" b="1"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709" name="Picture 2"/>
          <p:cNvPicPr>
            <a:picLocks noChangeAspect="1" noChangeArrowheads="1"/>
          </p:cNvPicPr>
          <p:nvPr/>
        </p:nvPicPr>
        <p:blipFill>
          <a:blip r:embed="rId2"/>
          <a:srcRect b="67946"/>
          <a:stretch>
            <a:fillRect/>
          </a:stretch>
        </p:blipFill>
        <p:spPr bwMode="auto">
          <a:xfrm>
            <a:off x="1431925" y="1681163"/>
            <a:ext cx="6357938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71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기본함수의 사용법</a:t>
            </a:r>
          </a:p>
        </p:txBody>
      </p:sp>
      <p:sp>
        <p:nvSpPr>
          <p:cNvPr id="11471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b="1">
                <a:latin typeface="Gill Sans MT" pitchFamily="34" charset="0"/>
              </a:rPr>
              <a:t>AVERAGE </a:t>
            </a:r>
            <a:r>
              <a:rPr kumimoji="0" lang="ko-KR" altLang="en-US" b="1">
                <a:latin typeface="Gill Sans MT" pitchFamily="34" charset="0"/>
              </a:rPr>
              <a:t>함수</a:t>
            </a:r>
            <a:endParaRPr kumimoji="0" lang="en-US" altLang="ko-KR" b="1">
              <a:latin typeface="Gill Sans MT" pitchFamily="34" charset="0"/>
            </a:endParaRPr>
          </a:p>
        </p:txBody>
      </p:sp>
      <p:pic>
        <p:nvPicPr>
          <p:cNvPr id="114712" name="Picture 2"/>
          <p:cNvPicPr>
            <a:picLocks noChangeAspect="1" noChangeArrowheads="1"/>
          </p:cNvPicPr>
          <p:nvPr/>
        </p:nvPicPr>
        <p:blipFill>
          <a:blip r:embed="rId2"/>
          <a:srcRect t="41489"/>
          <a:stretch>
            <a:fillRect/>
          </a:stretch>
        </p:blipFill>
        <p:spPr bwMode="auto">
          <a:xfrm>
            <a:off x="1395413" y="3413125"/>
            <a:ext cx="6357937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704975"/>
            <a:ext cx="4856163" cy="99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3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8425" y="3354388"/>
            <a:ext cx="63246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3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기본함수의 사용법</a:t>
            </a:r>
          </a:p>
        </p:txBody>
      </p:sp>
      <p:sp>
        <p:nvSpPr>
          <p:cNvPr id="115736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b="1">
                <a:latin typeface="Gill Sans MT" pitchFamily="34" charset="0"/>
              </a:rPr>
              <a:t>IF </a:t>
            </a:r>
            <a:r>
              <a:rPr kumimoji="0" lang="ko-KR" altLang="en-US" b="1">
                <a:latin typeface="Gill Sans MT" pitchFamily="34" charset="0"/>
              </a:rPr>
              <a:t>함수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57" name="Picture 2"/>
          <p:cNvPicPr>
            <a:picLocks noChangeAspect="1" noChangeArrowheads="1"/>
          </p:cNvPicPr>
          <p:nvPr/>
        </p:nvPicPr>
        <p:blipFill>
          <a:blip r:embed="rId2"/>
          <a:srcRect b="68835"/>
          <a:stretch>
            <a:fillRect/>
          </a:stretch>
        </p:blipFill>
        <p:spPr bwMode="auto">
          <a:xfrm>
            <a:off x="1447800" y="1704975"/>
            <a:ext cx="6173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5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en-US" b="1">
                <a:latin typeface="Gill Sans MT" pitchFamily="34" charset="0"/>
              </a:rPr>
              <a:t>MAX 함수</a:t>
            </a:r>
          </a:p>
        </p:txBody>
      </p:sp>
      <p:sp>
        <p:nvSpPr>
          <p:cNvPr id="11675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기본함수의 사용법</a:t>
            </a:r>
          </a:p>
        </p:txBody>
      </p:sp>
      <p:pic>
        <p:nvPicPr>
          <p:cNvPr id="116761" name="Picture 2"/>
          <p:cNvPicPr>
            <a:picLocks noChangeAspect="1" noChangeArrowheads="1"/>
          </p:cNvPicPr>
          <p:nvPr/>
        </p:nvPicPr>
        <p:blipFill>
          <a:blip r:embed="rId2"/>
          <a:srcRect t="38451"/>
          <a:stretch>
            <a:fillRect/>
          </a:stretch>
        </p:blipFill>
        <p:spPr bwMode="auto">
          <a:xfrm>
            <a:off x="1411288" y="3351213"/>
            <a:ext cx="6173787" cy="213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81" name="Picture 2"/>
          <p:cNvPicPr>
            <a:picLocks noChangeAspect="1" noChangeArrowheads="1"/>
          </p:cNvPicPr>
          <p:nvPr/>
        </p:nvPicPr>
        <p:blipFill>
          <a:blip r:embed="rId2"/>
          <a:srcRect t="39920"/>
          <a:stretch>
            <a:fillRect/>
          </a:stretch>
        </p:blipFill>
        <p:spPr bwMode="auto">
          <a:xfrm>
            <a:off x="1400175" y="3421063"/>
            <a:ext cx="63246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82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기본함수의 사용법</a:t>
            </a:r>
          </a:p>
        </p:txBody>
      </p:sp>
      <p:sp>
        <p:nvSpPr>
          <p:cNvPr id="117783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b="1">
                <a:latin typeface="Gill Sans MT" pitchFamily="34" charset="0"/>
              </a:rPr>
              <a:t>MIN</a:t>
            </a:r>
            <a:r>
              <a:rPr kumimoji="0" lang="en-US" altLang="en-US" b="1">
                <a:latin typeface="Gill Sans MT" pitchFamily="34" charset="0"/>
              </a:rPr>
              <a:t> 함수</a:t>
            </a:r>
          </a:p>
        </p:txBody>
      </p:sp>
      <p:pic>
        <p:nvPicPr>
          <p:cNvPr id="117785" name="Picture 2"/>
          <p:cNvPicPr>
            <a:picLocks noChangeAspect="1" noChangeArrowheads="1"/>
          </p:cNvPicPr>
          <p:nvPr/>
        </p:nvPicPr>
        <p:blipFill>
          <a:blip r:embed="rId2"/>
          <a:srcRect b="67833"/>
          <a:stretch>
            <a:fillRect/>
          </a:stretch>
        </p:blipFill>
        <p:spPr bwMode="auto">
          <a:xfrm>
            <a:off x="1447800" y="1708150"/>
            <a:ext cx="63246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805" name="Picture 2"/>
          <p:cNvPicPr>
            <a:picLocks noChangeAspect="1" noChangeArrowheads="1"/>
          </p:cNvPicPr>
          <p:nvPr/>
        </p:nvPicPr>
        <p:blipFill>
          <a:blip r:embed="rId2"/>
          <a:srcRect b="67369"/>
          <a:stretch>
            <a:fillRect/>
          </a:stretch>
        </p:blipFill>
        <p:spPr bwMode="auto">
          <a:xfrm>
            <a:off x="1439863" y="1708150"/>
            <a:ext cx="5922962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80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기본함수의 사용법</a:t>
            </a:r>
          </a:p>
        </p:txBody>
      </p:sp>
      <p:sp>
        <p:nvSpPr>
          <p:cNvPr id="118807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b="1">
                <a:latin typeface="Gill Sans MT" pitchFamily="34" charset="0"/>
              </a:rPr>
              <a:t>COUNT</a:t>
            </a:r>
            <a:r>
              <a:rPr kumimoji="0" lang="en-US" altLang="en-US" b="1">
                <a:latin typeface="Gill Sans MT" pitchFamily="34" charset="0"/>
              </a:rPr>
              <a:t> 함수</a:t>
            </a:r>
          </a:p>
        </p:txBody>
      </p:sp>
      <p:pic>
        <p:nvPicPr>
          <p:cNvPr id="118808" name="Picture 2"/>
          <p:cNvPicPr>
            <a:picLocks noChangeAspect="1" noChangeArrowheads="1"/>
          </p:cNvPicPr>
          <p:nvPr/>
        </p:nvPicPr>
        <p:blipFill>
          <a:blip r:embed="rId2"/>
          <a:srcRect t="41245"/>
          <a:stretch>
            <a:fillRect/>
          </a:stretch>
        </p:blipFill>
        <p:spPr bwMode="auto">
          <a:xfrm>
            <a:off x="1395413" y="3405188"/>
            <a:ext cx="5922962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29" name="Picture 2"/>
          <p:cNvPicPr>
            <a:picLocks noChangeAspect="1" noChangeArrowheads="1"/>
          </p:cNvPicPr>
          <p:nvPr/>
        </p:nvPicPr>
        <p:blipFill>
          <a:blip r:embed="rId2"/>
          <a:srcRect b="53067"/>
          <a:stretch>
            <a:fillRect/>
          </a:stretch>
        </p:blipFill>
        <p:spPr bwMode="auto">
          <a:xfrm>
            <a:off x="1447800" y="1708150"/>
            <a:ext cx="4241800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30" name="Picture 3"/>
          <p:cNvPicPr>
            <a:picLocks noChangeAspect="1" noChangeArrowheads="1"/>
          </p:cNvPicPr>
          <p:nvPr/>
        </p:nvPicPr>
        <p:blipFill>
          <a:blip r:embed="rId3"/>
          <a:srcRect b="59677"/>
          <a:stretch>
            <a:fillRect/>
          </a:stretch>
        </p:blipFill>
        <p:spPr bwMode="auto">
          <a:xfrm>
            <a:off x="1455738" y="3897313"/>
            <a:ext cx="5776912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3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기본함수의 사용법</a:t>
            </a:r>
          </a:p>
        </p:txBody>
      </p:sp>
      <p:sp>
        <p:nvSpPr>
          <p:cNvPr id="11983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b="1">
                <a:latin typeface="Gill Sans MT" pitchFamily="34" charset="0"/>
              </a:rPr>
              <a:t>TODAY, YEAR</a:t>
            </a:r>
            <a:r>
              <a:rPr kumimoji="0" lang="en-US" altLang="en-US" b="1">
                <a:latin typeface="Gill Sans MT" pitchFamily="34" charset="0"/>
              </a:rPr>
              <a:t> 함수</a:t>
            </a:r>
          </a:p>
        </p:txBody>
      </p:sp>
      <p:pic>
        <p:nvPicPr>
          <p:cNvPr id="119833" name="Picture 2"/>
          <p:cNvPicPr>
            <a:picLocks noChangeAspect="1" noChangeArrowheads="1"/>
          </p:cNvPicPr>
          <p:nvPr/>
        </p:nvPicPr>
        <p:blipFill>
          <a:blip r:embed="rId2"/>
          <a:srcRect t="58417"/>
          <a:stretch>
            <a:fillRect/>
          </a:stretch>
        </p:blipFill>
        <p:spPr bwMode="auto">
          <a:xfrm>
            <a:off x="1411288" y="2781300"/>
            <a:ext cx="4241800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34" name="Picture 3"/>
          <p:cNvPicPr>
            <a:picLocks noChangeAspect="1" noChangeArrowheads="1"/>
          </p:cNvPicPr>
          <p:nvPr/>
        </p:nvPicPr>
        <p:blipFill>
          <a:blip r:embed="rId3"/>
          <a:srcRect t="49164"/>
          <a:stretch>
            <a:fillRect/>
          </a:stretch>
        </p:blipFill>
        <p:spPr bwMode="auto">
          <a:xfrm>
            <a:off x="1411288" y="4957763"/>
            <a:ext cx="5776912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Chapter05 </a:t>
            </a:r>
            <a:r>
              <a:rPr lang="ko-KR" altLang="en-US" smtClean="0"/>
              <a:t>엑셀 </a:t>
            </a:r>
            <a:r>
              <a:rPr lang="en-US" altLang="ko-KR" smtClean="0"/>
              <a:t>2007 </a:t>
            </a:r>
            <a:r>
              <a:rPr lang="ko-KR" altLang="en-US" smtClean="0"/>
              <a:t>기초</a:t>
            </a:r>
          </a:p>
        </p:txBody>
      </p:sp>
      <p:sp>
        <p:nvSpPr>
          <p:cNvPr id="4099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smtClean="0">
                <a:latin typeface="굴림" charset="-127"/>
              </a:rPr>
              <a:t>5. </a:t>
            </a:r>
            <a:r>
              <a:rPr lang="ko-KR" altLang="en-US" smtClean="0">
                <a:latin typeface="굴림" charset="-127"/>
              </a:rPr>
              <a:t>수식과 함수 사용</a:t>
            </a:r>
            <a:endParaRPr lang="en-US" altLang="ko-KR" smtClean="0">
              <a:latin typeface="굴림" charset="-127"/>
            </a:endParaRPr>
          </a:p>
          <a:p>
            <a:pPr lvl="1" eaLnBrk="1" hangingPunct="1"/>
            <a:r>
              <a:rPr lang="ko-KR" altLang="en-US" smtClean="0">
                <a:latin typeface="굴림" charset="-127"/>
              </a:rPr>
              <a:t>수식</a:t>
            </a:r>
            <a:endParaRPr lang="en-US" altLang="ko-KR" smtClean="0">
              <a:latin typeface="굴림" charset="-127"/>
            </a:endParaRPr>
          </a:p>
          <a:p>
            <a:pPr lvl="1" eaLnBrk="1" hangingPunct="1"/>
            <a:r>
              <a:rPr lang="ko-KR" altLang="en-US" smtClean="0">
                <a:latin typeface="굴림" charset="-127"/>
              </a:rPr>
              <a:t>함수의 기본</a:t>
            </a:r>
            <a:endParaRPr lang="en-US" altLang="ko-KR" smtClean="0">
              <a:latin typeface="굴림" charset="-127"/>
            </a:endParaRPr>
          </a:p>
          <a:p>
            <a:pPr lvl="1" eaLnBrk="1" hangingPunct="1"/>
            <a:r>
              <a:rPr lang="ko-KR" altLang="en-US" smtClean="0">
                <a:latin typeface="굴림" charset="-127"/>
              </a:rPr>
              <a:t>기본 함수의 사용법</a:t>
            </a:r>
          </a:p>
          <a:p>
            <a:pPr lvl="1" eaLnBrk="1" hangingPunct="1"/>
            <a:endParaRPr lang="en-US" altLang="ko-KR" smtClean="0">
              <a:latin typeface="굴림" charset="-127"/>
            </a:endParaRPr>
          </a:p>
          <a:p>
            <a:pPr eaLnBrk="1" hangingPunct="1"/>
            <a:r>
              <a:rPr lang="en-US" altLang="ko-KR" smtClean="0">
                <a:latin typeface="굴림" charset="-127"/>
              </a:rPr>
              <a:t>6. </a:t>
            </a:r>
            <a:r>
              <a:rPr lang="ko-KR" altLang="en-US" smtClean="0">
                <a:latin typeface="굴림" charset="-127"/>
              </a:rPr>
              <a:t>인쇄</a:t>
            </a:r>
            <a:endParaRPr lang="en-US" altLang="ko-KR" smtClean="0">
              <a:latin typeface="굴림" charset="-127"/>
            </a:endParaRPr>
          </a:p>
          <a:p>
            <a:pPr lvl="1" eaLnBrk="1" hangingPunct="1"/>
            <a:r>
              <a:rPr lang="ko-KR" altLang="en-US" smtClean="0">
                <a:latin typeface="굴림" charset="-127"/>
              </a:rPr>
              <a:t>페이지 레이아웃</a:t>
            </a:r>
            <a:endParaRPr lang="en-US" altLang="ko-KR" smtClean="0">
              <a:latin typeface="굴림" charset="-127"/>
            </a:endParaRPr>
          </a:p>
          <a:p>
            <a:pPr lvl="1" eaLnBrk="1" hangingPunct="1"/>
            <a:r>
              <a:rPr lang="ko-KR" altLang="en-US" smtClean="0">
                <a:latin typeface="굴림" charset="-127"/>
              </a:rPr>
              <a:t>인쇄 미리보기</a:t>
            </a:r>
            <a:endParaRPr lang="en-US" altLang="ko-KR" smtClean="0">
              <a:latin typeface="굴림" charset="-127"/>
            </a:endParaRPr>
          </a:p>
          <a:p>
            <a:pPr lvl="1" eaLnBrk="1" hangingPunct="1"/>
            <a:r>
              <a:rPr lang="ko-KR" altLang="en-US" smtClean="0">
                <a:latin typeface="굴림" charset="-127"/>
              </a:rPr>
              <a:t>인쇄하기</a:t>
            </a:r>
            <a:endParaRPr lang="en-US" altLang="ko-KR" smtClean="0"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53" name="Picture 2"/>
          <p:cNvPicPr>
            <a:picLocks noChangeAspect="1" noChangeArrowheads="1"/>
          </p:cNvPicPr>
          <p:nvPr/>
        </p:nvPicPr>
        <p:blipFill>
          <a:blip r:embed="rId2"/>
          <a:srcRect b="65253"/>
          <a:stretch>
            <a:fillRect/>
          </a:stretch>
        </p:blipFill>
        <p:spPr bwMode="auto">
          <a:xfrm>
            <a:off x="1455738" y="1708150"/>
            <a:ext cx="571023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5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기본함수의 사용법</a:t>
            </a:r>
          </a:p>
        </p:txBody>
      </p:sp>
      <p:sp>
        <p:nvSpPr>
          <p:cNvPr id="120855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b="1">
                <a:latin typeface="Gill Sans MT" pitchFamily="34" charset="0"/>
              </a:rPr>
              <a:t>LEFT </a:t>
            </a:r>
            <a:r>
              <a:rPr kumimoji="0" lang="en-US" altLang="en-US" b="1">
                <a:latin typeface="Gill Sans MT" pitchFamily="34" charset="0"/>
              </a:rPr>
              <a:t>함수</a:t>
            </a:r>
          </a:p>
        </p:txBody>
      </p:sp>
      <p:pic>
        <p:nvPicPr>
          <p:cNvPr id="120856" name="Picture 2"/>
          <p:cNvPicPr>
            <a:picLocks noChangeAspect="1" noChangeArrowheads="1"/>
          </p:cNvPicPr>
          <p:nvPr/>
        </p:nvPicPr>
        <p:blipFill>
          <a:blip r:embed="rId2"/>
          <a:srcRect t="44048"/>
          <a:stretch>
            <a:fillRect/>
          </a:stretch>
        </p:blipFill>
        <p:spPr bwMode="auto">
          <a:xfrm>
            <a:off x="1411288" y="3400425"/>
            <a:ext cx="5710237" cy="173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77" name="Picture 2"/>
          <p:cNvPicPr>
            <a:picLocks noChangeAspect="1" noChangeArrowheads="1"/>
          </p:cNvPicPr>
          <p:nvPr/>
        </p:nvPicPr>
        <p:blipFill>
          <a:blip r:embed="rId2"/>
          <a:srcRect b="65140"/>
          <a:stretch>
            <a:fillRect/>
          </a:stretch>
        </p:blipFill>
        <p:spPr bwMode="auto">
          <a:xfrm>
            <a:off x="1431925" y="1693863"/>
            <a:ext cx="5300663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78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기본함수의 사용법</a:t>
            </a:r>
          </a:p>
        </p:txBody>
      </p:sp>
      <p:sp>
        <p:nvSpPr>
          <p:cNvPr id="121879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b="1">
                <a:latin typeface="Gill Sans MT" pitchFamily="34" charset="0"/>
              </a:rPr>
              <a:t>RIGHT</a:t>
            </a:r>
            <a:r>
              <a:rPr kumimoji="0" lang="en-US" altLang="en-US" b="1">
                <a:latin typeface="Gill Sans MT" pitchFamily="34" charset="0"/>
              </a:rPr>
              <a:t> 함수</a:t>
            </a:r>
          </a:p>
        </p:txBody>
      </p:sp>
      <p:pic>
        <p:nvPicPr>
          <p:cNvPr id="121880" name="Picture 2"/>
          <p:cNvPicPr>
            <a:picLocks noChangeAspect="1" noChangeArrowheads="1"/>
          </p:cNvPicPr>
          <p:nvPr/>
        </p:nvPicPr>
        <p:blipFill>
          <a:blip r:embed="rId2"/>
          <a:srcRect t="45392"/>
          <a:stretch>
            <a:fillRect/>
          </a:stretch>
        </p:blipFill>
        <p:spPr bwMode="auto">
          <a:xfrm>
            <a:off x="1395413" y="3408363"/>
            <a:ext cx="5300662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708150"/>
            <a:ext cx="4100513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3400425"/>
            <a:ext cx="604043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기본함수의 사용법</a:t>
            </a:r>
          </a:p>
        </p:txBody>
      </p:sp>
      <p:sp>
        <p:nvSpPr>
          <p:cNvPr id="122904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en-US" b="1">
                <a:latin typeface="Gill Sans MT" pitchFamily="34" charset="0"/>
              </a:rPr>
              <a:t>M</a:t>
            </a:r>
            <a:r>
              <a:rPr kumimoji="0" lang="en-US" altLang="ko-KR" b="1">
                <a:latin typeface="Gill Sans MT" pitchFamily="34" charset="0"/>
              </a:rPr>
              <a:t>ID</a:t>
            </a:r>
            <a:r>
              <a:rPr kumimoji="0" lang="en-US" altLang="en-US" b="1">
                <a:latin typeface="Gill Sans MT" pitchFamily="34" charset="0"/>
              </a:rPr>
              <a:t> 함수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9838" y="3103563"/>
            <a:ext cx="6643687" cy="298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2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>
                <a:solidFill>
                  <a:schemeClr val="tx2"/>
                </a:solidFill>
                <a:latin typeface="Bookman Old Style" pitchFamily="18" charset="0"/>
              </a:rPr>
              <a:t>5.3 </a:t>
            </a:r>
            <a:r>
              <a:rPr kumimoji="0" lang="ko-KR" altLang="en-US" sz="2800" dirty="0">
                <a:solidFill>
                  <a:schemeClr val="tx2"/>
                </a:solidFill>
                <a:latin typeface="Bookman Old Style" pitchFamily="18" charset="0"/>
              </a:rPr>
              <a:t>기본함수의 사용법</a:t>
            </a:r>
          </a:p>
        </p:txBody>
      </p:sp>
      <p:sp>
        <p:nvSpPr>
          <p:cNvPr id="123929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b="1">
                <a:latin typeface="Gill Sans MT" pitchFamily="34" charset="0"/>
              </a:rPr>
              <a:t>중첩 함수</a:t>
            </a:r>
            <a:endParaRPr kumimoji="0" lang="en-US" altLang="ko-KR" b="1"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함수의 인수로 다른 함수를 사용하는 것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중첩된 함수가 인수로 사용되는 경우 인수의 데이터 유형과 동일한 유형의 값을 반환해야 함.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유효하지 않은 값을 반환하면 ‘#VALUE!’ 오류값이 표시됨.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중첩 수준을 제한하는 함수는 최대 7수준까지 함수를 중첩할 수 있음.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Bookman Old Style" pitchFamily="18" charset="0"/>
              </a:rPr>
              <a:t>5</a:t>
            </a:r>
            <a:r>
              <a:rPr lang="ko-KR" altLang="en-US" dirty="0" smtClean="0">
                <a:latin typeface="Bookman Old Style" pitchFamily="18" charset="0"/>
              </a:rPr>
              <a:t>장</a:t>
            </a:r>
            <a:r>
              <a:rPr lang="en-US" altLang="ko-KR" dirty="0" smtClean="0">
                <a:latin typeface="Bookman Old Style" pitchFamily="18" charset="0"/>
              </a:rPr>
              <a:t> </a:t>
            </a:r>
            <a:r>
              <a:rPr lang="ko-KR" altLang="en-US" dirty="0" smtClean="0">
                <a:latin typeface="Bookman Old Style" pitchFamily="18" charset="0"/>
              </a:rPr>
              <a:t>실습 </a:t>
            </a:r>
            <a:r>
              <a:rPr lang="en-US" altLang="ko-KR" dirty="0" smtClean="0">
                <a:latin typeface="Bookman Old Style" pitchFamily="18" charset="0"/>
              </a:rPr>
              <a:t>- </a:t>
            </a:r>
            <a:r>
              <a:rPr lang="ko-KR" altLang="en-US" dirty="0" smtClean="0">
                <a:latin typeface="Bookman Old Style" pitchFamily="18" charset="0"/>
              </a:rPr>
              <a:t>수식</a:t>
            </a:r>
            <a:r>
              <a:rPr lang="en-US" altLang="ko-KR" dirty="0" smtClean="0">
                <a:latin typeface="Bookman Old Style" pitchFamily="18" charset="0"/>
              </a:rPr>
              <a:t>, </a:t>
            </a:r>
            <a:r>
              <a:rPr lang="ko-KR" altLang="en-US" dirty="0" smtClean="0">
                <a:latin typeface="Bookman Old Style" pitchFamily="18" charset="0"/>
              </a:rPr>
              <a:t>자동합계</a:t>
            </a:r>
            <a:r>
              <a:rPr lang="en-US" altLang="ko-KR" dirty="0" smtClean="0">
                <a:latin typeface="Bookman Old Style" pitchFamily="18" charset="0"/>
              </a:rPr>
              <a:t>, </a:t>
            </a:r>
            <a:r>
              <a:rPr lang="ko-KR" altLang="en-US" dirty="0" smtClean="0">
                <a:latin typeface="Bookman Old Style" pitchFamily="18" charset="0"/>
              </a:rPr>
              <a:t>함수</a:t>
            </a:r>
            <a:r>
              <a:rPr lang="en-US" altLang="ko-KR" dirty="0" smtClean="0">
                <a:latin typeface="Bookman Old Style" pitchFamily="18" charset="0"/>
              </a:rPr>
              <a:t>(MAX, MIN) </a:t>
            </a:r>
            <a:r>
              <a:rPr lang="ko-KR" altLang="en-US" dirty="0" smtClean="0">
                <a:latin typeface="Bookman Old Style" pitchFamily="18" charset="0"/>
              </a:rPr>
              <a:t>이용 계산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준비파일 열기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‘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8-1.xlsx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파일을 연다</a:t>
            </a:r>
            <a:r>
              <a:rPr lang="en-US" altLang="ko-KR" dirty="0" smtClean="0"/>
              <a:t>. </a:t>
            </a:r>
            <a:r>
              <a:rPr lang="en-US" altLang="ko-KR" dirty="0" smtClean="0"/>
              <a:t>(Sheet1)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2043160" descr="EMB00001708af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4539" y="1857364"/>
            <a:ext cx="7494921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참조를 이용한 수식 입력하기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1]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D3 </a:t>
            </a:r>
            <a:r>
              <a:rPr lang="ko-KR" altLang="en-US" dirty="0" smtClean="0"/>
              <a:t>셀을 선택하고 ‘</a:t>
            </a:r>
            <a:r>
              <a:rPr lang="en-US" altLang="ko-KR" dirty="0" smtClean="0"/>
              <a:t>= C3 * $C$9’</a:t>
            </a:r>
            <a:r>
              <a:rPr lang="ko-KR" altLang="en-US" dirty="0" smtClean="0"/>
              <a:t>와 같이 수식을 입력하여 이익 금액을 계산한다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이어서 </a:t>
            </a:r>
            <a:r>
              <a:rPr lang="en-US" altLang="ko-KR" dirty="0" smtClean="0"/>
              <a:t>D3 </a:t>
            </a:r>
            <a:r>
              <a:rPr lang="ko-KR" altLang="en-US" dirty="0" smtClean="0"/>
              <a:t>셀을 선택하고 채우기 핸들을 </a:t>
            </a:r>
            <a:r>
              <a:rPr lang="en-US" altLang="ko-KR" dirty="0" smtClean="0"/>
              <a:t>D8 </a:t>
            </a:r>
            <a:r>
              <a:rPr lang="ko-KR" altLang="en-US" dirty="0" smtClean="0"/>
              <a:t>셀까지 드래그한다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이익 금액을 구할 때 </a:t>
            </a:r>
            <a:r>
              <a:rPr lang="en-US" altLang="ko-KR" dirty="0" smtClean="0"/>
              <a:t>C9 </a:t>
            </a:r>
            <a:r>
              <a:rPr lang="ko-KR" altLang="en-US" dirty="0" smtClean="0"/>
              <a:t>셀은 반드시 절대 참조를 해야 채우기 핸들을 이용한 셀 복사의 결과값이 올바르게 나온다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    ▶ </a:t>
            </a:r>
            <a:r>
              <a:rPr lang="ko-KR" altLang="en-US" dirty="0" smtClean="0"/>
              <a:t>이익 금액 </a:t>
            </a:r>
            <a:r>
              <a:rPr lang="en-US" altLang="ko-KR" dirty="0" smtClean="0"/>
              <a:t>= </a:t>
            </a:r>
            <a:r>
              <a:rPr lang="ko-KR" altLang="en-US" dirty="0" smtClean="0"/>
              <a:t>판매금액 </a:t>
            </a:r>
            <a:r>
              <a:rPr lang="en-US" altLang="ko-KR" dirty="0" smtClean="0"/>
              <a:t>× </a:t>
            </a:r>
            <a:r>
              <a:rPr lang="ko-KR" altLang="en-US" dirty="0" smtClean="0"/>
              <a:t>마진율</a:t>
            </a:r>
            <a:r>
              <a:rPr lang="en-US" altLang="ko-KR" dirty="0" smtClean="0"/>
              <a:t>[C9]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918" y="3173409"/>
            <a:ext cx="7142163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자동 합계 이용하기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 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2]</a:t>
            </a:r>
            <a:r>
              <a:rPr lang="ko-KR" altLang="en-US" dirty="0" smtClean="0"/>
              <a:t>에서 기본급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수당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급여액의 합계를 구하여 </a:t>
            </a:r>
            <a:r>
              <a:rPr lang="en-US" altLang="ko-KR" dirty="0" smtClean="0"/>
              <a:t>[G9:I9] </a:t>
            </a:r>
            <a:r>
              <a:rPr lang="ko-KR" altLang="en-US" dirty="0" smtClean="0"/>
              <a:t>셀에 표시한다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먼저 </a:t>
            </a:r>
            <a:r>
              <a:rPr lang="en-US" altLang="ko-KR" dirty="0" smtClean="0"/>
              <a:t>G9 </a:t>
            </a:r>
            <a:r>
              <a:rPr lang="ko-KR" altLang="en-US" dirty="0" smtClean="0"/>
              <a:t>셀을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수식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함수 라이브러리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자동 합계를 클릭하여 기본급</a:t>
            </a:r>
            <a:r>
              <a:rPr lang="en-US" altLang="ko-KR" dirty="0" smtClean="0"/>
              <a:t>[G3:G8]</a:t>
            </a:r>
            <a:r>
              <a:rPr lang="ko-KR" altLang="en-US" dirty="0" smtClean="0"/>
              <a:t>에 해당하는 영역을 지정한 뒤 </a:t>
            </a:r>
            <a:r>
              <a:rPr lang="en-US" altLang="ko-KR" dirty="0" smtClean="0"/>
              <a:t>&lt;Enter&gt; </a:t>
            </a:r>
            <a:r>
              <a:rPr lang="ko-KR" altLang="en-US" dirty="0" smtClean="0"/>
              <a:t>키를 눌러 합계를 구한다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pic>
        <p:nvPicPr>
          <p:cNvPr id="4" name="그림 3" descr="Pch05-09(3)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68839" y="2735253"/>
            <a:ext cx="6806321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자동 합계 이용하기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동일한 방법으로 </a:t>
            </a:r>
            <a:r>
              <a:rPr lang="en-US" altLang="ko-KR" dirty="0" smtClean="0"/>
              <a:t>H9 </a:t>
            </a:r>
            <a:r>
              <a:rPr lang="ko-KR" altLang="en-US" dirty="0" smtClean="0"/>
              <a:t>셀과 </a:t>
            </a:r>
            <a:r>
              <a:rPr lang="en-US" altLang="ko-KR" dirty="0" smtClean="0"/>
              <a:t>I9 </a:t>
            </a:r>
            <a:r>
              <a:rPr lang="ko-KR" altLang="en-US" dirty="0" smtClean="0"/>
              <a:t>셀에 수당</a:t>
            </a:r>
            <a:r>
              <a:rPr lang="en-US" altLang="ko-KR" dirty="0" smtClean="0"/>
              <a:t>[H3:H8], </a:t>
            </a:r>
            <a:r>
              <a:rPr lang="ko-KR" altLang="en-US" dirty="0" smtClean="0"/>
              <a:t>급여액</a:t>
            </a:r>
            <a:r>
              <a:rPr lang="en-US" altLang="ko-KR" dirty="0" smtClean="0"/>
              <a:t>[I3:I8]</a:t>
            </a:r>
            <a:r>
              <a:rPr lang="ko-KR" altLang="en-US" dirty="0" smtClean="0"/>
              <a:t>의 합계를 구한다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그림 3" descr="Pch05-09(3)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573" y="2057372"/>
            <a:ext cx="7006854" cy="407196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MAX, MIN </a:t>
            </a:r>
            <a:r>
              <a:rPr lang="ko-KR" altLang="en-US" dirty="0" smtClean="0"/>
              <a:t>함수 이용하기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3]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[B13:C22] </a:t>
            </a:r>
            <a:r>
              <a:rPr lang="ko-KR" altLang="en-US" dirty="0" smtClean="0"/>
              <a:t>영역의 자료 중 최대값과 최소값의 차를 구하여 </a:t>
            </a:r>
            <a:r>
              <a:rPr lang="ko-KR" altLang="en-US" dirty="0" err="1" smtClean="0"/>
              <a:t>최대최소차를</a:t>
            </a:r>
            <a:r>
              <a:rPr lang="ko-KR" altLang="en-US" dirty="0" smtClean="0"/>
              <a:t> </a:t>
            </a:r>
            <a:r>
              <a:rPr lang="en-US" altLang="ko-KR" dirty="0" smtClean="0"/>
              <a:t>[D13]</a:t>
            </a:r>
            <a:r>
              <a:rPr lang="ko-KR" altLang="en-US" dirty="0" smtClean="0"/>
              <a:t>에 표시한다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먼저 </a:t>
            </a:r>
            <a:r>
              <a:rPr lang="en-US" altLang="ko-KR" dirty="0" smtClean="0"/>
              <a:t>D13 </a:t>
            </a:r>
            <a:r>
              <a:rPr lang="ko-KR" altLang="en-US" dirty="0" smtClean="0"/>
              <a:t>셀을 선택하고 다음과 같이 수식을 입력한다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sz="200" dirty="0" smtClean="0"/>
          </a:p>
          <a:p>
            <a:pPr>
              <a:spcBef>
                <a:spcPts val="0"/>
              </a:spcBef>
              <a:buNone/>
            </a:pPr>
            <a:r>
              <a:rPr lang="en-US" altLang="ko-KR" dirty="0" smtClean="0"/>
              <a:t>     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▶ = MAX(B13:C22) - MIN(B13:C22)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     (MAX, MIN </a:t>
            </a:r>
            <a:r>
              <a:rPr lang="ko-KR" altLang="en-US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함수의 인자는 최대값과 최소값을 구할 범위를 의미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endParaRPr lang="ko-KR" altLang="en-US" dirty="0"/>
          </a:p>
        </p:txBody>
      </p:sp>
      <p:pic>
        <p:nvPicPr>
          <p:cNvPr id="4" name="_x142042920" descr="EMB00001708af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518" y="2714620"/>
            <a:ext cx="4116765" cy="3286148"/>
          </a:xfrm>
          <a:prstGeom prst="rect">
            <a:avLst/>
          </a:prstGeom>
          <a:noFill/>
        </p:spPr>
      </p:pic>
      <p:pic>
        <p:nvPicPr>
          <p:cNvPr id="5" name="_x142042200" descr="EMB00001708af5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4360" y="2714620"/>
            <a:ext cx="4116767" cy="3286148"/>
          </a:xfrm>
          <a:prstGeom prst="rect">
            <a:avLst/>
          </a:prstGeom>
          <a:noFill/>
        </p:spPr>
      </p:pic>
      <p:sp>
        <p:nvSpPr>
          <p:cNvPr id="6" name="모서리가 둥근 직사각형 5"/>
          <p:cNvSpPr/>
          <p:nvPr/>
        </p:nvSpPr>
        <p:spPr bwMode="auto">
          <a:xfrm>
            <a:off x="409519" y="6072206"/>
            <a:ext cx="8358246" cy="642942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함수 입력 시 시작 알파벳과 연관된 함수 목록이 나타나는 경우에 원하는 함수를 방향키로 이동하고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&lt;Tab&gt;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키를 누르면 편리하다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6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_x142041800" descr="EMB00001708af5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3416" y="1485868"/>
            <a:ext cx="5817168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5.1 </a:t>
            </a:r>
            <a:r>
              <a:rPr lang="ko-KR" altLang="en-US" smtClean="0"/>
              <a:t>수식</a:t>
            </a:r>
          </a:p>
        </p:txBody>
      </p:sp>
      <p:sp>
        <p:nvSpPr>
          <p:cNvPr id="512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ko-KR" smtClean="0">
                <a:latin typeface="굴림" charset="-127"/>
              </a:rPr>
              <a:t>수식</a:t>
            </a:r>
          </a:p>
          <a:p>
            <a:pPr lvl="1"/>
            <a:r>
              <a:rPr lang="ko-KR" altLang="ko-KR" smtClean="0">
                <a:latin typeface="굴림" charset="-127"/>
              </a:rPr>
              <a:t>셀에 입력된 수치 데이터를 이용하여 함수와 연산자를 처리하기 위한 식</a:t>
            </a:r>
          </a:p>
          <a:p>
            <a:pPr lvl="1"/>
            <a:r>
              <a:rPr lang="ko-KR" altLang="ko-KR" smtClean="0">
                <a:latin typeface="굴림" charset="-127"/>
              </a:rPr>
              <a:t>반드시 등호(=)나 부호(+, -)로 시작하며 셀에는 수식의 결과값이, 수식 입력 줄에는 실제 수식이 각각 표시됨</a:t>
            </a:r>
            <a:endParaRPr lang="ko-KR" altLang="en-US" smtClean="0">
              <a:latin typeface="굴림" charset="-127"/>
            </a:endParaRPr>
          </a:p>
          <a:p>
            <a:pPr lvl="1"/>
            <a:endParaRPr lang="ko-KR" altLang="ko-KR" sz="1500" smtClean="0">
              <a:latin typeface="굴림" charset="-127"/>
            </a:endParaRPr>
          </a:p>
          <a:p>
            <a:r>
              <a:rPr lang="ko-KR" altLang="ko-KR" smtClean="0">
                <a:latin typeface="굴림" charset="-127"/>
              </a:rPr>
              <a:t>연산자</a:t>
            </a:r>
          </a:p>
          <a:p>
            <a:pPr lvl="1"/>
            <a:r>
              <a:rPr lang="ko-KR" altLang="ko-KR" smtClean="0">
                <a:latin typeface="굴림" charset="-127"/>
              </a:rPr>
              <a:t>산술, 문자, 비교 연산자</a:t>
            </a:r>
          </a:p>
          <a:p>
            <a:pPr lvl="1"/>
            <a:r>
              <a:rPr lang="ko-KR" altLang="ko-KR" smtClean="0">
                <a:latin typeface="굴림" charset="-127"/>
              </a:rPr>
              <a:t>산술&gt;문자&gt;비교 연산자 순으로 우선순위가 결정</a:t>
            </a:r>
          </a:p>
          <a:p>
            <a:pPr lvl="1"/>
            <a:r>
              <a:rPr lang="ko-KR" altLang="ko-KR" smtClean="0">
                <a:latin typeface="굴림" charset="-127"/>
              </a:rPr>
              <a:t>비교 연산자는 두 값을 비교한 후 참일 경우에는 TRUE, 거짓일 경우에는 FALSE를 결과값으로 표시</a:t>
            </a:r>
            <a:endParaRPr lang="en-US" altLang="ko-KR" smtClean="0"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Bookman Old Style" pitchFamily="18" charset="0"/>
              </a:rPr>
              <a:t>5</a:t>
            </a:r>
            <a:r>
              <a:rPr lang="ko-KR" altLang="en-US" dirty="0" smtClean="0">
                <a:latin typeface="Bookman Old Style" pitchFamily="18" charset="0"/>
              </a:rPr>
              <a:t>장</a:t>
            </a:r>
            <a:r>
              <a:rPr lang="en-US" altLang="ko-KR" dirty="0" smtClean="0">
                <a:latin typeface="Bookman Old Style" pitchFamily="18" charset="0"/>
              </a:rPr>
              <a:t> </a:t>
            </a:r>
            <a:r>
              <a:rPr lang="ko-KR" altLang="en-US" dirty="0" smtClean="0">
                <a:latin typeface="Bookman Old Style" pitchFamily="18" charset="0"/>
              </a:rPr>
              <a:t>실습 </a:t>
            </a:r>
            <a:r>
              <a:rPr lang="en-US" altLang="ko-KR" dirty="0" smtClean="0">
                <a:latin typeface="Bookman Old Style" pitchFamily="18" charset="0"/>
              </a:rPr>
              <a:t>- </a:t>
            </a:r>
            <a:r>
              <a:rPr lang="ko-KR" altLang="en-US" dirty="0" smtClean="0">
                <a:latin typeface="Bookman Old Style" pitchFamily="18" charset="0"/>
              </a:rPr>
              <a:t>함수</a:t>
            </a:r>
            <a:r>
              <a:rPr lang="en-US" altLang="ko-KR" dirty="0" smtClean="0">
                <a:latin typeface="Bookman Old Style" pitchFamily="18" charset="0"/>
              </a:rPr>
              <a:t>(IF, YEAR) </a:t>
            </a:r>
            <a:r>
              <a:rPr lang="ko-KR" altLang="en-US" dirty="0" smtClean="0">
                <a:latin typeface="Bookman Old Style" pitchFamily="18" charset="0"/>
              </a:rPr>
              <a:t>이용하여 결과 </a:t>
            </a:r>
            <a:r>
              <a:rPr lang="ko-KR" altLang="en-US" dirty="0" smtClean="0">
                <a:latin typeface="Bookman Old Style" pitchFamily="18" charset="0"/>
              </a:rPr>
              <a:t>표시하기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준비파일 열기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‘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8-1.xlsx’ </a:t>
            </a:r>
            <a:r>
              <a:rPr lang="ko-KR" altLang="en-US" dirty="0" smtClean="0"/>
              <a:t>파일을 연다</a:t>
            </a:r>
            <a:r>
              <a:rPr lang="en-US" altLang="ko-KR" dirty="0" smtClean="0"/>
              <a:t>. (</a:t>
            </a:r>
            <a:r>
              <a:rPr lang="en-US" altLang="ko-KR" dirty="0" smtClean="0"/>
              <a:t>Sheet2)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2041320" descr="EMB00001708af5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407" y="1914496"/>
            <a:ext cx="7249186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IF, YEAR </a:t>
            </a:r>
            <a:r>
              <a:rPr lang="ko-KR" altLang="en-US" dirty="0" smtClean="0"/>
              <a:t>함수 이용하기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1]</a:t>
            </a:r>
            <a:r>
              <a:rPr lang="ko-KR" altLang="en-US" dirty="0" smtClean="0"/>
              <a:t>의 입학예정 </a:t>
            </a:r>
            <a:r>
              <a:rPr lang="en-US" altLang="ko-KR" dirty="0" smtClean="0"/>
              <a:t>[D3:D14]</a:t>
            </a:r>
            <a:r>
              <a:rPr lang="ko-KR" altLang="en-US" dirty="0" smtClean="0"/>
              <a:t>에 출생년도가 </a:t>
            </a:r>
            <a:r>
              <a:rPr lang="en-US" altLang="ko-KR" dirty="0" smtClean="0"/>
              <a:t>2001</a:t>
            </a:r>
            <a:r>
              <a:rPr lang="ko-KR" altLang="en-US" dirty="0" smtClean="0"/>
              <a:t>년이면 ‘초등학교’</a:t>
            </a:r>
            <a:r>
              <a:rPr lang="en-US" altLang="ko-KR" dirty="0" smtClean="0"/>
              <a:t>, 1998</a:t>
            </a:r>
            <a:r>
              <a:rPr lang="ko-KR" altLang="en-US" dirty="0" smtClean="0"/>
              <a:t>년이면 ‘중학교’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 외에는 공란을 표시한다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먼저 </a:t>
            </a:r>
            <a:r>
              <a:rPr lang="en-US" altLang="ko-KR" dirty="0" smtClean="0"/>
              <a:t>D3 </a:t>
            </a:r>
            <a:r>
              <a:rPr lang="ko-KR" altLang="en-US" dirty="0" smtClean="0"/>
              <a:t>셀을 선택하고 다음과 같이 수식을 입력한다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나머지 셀은 채우기 핸들을 이용하여 셀을 복사하면 된다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    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▶ =IF(YEAR(C3)=2001,"</a:t>
            </a:r>
            <a:r>
              <a:rPr lang="ko-KR" altLang="en-US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초등학교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",IF(YEAR(C3)=1998,"</a:t>
            </a:r>
            <a:r>
              <a:rPr lang="ko-KR" altLang="en-US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중학교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",""))</a:t>
            </a:r>
          </a:p>
          <a:p>
            <a:endParaRPr lang="ko-KR" altLang="en-US" dirty="0"/>
          </a:p>
        </p:txBody>
      </p:sp>
      <p:pic>
        <p:nvPicPr>
          <p:cNvPr id="4" name="그림 3" descr="Pch05-10(2)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4798" y="2782394"/>
            <a:ext cx="6080387" cy="2376962"/>
          </a:xfrm>
          <a:prstGeom prst="rect">
            <a:avLst/>
          </a:prstGeom>
        </p:spPr>
      </p:pic>
      <p:pic>
        <p:nvPicPr>
          <p:cNvPr id="5" name="그림 4" descr="Pch05-10(2)_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76632" y="3853964"/>
            <a:ext cx="5357850" cy="264687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_x142040840" descr="EMB00001708af5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567391"/>
            <a:ext cx="5715040" cy="4561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Bookman Old Style" pitchFamily="18" charset="0"/>
              </a:rPr>
              <a:t>5</a:t>
            </a:r>
            <a:r>
              <a:rPr lang="ko-KR" altLang="en-US" dirty="0" smtClean="0">
                <a:latin typeface="Bookman Old Style" pitchFamily="18" charset="0"/>
              </a:rPr>
              <a:t>장</a:t>
            </a:r>
            <a:r>
              <a:rPr lang="en-US" altLang="ko-KR" dirty="0" smtClean="0">
                <a:latin typeface="Bookman Old Style" pitchFamily="18" charset="0"/>
              </a:rPr>
              <a:t> </a:t>
            </a:r>
            <a:r>
              <a:rPr lang="ko-KR" altLang="en-US" dirty="0" smtClean="0">
                <a:latin typeface="Bookman Old Style" pitchFamily="18" charset="0"/>
              </a:rPr>
              <a:t>실습 </a:t>
            </a:r>
            <a:r>
              <a:rPr lang="en-US" altLang="ko-KR" dirty="0" smtClean="0">
                <a:latin typeface="Bookman Old Style" pitchFamily="18" charset="0"/>
              </a:rPr>
              <a:t>– </a:t>
            </a:r>
            <a:r>
              <a:rPr lang="ko-KR" altLang="en-US" dirty="0" smtClean="0">
                <a:latin typeface="Bookman Old Style" pitchFamily="18" charset="0"/>
              </a:rPr>
              <a:t>문자열 처리하기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준비파일 열기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‘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8-1.xlsx’ </a:t>
            </a:r>
            <a:r>
              <a:rPr lang="ko-KR" altLang="en-US" dirty="0" smtClean="0"/>
              <a:t>파일을 연다</a:t>
            </a:r>
            <a:r>
              <a:rPr lang="en-US" altLang="ko-KR" dirty="0" smtClean="0"/>
              <a:t>. (</a:t>
            </a:r>
            <a:r>
              <a:rPr lang="en-US" altLang="ko-KR" dirty="0" smtClean="0"/>
              <a:t>Sheet3)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2041400" descr="EMB00001708af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6010" y="2078019"/>
            <a:ext cx="6511980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TODAY, YEAR, LEFT </a:t>
            </a:r>
            <a:r>
              <a:rPr lang="ko-KR" altLang="en-US" dirty="0" smtClean="0"/>
              <a:t>함수 이용하기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1]</a:t>
            </a:r>
            <a:r>
              <a:rPr lang="ko-KR" altLang="en-US" dirty="0" smtClean="0"/>
              <a:t>에서 주민등록번호 </a:t>
            </a:r>
            <a:r>
              <a:rPr lang="en-US" altLang="ko-KR" dirty="0" smtClean="0"/>
              <a:t>[D3:D18]</a:t>
            </a:r>
            <a:r>
              <a:rPr lang="ko-KR" altLang="en-US" dirty="0" smtClean="0"/>
              <a:t>을 이용하여 나이 </a:t>
            </a:r>
            <a:r>
              <a:rPr lang="en-US" altLang="ko-KR" dirty="0" smtClean="0"/>
              <a:t>[E3:E18]</a:t>
            </a:r>
            <a:r>
              <a:rPr lang="ko-KR" altLang="en-US" dirty="0" smtClean="0"/>
              <a:t>을 계산한다</a:t>
            </a:r>
            <a:r>
              <a:rPr lang="en-US" altLang="ko-KR" dirty="0" smtClean="0"/>
              <a:t>. E3 </a:t>
            </a:r>
            <a:r>
              <a:rPr lang="ko-KR" altLang="en-US" dirty="0" smtClean="0"/>
              <a:t>셀을 선택하고 다음과 같이 수식을 입력하여 나이를 구한다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E3 </a:t>
            </a:r>
            <a:r>
              <a:rPr lang="ko-KR" altLang="en-US" dirty="0" smtClean="0"/>
              <a:t>셀을 선택하고 채우기 핸들을 이용하여 </a:t>
            </a:r>
            <a:r>
              <a:rPr lang="en-US" altLang="ko-KR" dirty="0" smtClean="0"/>
              <a:t>E18 </a:t>
            </a:r>
            <a:r>
              <a:rPr lang="ko-KR" altLang="en-US" dirty="0" smtClean="0"/>
              <a:t>셀까지 드래그하여 셀을 복사한다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sz="800" dirty="0" smtClean="0"/>
          </a:p>
          <a:p>
            <a:pPr>
              <a:spcBef>
                <a:spcPts val="0"/>
              </a:spcBef>
              <a:buNone/>
            </a:pPr>
            <a:r>
              <a:rPr lang="en-US" altLang="ko-KR" dirty="0" smtClean="0"/>
              <a:t>    </a:t>
            </a:r>
            <a:r>
              <a:rPr lang="en-US" altLang="ko-KR" dirty="0" smtClean="0">
                <a:solidFill>
                  <a:srgbClr val="663300"/>
                </a:solidFill>
              </a:rPr>
              <a:t>▶ 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=YEAR(TODAY())-LEFT(D3,2)-1900 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    ▶ </a:t>
            </a:r>
            <a:r>
              <a:rPr lang="ko-KR" altLang="en-US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나이는 ‘</a:t>
            </a:r>
            <a:r>
              <a:rPr lang="ko-KR" altLang="en-US" sz="1600" dirty="0" err="1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현재년도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-</a:t>
            </a:r>
            <a:r>
              <a:rPr lang="ko-KR" altLang="en-US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주민등록번호의 왼쪽 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숫자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-1900’</a:t>
            </a:r>
            <a:r>
              <a:rPr lang="ko-KR" altLang="en-US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으로 구한다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2042200" descr="EMB00001708af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064960"/>
            <a:ext cx="4214842" cy="3364436"/>
          </a:xfrm>
          <a:prstGeom prst="rect">
            <a:avLst/>
          </a:prstGeom>
          <a:noFill/>
        </p:spPr>
      </p:pic>
      <p:pic>
        <p:nvPicPr>
          <p:cNvPr id="5" name="_x142042840" descr="EMB00001708af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071810"/>
            <a:ext cx="4206262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IF, MID </a:t>
            </a:r>
            <a:r>
              <a:rPr lang="ko-KR" altLang="en-US" dirty="0" smtClean="0"/>
              <a:t>함수 이용하기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1]</a:t>
            </a:r>
            <a:r>
              <a:rPr lang="ko-KR" altLang="en-US" dirty="0" smtClean="0"/>
              <a:t>에서 주민등록번호를 이용하여 성별 </a:t>
            </a:r>
            <a:r>
              <a:rPr lang="en-US" altLang="ko-KR" dirty="0" smtClean="0"/>
              <a:t>[F3:F18]</a:t>
            </a:r>
            <a:r>
              <a:rPr lang="ko-KR" altLang="en-US" dirty="0" smtClean="0"/>
              <a:t>을 계산한다</a:t>
            </a:r>
            <a:r>
              <a:rPr lang="en-US" altLang="ko-KR" dirty="0" smtClean="0"/>
              <a:t>. F3 </a:t>
            </a:r>
            <a:r>
              <a:rPr lang="ko-KR" altLang="en-US" dirty="0" smtClean="0"/>
              <a:t>셀을 선택하고 다음과 같이 수식을 입력하여 성별을 구한다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F3 </a:t>
            </a:r>
            <a:r>
              <a:rPr lang="ko-KR" altLang="en-US" dirty="0" smtClean="0"/>
              <a:t>셀을 선택하고 채우기 핸들을 이용하여 </a:t>
            </a:r>
            <a:r>
              <a:rPr lang="en-US" altLang="ko-KR" dirty="0" smtClean="0"/>
              <a:t>F18 </a:t>
            </a:r>
            <a:r>
              <a:rPr lang="ko-KR" altLang="en-US" dirty="0" smtClean="0"/>
              <a:t>셀까지 드래그하여 셀을 복사한다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sz="800" dirty="0" smtClean="0"/>
          </a:p>
          <a:p>
            <a:pPr>
              <a:spcBef>
                <a:spcPts val="0"/>
              </a:spcBef>
              <a:buNone/>
            </a:pPr>
            <a:r>
              <a:rPr lang="en-US" altLang="ko-KR" dirty="0" smtClean="0">
                <a:solidFill>
                  <a:srgbClr val="663300"/>
                </a:solidFill>
              </a:rPr>
              <a:t>     ▶ </a:t>
            </a:r>
            <a:r>
              <a:rPr lang="ko-KR" altLang="en-US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성별은 주민등록번호의 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8</a:t>
            </a:r>
            <a:r>
              <a:rPr lang="ko-KR" altLang="en-US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번째 숫자를 이용하여 구한다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     ▶ =IF(MID(D3,8,1)=“1”, “</a:t>
            </a:r>
            <a:r>
              <a:rPr lang="ko-KR" altLang="en-US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남자”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, “</a:t>
            </a:r>
            <a:r>
              <a:rPr lang="ko-KR" altLang="en-US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여자”</a:t>
            </a:r>
            <a:r>
              <a:rPr lang="en-US" altLang="ko-KR" sz="1600" dirty="0" smtClean="0">
                <a:solidFill>
                  <a:srgbClr val="663300"/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endParaRPr lang="ko-KR" altLang="en-US" dirty="0"/>
          </a:p>
        </p:txBody>
      </p:sp>
      <p:pic>
        <p:nvPicPr>
          <p:cNvPr id="4" name="_x142041400" descr="EMB00001708af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071810"/>
            <a:ext cx="4295755" cy="3429024"/>
          </a:xfrm>
          <a:prstGeom prst="rect">
            <a:avLst/>
          </a:prstGeom>
          <a:noFill/>
        </p:spPr>
      </p:pic>
      <p:pic>
        <p:nvPicPr>
          <p:cNvPr id="5" name="_x142042280" descr="EMB00001708af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071810"/>
            <a:ext cx="4295757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_x142042760" descr="EMB00001708af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8668" y="1414430"/>
            <a:ext cx="5906663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49" name="그림 24" descr="ch05-8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9313" y="3573463"/>
            <a:ext cx="74295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5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6.1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페이지 레이아웃</a:t>
            </a:r>
          </a:p>
        </p:txBody>
      </p:sp>
      <p:sp>
        <p:nvSpPr>
          <p:cNvPr id="124953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>
                <a:latin typeface="Gill Sans MT" pitchFamily="34" charset="0"/>
              </a:rPr>
              <a:t>페이지 레이아웃 보기</a:t>
            </a:r>
            <a:endParaRPr kumimoji="0" lang="ko-KR" altLang="en-US" b="1" dirty="0"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 dirty="0">
                <a:solidFill>
                  <a:schemeClr val="tx2"/>
                </a:solidFill>
                <a:latin typeface="Gill Sans MT" pitchFamily="34" charset="0"/>
              </a:rPr>
              <a:t>엑셀 워크시트에 많은 양의 데이터나 여러 개의 차트가 들어 있는 경우 인쇄하기 전에 페이지 레이아웃 보기에서 워크시트를 세밀하게 조정하면 전문가 수준의 결과물을 얻을 수 있음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 dirty="0">
                <a:solidFill>
                  <a:schemeClr val="tx2"/>
                </a:solidFill>
                <a:latin typeface="Gill Sans MT" pitchFamily="34" charset="0"/>
              </a:rPr>
              <a:t>데이터 형식과 레이아웃을 변경할 수 있을 뿐만 아니라 용지 방향을 변경하고, 페이지 머리글/바닥글을 추가 또는 변경하고, 인쇄 여백을 설정하고, 크기 조정 옵션을 지정할 수도 있음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 dirty="0">
                <a:solidFill>
                  <a:schemeClr val="tx2"/>
                </a:solidFill>
                <a:latin typeface="Gill Sans MT" pitchFamily="34" charset="0"/>
              </a:rPr>
              <a:t>페이지 레이아웃 보기에서 작업을 마친 다음 기본 보기로 돌아갈 수 있음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73" name="_x142041240" descr="EMB00001708af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852738"/>
            <a:ext cx="4062413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74" name="_x142040680" descr="EMB00001708af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52738"/>
            <a:ext cx="4067175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7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6.1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페이지 레이아웃</a:t>
            </a:r>
          </a:p>
        </p:txBody>
      </p:sp>
      <p:sp>
        <p:nvSpPr>
          <p:cNvPr id="125977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Gill Sans MT" pitchFamily="34" charset="0"/>
              </a:rPr>
              <a:t>용지 방향 및 크기 설정하기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엑셀의 인쇄 용지는 기본적으로 A4 용지로 설정되어 있음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인쇄하려는 문서의 내용이 가로 방향이 더 긴 경우에 용지 방향 재설정. 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[페이지 설정] 그룹에 있는 [용지 방향]에서 ‘가로’ 선택. 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용지 크기는 [페이지 설정] 그룹에 있는 [크기]를 선택하여 원하는 용지 크기 선택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003" name="Group 27"/>
          <p:cNvGrpSpPr>
            <a:grpSpLocks/>
          </p:cNvGrpSpPr>
          <p:nvPr/>
        </p:nvGrpSpPr>
        <p:grpSpPr bwMode="auto">
          <a:xfrm>
            <a:off x="792163" y="2998788"/>
            <a:ext cx="7534275" cy="3238500"/>
            <a:chOff x="583" y="1888"/>
            <a:chExt cx="4746" cy="2040"/>
          </a:xfrm>
        </p:grpSpPr>
        <p:pic>
          <p:nvPicPr>
            <p:cNvPr id="126998" name="_x142042440" descr="EMB00001708af6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83" y="1888"/>
              <a:ext cx="2559" cy="2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6999" name="_x142043560" descr="EMB00001708af6a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84" y="1888"/>
              <a:ext cx="2045" cy="2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700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6.1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페이지 레이아웃</a:t>
            </a:r>
          </a:p>
        </p:txBody>
      </p:sp>
      <p:sp>
        <p:nvSpPr>
          <p:cNvPr id="12700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Gill Sans MT" pitchFamily="34" charset="0"/>
              </a:rPr>
              <a:t>여백 설정하기</a:t>
            </a:r>
            <a:endParaRPr kumimoji="0" lang="ko-KR" altLang="ko-KR" sz="1700" b="1">
              <a:latin typeface="Gill Sans MT" pitchFamily="34" charset="0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페이지 여백 : 워크시트 데이터와 인쇄될 페이지 가장자리 사이의 빈 공간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페이지에 인쇄될 내용을 기준으로 상하좌우 여백과 머리글/바닥글 영역의 크기를 설정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[페이지 레이아웃] 탭의 [페이지 설정] 그룹에 [여백]을 선택하여 나타나는 목록에서 여백을 설정할 수 있음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5.1 </a:t>
            </a:r>
            <a:r>
              <a:rPr lang="ko-KR" altLang="en-US" smtClean="0"/>
              <a:t>수식</a:t>
            </a:r>
          </a:p>
        </p:txBody>
      </p:sp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>
                <a:latin typeface="굴림" charset="-127"/>
              </a:rPr>
              <a:t>연산자</a:t>
            </a:r>
            <a:r>
              <a:rPr lang="en-US" altLang="ko-KR" smtClean="0">
                <a:latin typeface="굴림" charset="-127"/>
              </a:rPr>
              <a:t>(</a:t>
            </a:r>
            <a:r>
              <a:rPr lang="ko-KR" altLang="en-US" smtClean="0">
                <a:latin typeface="굴림" charset="-127"/>
              </a:rPr>
              <a:t>계속</a:t>
            </a:r>
            <a:r>
              <a:rPr lang="en-US" altLang="ko-KR" smtClean="0">
                <a:latin typeface="굴림" charset="-127"/>
              </a:rPr>
              <a:t>)</a:t>
            </a:r>
            <a:endParaRPr lang="ko-KR" altLang="en-US" smtClean="0">
              <a:latin typeface="굴림" charset="-127"/>
            </a:endParaRPr>
          </a:p>
        </p:txBody>
      </p:sp>
      <p:pic>
        <p:nvPicPr>
          <p:cNvPr id="10035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6550" y="1700213"/>
            <a:ext cx="5929313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23" name="_x142042520" descr="EMB00001708af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3284538"/>
            <a:ext cx="36131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24" name="_x142042600" descr="EMB00001708af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0588" y="3284538"/>
            <a:ext cx="36131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2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6.1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페이지 레이아웃</a:t>
            </a:r>
          </a:p>
        </p:txBody>
      </p:sp>
      <p:sp>
        <p:nvSpPr>
          <p:cNvPr id="128027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>
                <a:latin typeface="Gill Sans MT" pitchFamily="34" charset="0"/>
              </a:rPr>
              <a:t>머리글/바닥글 설정하기</a:t>
            </a:r>
            <a:endParaRPr kumimoji="0" lang="ko-KR" altLang="ko-KR" sz="1700" b="1">
              <a:latin typeface="Gill Sans MT" pitchFamily="34" charset="0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머리글/바닥글을 설정하면 각 페이지 상단이나 하단에 페이지 번호, 페이지 수, 현재 날짜, 시트 이름, 파일 이름 등이 나타남.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[보기] 탭의 [통합 문서 보기] 그룹에서 [페이지 레이아웃]을 클릭. 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머리글이나 바닥글을 추가하거나 변경하려면 워크시트 페이지 위쪽에 있는 [클릭하여 머리글 추가] 또는 워크시트 페이지 아래쪽에 있는 [클릭하여 바닥글 추가]에서 왼쪽, 가운데 또는 오른쪽 머리글/바닥글 텍스트 상자 클릭.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9" name="_x142041160" descr="EMB00001708af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608388"/>
            <a:ext cx="36131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30" name="_x142042360" descr="EMB00001708af6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3608388"/>
            <a:ext cx="455930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33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>
                <a:latin typeface="Gill Sans MT" pitchFamily="34" charset="0"/>
              </a:rPr>
              <a:t>[클릭하여 머리글 추가] 클릭</a:t>
            </a:r>
          </a:p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>
                <a:latin typeface="Gill Sans MT" pitchFamily="34" charset="0"/>
              </a:rPr>
              <a:t>리본 탭 메뉴 오른쪽 끝에 [머리글/바닥글 도구]인 [디자인] 탭의 [머리글/바닥글 요소] 그룹에서 [페이지 번호] 클릭</a:t>
            </a:r>
            <a:endParaRPr kumimoji="0" lang="ko-KR" altLang="ko-KR" sz="1700" b="1">
              <a:latin typeface="Gill Sans MT" pitchFamily="34" charset="0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선택한 구역에 ‘&amp;[페이지 번호]’가 표시됨.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전체 페이지 수를 추가로 표시하려면 ‘&amp;[페이지 번호]’ 뒤에 공백을 입력하고 슬래시(/)를 입력한 다음 다시 공백을 입력하고 머리글/바닥글 요소 그룹에서 [페이지 수] 클릭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선택한 구역에 ‘&amp;[페이지 번호] / &amp;[전체 페이지 수]’가 표시됨.</a:t>
            </a:r>
          </a:p>
        </p:txBody>
      </p:sp>
      <p:sp>
        <p:nvSpPr>
          <p:cNvPr id="12903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※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워크시트에 페이지 번호 넣기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69" name="그림 24" descr="ch05-8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3650" y="3070225"/>
            <a:ext cx="4062413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7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6.2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인쇄미리보기</a:t>
            </a:r>
          </a:p>
        </p:txBody>
      </p:sp>
      <p:sp>
        <p:nvSpPr>
          <p:cNvPr id="13007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>
                <a:latin typeface="Gill Sans MT" pitchFamily="34" charset="0"/>
              </a:rPr>
              <a:t>[인쇄 미리 보기]</a:t>
            </a:r>
            <a:endParaRPr kumimoji="0" lang="ko-KR" altLang="ko-KR" sz="1700" b="1">
              <a:latin typeface="Gill Sans MT" pitchFamily="34" charset="0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오피스 버튼을 선택한 다음 [인쇄]-[인쇄 미리 보기] 선택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인쇄할 내용이 확인되었으면 [인쇄] 선택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수정하려면 [페이지 설정] 선택</a:t>
            </a:r>
            <a:endParaRPr kumimoji="0" lang="ko-KR" altLang="en-US" sz="1600" b="1">
              <a:solidFill>
                <a:schemeClr val="tx2"/>
              </a:solidFill>
              <a:latin typeface="Gill Sans MT" pitchFamily="34" charset="0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[페이지 설정] 대화상자의 [페이지], [여백], [머리글/바닥글], [시트] 탭에서 인쇄 관련 옵션 변경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모서리가 둥근 직사각형 22"/>
          <p:cNvSpPr/>
          <p:nvPr/>
        </p:nvSpPr>
        <p:spPr bwMode="auto">
          <a:xfrm>
            <a:off x="4500563" y="1990725"/>
            <a:ext cx="4286250" cy="3562350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marL="357188" indent="-357188"/>
            <a:r>
              <a:rPr lang="ko-KR" altLang="en-US" sz="14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➊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용지 방향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세로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가로</a:t>
            </a:r>
          </a:p>
          <a:p>
            <a:pPr marL="357188" indent="-357188"/>
            <a:endParaRPr lang="en-US" altLang="ko-KR" sz="1400">
              <a:latin typeface="맑은 고딕" pitchFamily="50" charset="-127"/>
              <a:ea typeface="맑은 고딕" pitchFamily="50" charset="-127"/>
            </a:endParaRPr>
          </a:p>
          <a:p>
            <a:pPr marL="357188" indent="-357188"/>
            <a:r>
              <a:rPr lang="ko-KR" altLang="en-US" sz="14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➋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확대</a:t>
            </a:r>
            <a:r>
              <a:rPr lang="en-US" altLang="ko-KR" sz="1400" b="1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축소 배율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 marL="357188" indent="-357188"/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최소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10%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부터 최대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400%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까지</a:t>
            </a:r>
          </a:p>
          <a:p>
            <a:pPr marL="357188" indent="-357188"/>
            <a:endParaRPr lang="en-US" altLang="ko-KR" sz="1400">
              <a:latin typeface="맑은 고딕" pitchFamily="50" charset="-127"/>
              <a:ea typeface="맑은 고딕" pitchFamily="50" charset="-127"/>
            </a:endParaRPr>
          </a:p>
          <a:p>
            <a:pPr marL="357188" indent="-357188"/>
            <a:r>
              <a:rPr lang="ko-KR" altLang="en-US" sz="14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➌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자동 맞춤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 marL="357188" indent="-357188"/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지정한 페이지 수에 맞게 인쇄할 수 있도록 워크시트나 선택 영역 조절</a:t>
            </a:r>
            <a:endParaRPr lang="en-US" altLang="ko-KR" sz="1400">
              <a:latin typeface="맑은 고딕" pitchFamily="50" charset="-127"/>
              <a:ea typeface="맑은 고딕" pitchFamily="50" charset="-127"/>
            </a:endParaRPr>
          </a:p>
          <a:p>
            <a:pPr marL="357188" indent="-357188"/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필요한 페이지만큼 인쇄하고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페이지 너비를 채우려면 ‘용지 너비’에 ‘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1’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을 입력하고 ‘용지 높이’는 비워둠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marL="357188" indent="-357188"/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한 페이지에 모든 내용을 인쇄하려면 ‘용지 너비’를 비워두고 ‘용지 높이’는 ‘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1’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을 입력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grpSp>
        <p:nvGrpSpPr>
          <p:cNvPr id="131094" name="그룹 27"/>
          <p:cNvGrpSpPr>
            <a:grpSpLocks/>
          </p:cNvGrpSpPr>
          <p:nvPr/>
        </p:nvGrpSpPr>
        <p:grpSpPr bwMode="auto">
          <a:xfrm>
            <a:off x="661988" y="1958975"/>
            <a:ext cx="3741737" cy="3594100"/>
            <a:chOff x="4057646" y="1714488"/>
            <a:chExt cx="4224339" cy="4057650"/>
          </a:xfrm>
        </p:grpSpPr>
        <p:pic>
          <p:nvPicPr>
            <p:cNvPr id="131095" name="그림 23" descr="ch05-87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214810" y="1714488"/>
              <a:ext cx="4067175" cy="405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직사각형 24"/>
            <p:cNvSpPr/>
            <p:nvPr/>
          </p:nvSpPr>
          <p:spPr>
            <a:xfrm>
              <a:off x="4057646" y="2162550"/>
              <a:ext cx="437310" cy="3799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1600" b="1">
                  <a:solidFill>
                    <a:srgbClr val="FF0000"/>
                  </a:solidFill>
                  <a:latin typeface="+mn-ea"/>
                  <a:ea typeface="굴림" pitchFamily="50" charset="-127"/>
                </a:rPr>
                <a:t>➊</a:t>
              </a:r>
              <a:endParaRPr lang="ko-KR" altLang="en-US" sz="1600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31097" name="직사각형 25"/>
            <p:cNvSpPr>
              <a:spLocks noChangeArrowheads="1"/>
            </p:cNvSpPr>
            <p:nvPr/>
          </p:nvSpPr>
          <p:spPr bwMode="auto">
            <a:xfrm>
              <a:off x="4152635" y="2990569"/>
              <a:ext cx="437310" cy="379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1600" b="1">
                  <a:solidFill>
                    <a:srgbClr val="FF0000"/>
                  </a:solidFill>
                  <a:latin typeface="MS Mincho" pitchFamily="49" charset="-128"/>
                </a:rPr>
                <a:t>➋</a:t>
              </a:r>
              <a:endParaRPr lang="ko-KR" altLang="en-US" sz="1600">
                <a:latin typeface="굴림" charset="-127"/>
              </a:endParaRPr>
            </a:p>
          </p:txBody>
        </p:sp>
        <p:sp>
          <p:nvSpPr>
            <p:cNvPr id="131098" name="직사각형 26"/>
            <p:cNvSpPr>
              <a:spLocks noChangeArrowheads="1"/>
            </p:cNvSpPr>
            <p:nvPr/>
          </p:nvSpPr>
          <p:spPr bwMode="auto">
            <a:xfrm>
              <a:off x="4152635" y="3191301"/>
              <a:ext cx="437310" cy="379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1600" b="1">
                  <a:solidFill>
                    <a:srgbClr val="FF0000"/>
                  </a:solidFill>
                  <a:latin typeface="MS Mincho" pitchFamily="49" charset="-128"/>
                </a:rPr>
                <a:t>➌</a:t>
              </a:r>
              <a:endParaRPr lang="ko-KR" altLang="en-US" sz="1600">
                <a:latin typeface="굴림" charset="-127"/>
              </a:endParaRPr>
            </a:p>
          </p:txBody>
        </p:sp>
      </p:grpSp>
      <p:sp>
        <p:nvSpPr>
          <p:cNvPr id="13109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6.2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인쇄미리보기</a:t>
            </a:r>
          </a:p>
        </p:txBody>
      </p:sp>
      <p:sp>
        <p:nvSpPr>
          <p:cNvPr id="131100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>
                <a:latin typeface="Gill Sans MT" pitchFamily="34" charset="0"/>
              </a:rPr>
              <a:t>[페이지 설정]</a:t>
            </a:r>
            <a:r>
              <a:rPr kumimoji="0" lang="ko-KR" altLang="ko-KR">
                <a:latin typeface="Gill Sans MT" pitchFamily="34" charset="0"/>
              </a:rPr>
              <a:t> </a:t>
            </a:r>
            <a:endParaRPr kumimoji="0" lang="ko-KR" altLang="ko-KR" sz="1700" b="1">
              <a:latin typeface="Gill Sans MT" pitchFamily="34" charset="0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[페이지] 탭에서는 ‘용지 방향’과 ‘배율’등을 설정.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118" name="_x142040680" descr="EMB00001708af6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0050" y="3033713"/>
            <a:ext cx="3246438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11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6.2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인쇄미리보기</a:t>
            </a:r>
          </a:p>
        </p:txBody>
      </p:sp>
      <p:sp>
        <p:nvSpPr>
          <p:cNvPr id="132120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>
                <a:latin typeface="Gill Sans MT" pitchFamily="34" charset="0"/>
              </a:rPr>
              <a:t>여백 설정</a:t>
            </a:r>
            <a:endParaRPr kumimoji="0" lang="ko-KR" altLang="ko-KR" sz="1700" b="1">
              <a:latin typeface="Gill Sans MT" pitchFamily="34" charset="0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[페이지 설정] 대화상자의 [여백] 탭 클릭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‘위쪽’, ‘아래쪽’, ‘왼쪽’, ‘오른쪽’ 값을 조절하여 데이터가 표시되는 영역을 제외한 용지 여백을 설정할 수 있음. 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‘페이지 가운데 맞춤’의 ‘가로’, ‘세로’ 선택 옵션을 이용하여 워크시트의 내용을 용지의 가운데에 인쇄할 수 있음.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2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2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2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3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3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3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3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3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3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3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4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4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331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pic>
        <p:nvPicPr>
          <p:cNvPr id="133143" name="_x142041720" descr="EMB00001708af6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890838"/>
            <a:ext cx="3246438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pic>
        <p:nvPicPr>
          <p:cNvPr id="133145" name="_x142043320" descr="EMB00001708af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2890838"/>
            <a:ext cx="415131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pic>
        <p:nvPicPr>
          <p:cNvPr id="133147" name="_x142041880" descr="EMB00001708af7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56138" y="4129088"/>
            <a:ext cx="415131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8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6.2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인쇄미리보기</a:t>
            </a:r>
          </a:p>
        </p:txBody>
      </p:sp>
      <p:sp>
        <p:nvSpPr>
          <p:cNvPr id="133149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>
                <a:latin typeface="Gill Sans MT" pitchFamily="34" charset="0"/>
              </a:rPr>
              <a:t>머리글/바닥글 설정</a:t>
            </a:r>
            <a:endParaRPr kumimoji="0" lang="ko-KR" altLang="ko-KR" sz="1700" b="1">
              <a:latin typeface="Gill Sans MT" pitchFamily="34" charset="0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페이지 레이아웃에서 설정한 머리글과 바닥글 수정</a:t>
            </a:r>
            <a:endParaRPr kumimoji="0" lang="ko-KR" altLang="en-US" sz="1600" b="1">
              <a:solidFill>
                <a:schemeClr val="tx2"/>
              </a:solidFill>
              <a:latin typeface="Gill Sans MT" pitchFamily="34" charset="0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[페이지 설정] 대화상자의 [머리글/바닥글] 탭을 선택하여 머리글 또는 바닥글 목록의 미리 만들어 놓은 양식에서 선택하여 적용.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Gill Sans MT" pitchFamily="34" charset="0"/>
              </a:rPr>
              <a:t>&lt;머리글 편집&gt;이나 &lt;바닥글 편집&gt;을 클릭하여 머리글과 바닥글을 설정할 수 있음.</a:t>
            </a:r>
            <a:r>
              <a:rPr kumimoji="0" lang="ko-KR" altLang="ko-KR" sz="1600">
                <a:latin typeface="Gill Sans MT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/>
        </p:nvSpPr>
        <p:spPr bwMode="auto">
          <a:xfrm>
            <a:off x="4286250" y="2176463"/>
            <a:ext cx="3929063" cy="3413125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marL="269875" indent="-269875"/>
            <a:r>
              <a:rPr lang="ko-KR" altLang="en-US" sz="14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➊</a:t>
            </a: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 인쇄 영역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전체 워크시트를 인쇄하지 않으려는 경우 한 개 이상의 셀 범위를 지정하여 인쇄할 수 있다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269875" indent="-269875"/>
            <a:endParaRPr lang="en-US" altLang="ko-KR" sz="1400">
              <a:latin typeface="맑은 고딕" pitchFamily="50" charset="-127"/>
              <a:ea typeface="맑은 고딕" pitchFamily="50" charset="-127"/>
            </a:endParaRPr>
          </a:p>
          <a:p>
            <a:pPr marL="269875" indent="-269875"/>
            <a:r>
              <a:rPr lang="en-US" altLang="ko-KR" sz="14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➋</a:t>
            </a:r>
            <a:r>
              <a:rPr lang="en-US" altLang="ko-KR" sz="1400" b="1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인쇄 제목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인쇄할 워크시트의 매 페이지마다 같은 행이나 열을 제목으로 인쇄할 수 있다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269875" indent="-269875"/>
            <a:endParaRPr lang="en-US" altLang="ko-KR" sz="1400">
              <a:latin typeface="맑은 고딕" pitchFamily="50" charset="-127"/>
              <a:ea typeface="맑은 고딕" pitchFamily="50" charset="-127"/>
            </a:endParaRPr>
          </a:p>
          <a:p>
            <a:pPr marL="269875" indent="-269875"/>
            <a:r>
              <a:rPr lang="en-US" altLang="ko-KR" sz="14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➌</a:t>
            </a:r>
            <a:r>
              <a:rPr lang="en-US" altLang="ko-KR" sz="1400" b="1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인쇄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워크시트의 눈금선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행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열 머리글 등의 인쇄 유무를 지정할 수 있다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marL="269875" indent="-269875"/>
            <a:endParaRPr lang="en-US" altLang="ko-KR" sz="1400">
              <a:latin typeface="맑은 고딕" pitchFamily="50" charset="-127"/>
              <a:ea typeface="맑은 고딕" pitchFamily="50" charset="-127"/>
            </a:endParaRPr>
          </a:p>
          <a:p>
            <a:pPr marL="269875" indent="-269875"/>
            <a:r>
              <a:rPr lang="en-US" altLang="ko-KR" sz="14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➍</a:t>
            </a:r>
            <a:r>
              <a:rPr lang="en-US" altLang="ko-KR" sz="1400" b="1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페이지 순서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워크시트의 내용을 한 페이지에 인쇄할 수 없을 때 ‘행 우선’ 또는 ‘열 우선’을 선택하여 인쇄 순서를 제어할 수 있다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34170" name="모서리가 둥근 직사각형 29"/>
          <p:cNvSpPr>
            <a:spLocks noChangeArrowheads="1"/>
          </p:cNvSpPr>
          <p:nvPr/>
        </p:nvSpPr>
        <p:spPr bwMode="auto">
          <a:xfrm>
            <a:off x="714375" y="5768975"/>
            <a:ext cx="7500938" cy="485775"/>
          </a:xfrm>
          <a:prstGeom prst="roundRect">
            <a:avLst>
              <a:gd name="adj" fmla="val 5889"/>
            </a:avLst>
          </a:prstGeom>
          <a:gradFill rotWithShape="1">
            <a:gsLst>
              <a:gs pos="0">
                <a:srgbClr val="D0E2DA"/>
              </a:gs>
              <a:gs pos="50000">
                <a:srgbClr val="E1ECE7"/>
              </a:gs>
              <a:gs pos="100000">
                <a:srgbClr val="F0F5F3"/>
              </a:gs>
            </a:gsLst>
            <a:lin ang="0" scaled="1"/>
          </a:gradFill>
          <a:ln w="25400" algn="ctr">
            <a:solidFill>
              <a:srgbClr val="86958F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n-US" altLang="ko-KR" sz="1000" b="1">
                <a:latin typeface="굴림" charset="-127"/>
              </a:rPr>
              <a:t>[</a:t>
            </a:r>
            <a:r>
              <a:rPr lang="ko-KR" altLang="en-US" sz="1000" b="1">
                <a:latin typeface="굴림" charset="-127"/>
              </a:rPr>
              <a:t>페이지 설정</a:t>
            </a:r>
            <a:r>
              <a:rPr lang="en-US" altLang="ko-KR" sz="1000" b="1">
                <a:latin typeface="굴림" charset="-127"/>
              </a:rPr>
              <a:t>] </a:t>
            </a:r>
            <a:r>
              <a:rPr lang="ko-KR" altLang="en-US" sz="1000" b="1">
                <a:latin typeface="굴림" charset="-127"/>
              </a:rPr>
              <a:t>대화상자의 </a:t>
            </a:r>
            <a:r>
              <a:rPr lang="en-US" altLang="ko-KR" sz="1000" b="1">
                <a:latin typeface="굴림" charset="-127"/>
              </a:rPr>
              <a:t>[</a:t>
            </a:r>
            <a:r>
              <a:rPr lang="ko-KR" altLang="en-US" sz="1000" b="1">
                <a:latin typeface="굴림" charset="-127"/>
              </a:rPr>
              <a:t>시트</a:t>
            </a:r>
            <a:r>
              <a:rPr lang="en-US" altLang="ko-KR" sz="1000" b="1">
                <a:latin typeface="굴림" charset="-127"/>
              </a:rPr>
              <a:t>] </a:t>
            </a:r>
            <a:r>
              <a:rPr lang="ko-KR" altLang="en-US" sz="1000" b="1">
                <a:latin typeface="굴림" charset="-127"/>
              </a:rPr>
              <a:t>탭에서 ‘인쇄 영역’과 ‘인쇄 제목’을 원하는 형태로 인쇄할 수 없는 경우에 리본 메뉴 중에서 </a:t>
            </a:r>
            <a:r>
              <a:rPr lang="en-US" altLang="ko-KR" sz="1000" b="1">
                <a:latin typeface="굴림" charset="-127"/>
              </a:rPr>
              <a:t>[</a:t>
            </a:r>
            <a:r>
              <a:rPr lang="ko-KR" altLang="en-US" sz="1000" b="1">
                <a:latin typeface="굴림" charset="-127"/>
              </a:rPr>
              <a:t>페이지 레이아웃</a:t>
            </a:r>
            <a:r>
              <a:rPr lang="en-US" altLang="ko-KR" sz="1000" b="1">
                <a:latin typeface="굴림" charset="-127"/>
              </a:rPr>
              <a:t>] </a:t>
            </a:r>
            <a:r>
              <a:rPr lang="ko-KR" altLang="en-US" sz="1000" b="1">
                <a:latin typeface="굴림" charset="-127"/>
              </a:rPr>
              <a:t>탭의 </a:t>
            </a:r>
            <a:r>
              <a:rPr lang="en-US" altLang="ko-KR" sz="1000" b="1">
                <a:latin typeface="굴림" charset="-127"/>
              </a:rPr>
              <a:t>[</a:t>
            </a:r>
            <a:r>
              <a:rPr lang="ko-KR" altLang="en-US" sz="1000" b="1">
                <a:latin typeface="굴림" charset="-127"/>
              </a:rPr>
              <a:t>인쇄 영역</a:t>
            </a:r>
            <a:r>
              <a:rPr lang="en-US" altLang="ko-KR" sz="1000" b="1">
                <a:latin typeface="굴림" charset="-127"/>
              </a:rPr>
              <a:t>]</a:t>
            </a:r>
            <a:r>
              <a:rPr lang="ko-KR" altLang="en-US" sz="1000" b="1">
                <a:latin typeface="굴림" charset="-127"/>
              </a:rPr>
              <a:t>과 </a:t>
            </a:r>
            <a:r>
              <a:rPr lang="en-US" altLang="ko-KR" sz="1000" b="1">
                <a:latin typeface="굴림" charset="-127"/>
              </a:rPr>
              <a:t>[</a:t>
            </a:r>
            <a:r>
              <a:rPr lang="ko-KR" altLang="en-US" sz="1000" b="1">
                <a:latin typeface="굴림" charset="-127"/>
              </a:rPr>
              <a:t>인쇄 제목</a:t>
            </a:r>
            <a:r>
              <a:rPr lang="en-US" altLang="ko-KR" sz="1000" b="1">
                <a:latin typeface="굴림" charset="-127"/>
              </a:rPr>
              <a:t>]</a:t>
            </a:r>
            <a:r>
              <a:rPr lang="ko-KR" altLang="en-US" sz="1000" b="1">
                <a:latin typeface="굴림" charset="-127"/>
              </a:rPr>
              <a:t>을 선택하면 된다</a:t>
            </a:r>
            <a:r>
              <a:rPr lang="en-US" altLang="ko-KR" sz="1000" b="1">
                <a:latin typeface="굴림" charset="-127"/>
              </a:rPr>
              <a:t>. </a:t>
            </a:r>
          </a:p>
        </p:txBody>
      </p:sp>
      <p:grpSp>
        <p:nvGrpSpPr>
          <p:cNvPr id="134171" name="그룹 34"/>
          <p:cNvGrpSpPr>
            <a:grpSpLocks/>
          </p:cNvGrpSpPr>
          <p:nvPr/>
        </p:nvGrpSpPr>
        <p:grpSpPr bwMode="auto">
          <a:xfrm>
            <a:off x="571500" y="2176463"/>
            <a:ext cx="3643313" cy="3413125"/>
            <a:chOff x="5072066" y="1571612"/>
            <a:chExt cx="3643338" cy="3492264"/>
          </a:xfrm>
        </p:grpSpPr>
        <p:pic>
          <p:nvPicPr>
            <p:cNvPr id="134172" name="그림 27" descr="ch05-91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214942" y="1571612"/>
              <a:ext cx="3500462" cy="3492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직사각형 30"/>
            <p:cNvSpPr/>
            <p:nvPr/>
          </p:nvSpPr>
          <p:spPr>
            <a:xfrm>
              <a:off x="5072066" y="1948452"/>
              <a:ext cx="285752" cy="34435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600" b="1">
                  <a:solidFill>
                    <a:srgbClr val="FF0000"/>
                  </a:solidFill>
                  <a:latin typeface="+mn-ea"/>
                  <a:ea typeface="+mn-ea"/>
                </a:rPr>
                <a:t>➊</a:t>
              </a:r>
              <a:endParaRPr lang="ko-KR" altLang="en-US" sz="1600">
                <a:latin typeface="+mn-ea"/>
                <a:ea typeface="+mn-ea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5072066" y="2123877"/>
              <a:ext cx="285752" cy="34435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600" b="1">
                  <a:solidFill>
                    <a:srgbClr val="FF0000"/>
                  </a:solidFill>
                  <a:latin typeface="MS Mincho"/>
                  <a:ea typeface="+mn-ea"/>
                </a:rPr>
                <a:t>➋</a:t>
              </a:r>
              <a:endParaRPr lang="ko-KR" altLang="en-US" sz="1600">
                <a:latin typeface="+mn-ea"/>
                <a:ea typeface="+mn-ea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5072066" y="2661523"/>
              <a:ext cx="285752" cy="34435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600" b="1">
                  <a:solidFill>
                    <a:srgbClr val="FF0000"/>
                  </a:solidFill>
                  <a:latin typeface="MS Mincho"/>
                  <a:ea typeface="+mn-ea"/>
                </a:rPr>
                <a:t>➌</a:t>
              </a:r>
              <a:endParaRPr lang="ko-KR" altLang="en-US" sz="1600">
                <a:latin typeface="+mn-ea"/>
                <a:ea typeface="+mn-ea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5114929" y="3439567"/>
              <a:ext cx="285752" cy="34435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1600" b="1">
                  <a:solidFill>
                    <a:srgbClr val="FF0000"/>
                  </a:solidFill>
                  <a:latin typeface="MS Mincho"/>
                  <a:ea typeface="+mn-ea"/>
                </a:rPr>
                <a:t>➍</a:t>
              </a:r>
              <a:endParaRPr lang="ko-KR" altLang="en-US" sz="1600">
                <a:latin typeface="+mn-ea"/>
                <a:ea typeface="+mn-ea"/>
              </a:endParaRPr>
            </a:p>
          </p:txBody>
        </p:sp>
      </p:grpSp>
      <p:sp>
        <p:nvSpPr>
          <p:cNvPr id="13417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6.2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인쇄미리보기</a:t>
            </a:r>
          </a:p>
        </p:txBody>
      </p:sp>
      <p:sp>
        <p:nvSpPr>
          <p:cNvPr id="13417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>
                <a:latin typeface="Gill Sans MT" pitchFamily="34" charset="0"/>
              </a:rPr>
              <a:t>워크시트 설정</a:t>
            </a:r>
            <a:endParaRPr kumimoji="0" lang="ko-KR" altLang="ko-KR" sz="1700" b="1">
              <a:latin typeface="Gill Sans MT" pitchFamily="34" charset="0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페이지 설정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대화상자의 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시트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탭을 선택하면 워크시트의 인쇄 옵션 설정할 수 있음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.</a:t>
            </a:r>
            <a:endParaRPr kumimoji="0" lang="ko-KR" altLang="ko-KR" sz="1600" b="1">
              <a:solidFill>
                <a:schemeClr val="tx2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90" name="_x142041720" descr="EMB00001708af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6763" y="3092450"/>
            <a:ext cx="505301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9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6.3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인쇄하기</a:t>
            </a:r>
          </a:p>
        </p:txBody>
      </p:sp>
      <p:sp>
        <p:nvSpPr>
          <p:cNvPr id="13519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>
                <a:latin typeface="Gill Sans MT" pitchFamily="34" charset="0"/>
              </a:rPr>
              <a:t>인쇄 하기</a:t>
            </a:r>
            <a:endParaRPr kumimoji="0" lang="ko-KR" altLang="ko-KR" sz="1700" b="1">
              <a:latin typeface="Gill Sans MT" pitchFamily="34" charset="0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엑셀에서 작업한 문서를 미리 보기에서 확인하고 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&lt;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인쇄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&gt; 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클릭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오피스 버튼을 누르고 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인쇄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]-[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인쇄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클릭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‘인쇄 대상’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, ‘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인쇄 매수’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, ‘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인쇄 범위 등을 선택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.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워크시트의 특정 영역을 셀 범위로 지정하고 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인쇄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Gill Sans MT" pitchFamily="34" charset="0"/>
              </a:rPr>
              <a:t>대화상자에서 ‘인쇄 대상’을 ‘선택 영역’으로 선택하면 선택 영역만 인쇄할 수 있다</a:t>
            </a:r>
            <a:r>
              <a:rPr kumimoji="0" lang="en-US" altLang="ko-KR" sz="1600" b="1">
                <a:solidFill>
                  <a:schemeClr val="tx2"/>
                </a:solidFill>
                <a:latin typeface="Gill Sans MT" pitchFamily="34" charset="0"/>
              </a:rPr>
              <a:t>.</a:t>
            </a:r>
            <a:endParaRPr kumimoji="0" lang="ko-KR" altLang="ko-KR" sz="1600" b="1">
              <a:solidFill>
                <a:schemeClr val="tx2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제목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5.1 </a:t>
            </a:r>
            <a:r>
              <a:rPr lang="ko-KR" altLang="en-US" smtClean="0"/>
              <a:t>수식</a:t>
            </a:r>
          </a:p>
        </p:txBody>
      </p:sp>
      <p:sp>
        <p:nvSpPr>
          <p:cNvPr id="104451" name="내용 개체 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셀 참조</a:t>
            </a:r>
          </a:p>
          <a:p>
            <a:pPr lvl="1"/>
            <a:r>
              <a:rPr lang="ko-KR" altLang="en-US" sz="1600" b="1" smtClean="0">
                <a:latin typeface="굴림" charset="-127"/>
              </a:rPr>
              <a:t>수식에 수치가 아닌 셀 주소를 넣는 것</a:t>
            </a:r>
          </a:p>
          <a:p>
            <a:pPr lvl="1"/>
            <a:r>
              <a:rPr lang="ko-KR" altLang="en-US" sz="1600" b="1" smtClean="0">
                <a:latin typeface="굴림" charset="-127"/>
              </a:rPr>
              <a:t>셀 참조의 유형</a:t>
            </a:r>
          </a:p>
          <a:p>
            <a:pPr lvl="1"/>
            <a:endParaRPr lang="ko-KR" altLang="en-US" sz="1600" b="1" smtClean="0">
              <a:latin typeface="굴림" charset="-127"/>
            </a:endParaRPr>
          </a:p>
          <a:p>
            <a:pPr lvl="1"/>
            <a:endParaRPr lang="ko-KR" altLang="en-US" sz="1500" b="1" smtClean="0">
              <a:latin typeface="굴림" charset="-127"/>
            </a:endParaRPr>
          </a:p>
          <a:p>
            <a:pPr lvl="1"/>
            <a:endParaRPr lang="ko-KR" altLang="en-US" sz="1500" b="1" smtClean="0">
              <a:latin typeface="굴림" charset="-127"/>
            </a:endParaRPr>
          </a:p>
          <a:p>
            <a:pPr lvl="1"/>
            <a:endParaRPr lang="ko-KR" altLang="en-US" sz="1500" b="1" smtClean="0">
              <a:latin typeface="굴림" charset="-127"/>
            </a:endParaRPr>
          </a:p>
          <a:p>
            <a:pPr lvl="1"/>
            <a:endParaRPr lang="ko-KR" altLang="en-US" sz="1500" b="1" smtClean="0">
              <a:latin typeface="굴림" charset="-127"/>
            </a:endParaRPr>
          </a:p>
          <a:p>
            <a:pPr lvl="1"/>
            <a:endParaRPr lang="ko-KR" altLang="en-US" sz="1500" b="1" smtClean="0">
              <a:latin typeface="굴림" charset="-127"/>
            </a:endParaRPr>
          </a:p>
          <a:p>
            <a:r>
              <a:rPr lang="ko-KR" altLang="en-US" sz="1800" b="1" smtClean="0">
                <a:latin typeface="굴림" charset="-127"/>
              </a:rPr>
              <a:t>셀 참조 유형의 사용 예</a:t>
            </a: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mtClean="0">
              <a:latin typeface="굴림" charset="-127"/>
            </a:endParaRPr>
          </a:p>
        </p:txBody>
      </p:sp>
      <p:pic>
        <p:nvPicPr>
          <p:cNvPr id="1044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2238" y="2241550"/>
            <a:ext cx="6357937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1063" y="4257675"/>
            <a:ext cx="4840287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4" name="모서리가 둥근 직사각형 23"/>
          <p:cNvSpPr>
            <a:spLocks noChangeArrowheads="1"/>
          </p:cNvSpPr>
          <p:nvPr/>
        </p:nvSpPr>
        <p:spPr bwMode="auto">
          <a:xfrm>
            <a:off x="2479675" y="5876925"/>
            <a:ext cx="5270500" cy="431800"/>
          </a:xfrm>
          <a:prstGeom prst="roundRect">
            <a:avLst>
              <a:gd name="adj" fmla="val 5889"/>
            </a:avLst>
          </a:prstGeom>
          <a:gradFill rotWithShape="1">
            <a:gsLst>
              <a:gs pos="0">
                <a:srgbClr val="D0E2DA"/>
              </a:gs>
              <a:gs pos="50000">
                <a:srgbClr val="E1ECE7"/>
              </a:gs>
              <a:gs pos="100000">
                <a:srgbClr val="F0F5F3"/>
              </a:gs>
            </a:gsLst>
            <a:lin ang="0" scaled="1"/>
          </a:gradFill>
          <a:ln w="25400" algn="ctr">
            <a:solidFill>
              <a:srgbClr val="86958F"/>
            </a:solidFill>
            <a:round/>
            <a:headEnd/>
            <a:tailEnd/>
          </a:ln>
        </p:spPr>
        <p:txBody>
          <a:bodyPr anchor="ctr"/>
          <a:lstStyle/>
          <a:p>
            <a:r>
              <a:rPr kumimoji="0" lang="en-US" altLang="ko-KR" sz="1000" b="1"/>
              <a:t>셀 수식을 복사하려면 해당 셀을 복사(&lt;Ctrl&gt;+&lt;C&gt;)한 후 [홈]-[클립보드]-[붙여넣기] 명령의 &lt;확장&gt; 버튼을 눌러 ‘수식’을 선택하거나 채우기 핸들을 이용하여 마우스로 드래그한다.</a:t>
            </a:r>
            <a:r>
              <a:rPr kumimoji="0" lang="en-US" altLang="ko-KR" sz="1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내용 개체 틀 2"/>
          <p:cNvSpPr>
            <a:spLocks noGrp="1"/>
          </p:cNvSpPr>
          <p:nvPr>
            <p:ph sz="quarter" idx="4294967295"/>
          </p:nvPr>
        </p:nvSpPr>
        <p:spPr>
          <a:xfrm>
            <a:off x="457200" y="1219200"/>
            <a:ext cx="4114800" cy="4910138"/>
          </a:xfrm>
        </p:spPr>
        <p:txBody>
          <a:bodyPr/>
          <a:lstStyle/>
          <a:p>
            <a:pPr marL="452438" lvl="1" indent="-185738"/>
            <a:endParaRPr lang="en-US" altLang="ko-KR" sz="1600" b="1" smtClean="0">
              <a:latin typeface="굴림" charset="-127"/>
            </a:endParaRPr>
          </a:p>
          <a:p>
            <a:pPr marL="452438" lvl="1" indent="-185738"/>
            <a:endParaRPr lang="en-US" altLang="ko-KR" sz="1600" b="1" smtClean="0">
              <a:latin typeface="굴림" charset="-127"/>
            </a:endParaRPr>
          </a:p>
          <a:p>
            <a:pPr marL="452438" lvl="1" indent="-185738"/>
            <a:endParaRPr lang="en-US" altLang="ko-KR" sz="1600" b="1" smtClean="0">
              <a:latin typeface="굴림" charset="-127"/>
            </a:endParaRPr>
          </a:p>
          <a:p>
            <a:pPr marL="452438" lvl="1" indent="-185738"/>
            <a:endParaRPr lang="en-US" altLang="ko-KR" sz="1600" b="1" smtClean="0">
              <a:latin typeface="굴림" charset="-127"/>
            </a:endParaRPr>
          </a:p>
          <a:p>
            <a:pPr marL="452438" lvl="1" indent="-185738"/>
            <a:endParaRPr lang="en-US" altLang="ko-KR" sz="1600" b="1" smtClean="0">
              <a:latin typeface="굴림" charset="-127"/>
            </a:endParaRPr>
          </a:p>
          <a:p>
            <a:pPr marL="452438" lvl="1" indent="-185738"/>
            <a:endParaRPr lang="en-US" altLang="ko-KR" sz="1600" b="1" smtClean="0">
              <a:latin typeface="굴림" charset="-127"/>
            </a:endParaRPr>
          </a:p>
          <a:p>
            <a:pPr marL="266700" indent="-266700"/>
            <a:r>
              <a:rPr lang="en-US" altLang="ko-KR" sz="1800" b="1" smtClean="0">
                <a:latin typeface="굴림" charset="-127"/>
              </a:rPr>
              <a:t>[</a:t>
            </a:r>
            <a:r>
              <a:rPr lang="ko-KR" altLang="en-US" sz="1800" b="1" smtClean="0">
                <a:latin typeface="굴림" charset="-127"/>
              </a:rPr>
              <a:t>참조되는 셀 추적</a:t>
            </a:r>
            <a:r>
              <a:rPr lang="en-US" altLang="ko-KR" sz="1800" b="1" smtClean="0">
                <a:latin typeface="굴림" charset="-127"/>
              </a:rPr>
              <a:t>]</a:t>
            </a:r>
          </a:p>
          <a:p>
            <a:pPr marL="452438" lvl="1" indent="-185738"/>
            <a:r>
              <a:rPr lang="ko-KR" altLang="en-US" sz="1600" b="1" smtClean="0">
                <a:latin typeface="굴림" charset="-127"/>
              </a:rPr>
              <a:t>현재 선택한 셀의 수식에 참조되는 셀을 추적하여 연결선을 표시하는 기능</a:t>
            </a:r>
            <a:endParaRPr lang="en-US" altLang="ko-KR" sz="1600" b="1" smtClean="0">
              <a:latin typeface="굴림" charset="-127"/>
            </a:endParaRPr>
          </a:p>
          <a:p>
            <a:pPr marL="452438" lvl="1" indent="-185738"/>
            <a:r>
              <a:rPr lang="ko-KR" altLang="en-US" sz="1600" b="1" smtClean="0">
                <a:latin typeface="굴림" charset="-127"/>
              </a:rPr>
              <a:t>오류가 없는 셀에는 파란색 화살표가 나타나고 오류가 발생한 셀에는 빨간색 화살표가 나타남</a:t>
            </a:r>
            <a:endParaRPr lang="en-US" altLang="ko-KR" sz="1600" b="1" smtClean="0">
              <a:latin typeface="굴림" charset="-127"/>
            </a:endParaRPr>
          </a:p>
          <a:p>
            <a:pPr marL="452438" lvl="1" indent="-185738"/>
            <a:r>
              <a:rPr lang="ko-KR" altLang="en-US" sz="1600" b="1" smtClean="0">
                <a:latin typeface="굴림" charset="-127"/>
              </a:rPr>
              <a:t>수식 분석이 끝난 경우에는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연결선 제거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를 선택하여 연결선을 제거할 수 있음</a:t>
            </a:r>
            <a:endParaRPr lang="en-US" altLang="ko-KR" sz="1600" b="1" smtClean="0">
              <a:latin typeface="굴림" charset="-127"/>
            </a:endParaRPr>
          </a:p>
        </p:txBody>
      </p:sp>
      <p:sp>
        <p:nvSpPr>
          <p:cNvPr id="106500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sp>
        <p:nvSpPr>
          <p:cNvPr id="10650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>
              <a:latin typeface="굴림" charset="-127"/>
            </a:endParaRPr>
          </a:p>
        </p:txBody>
      </p:sp>
      <p:pic>
        <p:nvPicPr>
          <p:cNvPr id="106502" name="_x142829752" descr="EMB000005c048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75" y="1952625"/>
            <a:ext cx="200025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4" name="_x142830392" descr="EMB000005c048b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248025"/>
            <a:ext cx="4176712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수식분석하기</a:t>
            </a:r>
          </a:p>
        </p:txBody>
      </p:sp>
      <p:sp>
        <p:nvSpPr>
          <p:cNvPr id="106506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b="1">
                <a:latin typeface="굴림" charset="-127"/>
              </a:rPr>
              <a:t>[</a:t>
            </a:r>
            <a:r>
              <a:rPr kumimoji="0" lang="ko-KR" altLang="en-US" b="1">
                <a:latin typeface="굴림" charset="-127"/>
              </a:rPr>
              <a:t>수식 분석</a:t>
            </a:r>
            <a:r>
              <a:rPr kumimoji="0" lang="en-US" altLang="ko-KR" b="1">
                <a:latin typeface="굴림" charset="-127"/>
              </a:rPr>
              <a:t>] </a:t>
            </a:r>
            <a:r>
              <a:rPr kumimoji="0" lang="ko-KR" altLang="en-US" b="1">
                <a:latin typeface="굴림" charset="-127"/>
              </a:rPr>
              <a:t>그룹의 명령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수식은 여러 셀을 참조하기 때문에 오류가 발생하기 쉽다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endParaRPr kumimoji="0" lang="ko-KR" altLang="en-US" sz="16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내용 개체 틀 2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pPr marL="266700" indent="-266700"/>
            <a:r>
              <a:rPr lang="en-US" altLang="ko-KR" sz="1800" b="1" smtClean="0">
                <a:latin typeface="굴림" charset="-127"/>
              </a:rPr>
              <a:t>[</a:t>
            </a:r>
            <a:r>
              <a:rPr lang="ko-KR" altLang="en-US" sz="1800" b="1" smtClean="0">
                <a:latin typeface="굴림" charset="-127"/>
              </a:rPr>
              <a:t>수식 표시</a:t>
            </a:r>
            <a:r>
              <a:rPr lang="en-US" altLang="ko-KR" sz="1800" b="1" smtClean="0">
                <a:latin typeface="굴림" charset="-127"/>
              </a:rPr>
              <a:t>]</a:t>
            </a:r>
          </a:p>
          <a:p>
            <a:pPr marL="452438" lvl="1" indent="-185738"/>
            <a:r>
              <a:rPr lang="ko-KR" altLang="en-US" sz="1600" b="1" smtClean="0">
                <a:latin typeface="굴림" charset="-127"/>
              </a:rPr>
              <a:t>수식이 입력된 셀의 셀 값을 보여주는 것이 아니라 수식을 보여준다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pic>
        <p:nvPicPr>
          <p:cNvPr id="107528" name="_x142829112" descr="EMB000005c048b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7725" y="1979613"/>
            <a:ext cx="4894263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수식분석하기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6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함수의 기본</a:t>
            </a:r>
          </a:p>
        </p:txBody>
      </p:sp>
      <p:sp>
        <p:nvSpPr>
          <p:cNvPr id="108567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함수</a:t>
            </a:r>
            <a:endParaRPr kumimoji="0" lang="en-US" altLang="ko-KR" b="1"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다양한 분야에서 자주 사용하는 기능을 제공하는 일종의 수식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크게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11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가지 범주로 분류되며 각 범주마다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3~80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개 함수를 포함하고 있음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함수 마법사</a:t>
            </a:r>
            <a:endParaRPr kumimoji="0" lang="en-US" altLang="ko-KR" b="1"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함수 범주와 목록을 제공하기 때문에 사용할 함수를 선택하기 쉽고 함수에서 요구하는 인수를 쉽게 입력할 수 있음</a:t>
            </a:r>
            <a:endParaRPr kumimoji="0" lang="en-US" altLang="ko-KR" sz="1500" b="1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1085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4325" y="2276475"/>
            <a:ext cx="5757863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90" name="_x142828872" descr="EMB000005c048b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2516188"/>
            <a:ext cx="37877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92" name="_x142827912" descr="EMB000005c048b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516188"/>
            <a:ext cx="388461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93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함수 마법사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사용 방법</a:t>
            </a:r>
            <a:endParaRPr kumimoji="0" lang="en-US" altLang="ko-KR" b="1">
              <a:latin typeface="굴림" charset="-127"/>
            </a:endParaRP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❶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수식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함수 라이브러리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그룹에서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함수 삽입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명령을 선택하거나 수식 입력 줄의 함수 삽입 버튼을 클릭한다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452438" lvl="1" indent="-185738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❷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함수 마법사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대화상자에서 범주와 함수를 차례대로 선택한다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sp>
        <p:nvSpPr>
          <p:cNvPr id="10959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함수의 기본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1_Origin 1">
    <a:dk1>
      <a:srgbClr val="000000"/>
    </a:dk1>
    <a:lt1>
      <a:srgbClr val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FFFFFF"/>
    </a:accent3>
    <a:accent4>
      <a:srgbClr val="000000"/>
    </a:accent4>
    <a:accent5>
      <a:srgbClr val="BCBFCE"/>
    </a:accent5>
    <a:accent6>
      <a:srgbClr val="90A6B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810</TotalTime>
  <Words>1945</Words>
  <Application>Microsoft Office PowerPoint</Application>
  <PresentationFormat>화면 슬라이드 쇼(4:3)</PresentationFormat>
  <Paragraphs>223</Paragraphs>
  <Slides>47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47</vt:i4>
      </vt:variant>
    </vt:vector>
  </HeadingPairs>
  <TitlesOfParts>
    <vt:vector size="48" baseType="lpstr">
      <vt:lpstr>1_Origin</vt:lpstr>
      <vt:lpstr>정보처리일반I  엑셀 2007 기초(2) 수식, 함수, 인쇄</vt:lpstr>
      <vt:lpstr>Chapter05 엑셀 2007 기초</vt:lpstr>
      <vt:lpstr>5.1 수식</vt:lpstr>
      <vt:lpstr>5.1 수식</vt:lpstr>
      <vt:lpstr>5.1 수식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5장 실습 - 수식, 자동합계, 함수(MAX, MIN) 이용 계산</vt:lpstr>
      <vt:lpstr>슬라이드 25</vt:lpstr>
      <vt:lpstr>슬라이드 26</vt:lpstr>
      <vt:lpstr>슬라이드 27</vt:lpstr>
      <vt:lpstr>슬라이드 28</vt:lpstr>
      <vt:lpstr>슬라이드 29</vt:lpstr>
      <vt:lpstr>5장 실습 - 함수(IF, YEAR) 이용하여 결과 표시하기</vt:lpstr>
      <vt:lpstr>슬라이드 31</vt:lpstr>
      <vt:lpstr>슬라이드 32</vt:lpstr>
      <vt:lpstr>5장 실습 – 문자열 처리하기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choi</cp:lastModifiedBy>
  <cp:revision>105</cp:revision>
  <dcterms:created xsi:type="dcterms:W3CDTF">2009-02-27T07:09:50Z</dcterms:created>
  <dcterms:modified xsi:type="dcterms:W3CDTF">2009-05-03T23:01:38Z</dcterms:modified>
</cp:coreProperties>
</file>