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5"/>
  </p:notesMasterIdLst>
  <p:sldIdLst>
    <p:sldId id="256" r:id="rId2"/>
    <p:sldId id="300" r:id="rId3"/>
    <p:sldId id="423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47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45" r:id="rId25"/>
    <p:sldId id="448" r:id="rId26"/>
    <p:sldId id="449" r:id="rId27"/>
    <p:sldId id="450" r:id="rId28"/>
    <p:sldId id="451" r:id="rId29"/>
    <p:sldId id="452" r:id="rId30"/>
    <p:sldId id="453" r:id="rId31"/>
    <p:sldId id="455" r:id="rId32"/>
    <p:sldId id="456" r:id="rId33"/>
    <p:sldId id="457" r:id="rId34"/>
    <p:sldId id="458" r:id="rId35"/>
    <p:sldId id="459" r:id="rId36"/>
    <p:sldId id="460" r:id="rId37"/>
    <p:sldId id="461" r:id="rId38"/>
    <p:sldId id="463" r:id="rId39"/>
    <p:sldId id="464" r:id="rId40"/>
    <p:sldId id="465" r:id="rId41"/>
    <p:sldId id="466" r:id="rId42"/>
    <p:sldId id="467" r:id="rId43"/>
    <p:sldId id="468" r:id="rId44"/>
    <p:sldId id="469" r:id="rId45"/>
    <p:sldId id="470" r:id="rId46"/>
    <p:sldId id="471" r:id="rId47"/>
    <p:sldId id="472" r:id="rId48"/>
    <p:sldId id="473" r:id="rId49"/>
    <p:sldId id="474" r:id="rId50"/>
    <p:sldId id="475" r:id="rId51"/>
    <p:sldId id="476" r:id="rId52"/>
    <p:sldId id="477" r:id="rId53"/>
    <p:sldId id="478" r:id="rId54"/>
    <p:sldId id="479" r:id="rId55"/>
    <p:sldId id="480" r:id="rId56"/>
    <p:sldId id="481" r:id="rId57"/>
    <p:sldId id="482" r:id="rId58"/>
    <p:sldId id="483" r:id="rId59"/>
    <p:sldId id="484" r:id="rId60"/>
    <p:sldId id="485" r:id="rId61"/>
    <p:sldId id="486" r:id="rId62"/>
    <p:sldId id="487" r:id="rId63"/>
    <p:sldId id="488" r:id="rId64"/>
    <p:sldId id="489" r:id="rId65"/>
    <p:sldId id="490" r:id="rId66"/>
    <p:sldId id="491" r:id="rId67"/>
    <p:sldId id="492" r:id="rId68"/>
    <p:sldId id="493" r:id="rId69"/>
    <p:sldId id="494" r:id="rId70"/>
    <p:sldId id="495" r:id="rId71"/>
    <p:sldId id="496" r:id="rId72"/>
    <p:sldId id="497" r:id="rId73"/>
    <p:sldId id="498" r:id="rId74"/>
    <p:sldId id="499" r:id="rId75"/>
    <p:sldId id="500" r:id="rId76"/>
    <p:sldId id="501" r:id="rId77"/>
    <p:sldId id="503" r:id="rId78"/>
    <p:sldId id="504" r:id="rId79"/>
    <p:sldId id="505" r:id="rId80"/>
    <p:sldId id="506" r:id="rId81"/>
    <p:sldId id="507" r:id="rId82"/>
    <p:sldId id="508" r:id="rId83"/>
    <p:sldId id="509" r:id="rId8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8787" autoAdjust="0"/>
    <p:restoredTop sz="94501" autoAdjust="0"/>
  </p:normalViewPr>
  <p:slideViewPr>
    <p:cSldViewPr snapToObjects="1">
      <p:cViewPr varScale="1">
        <p:scale>
          <a:sx n="70" d="100"/>
          <a:sy n="70" d="100"/>
        </p:scale>
        <p:origin x="-894" y="-90"/>
      </p:cViewPr>
      <p:guideLst>
        <p:guide orient="horz" pos="2160"/>
        <p:guide orient="horz" pos="1094"/>
        <p:guide orient="horz" pos="1593"/>
        <p:guide orient="horz" pos="822"/>
        <p:guide orient="horz" pos="3249"/>
        <p:guide pos="317"/>
        <p:guide pos="2880"/>
        <p:guide pos="525"/>
        <p:guide pos="52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B8C0A-A135-4D9B-A111-3B3F26DC64C9}" type="datetimeFigureOut">
              <a:rPr lang="ko-KR" altLang="en-US"/>
              <a:pPr>
                <a:defRPr/>
              </a:pPr>
              <a:t>2009-05-11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9732FD5-E986-4146-965C-2B1F5FDFED6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FE1D0B2-AD21-4FE0-933A-ED318E796C2D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엑셀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>(1)</a:t>
            </a:r>
            <a:br>
              <a:rPr lang="en-US" altLang="ko-KR" sz="2400" dirty="0" smtClean="0"/>
            </a:br>
            <a:r>
              <a:rPr lang="ko-KR" altLang="en-US" sz="2400" dirty="0" smtClean="0"/>
              <a:t>차트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레코드 관리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정렬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필터</a:t>
            </a:r>
            <a:endParaRPr lang="en-US" altLang="ko-KR" sz="36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2008. 05. 11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5" y="2857500"/>
            <a:ext cx="3929063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3" name="그림 11" descr="ch06-08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6288" y="2924175"/>
            <a:ext cx="39306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476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수정하기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원본 데이터 편집하기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원본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대화상자에서 차트 데이터 범위 재지정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필요한 계열이나 항목의 추가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제거 등을 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원본 대화상자는 차트를 선택하고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– 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을 클릭하여 불러올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6" name="Picture 2"/>
          <p:cNvPicPr>
            <a:picLocks noChangeAspect="1" noChangeArrowheads="1"/>
          </p:cNvPicPr>
          <p:nvPr/>
        </p:nvPicPr>
        <p:blipFill>
          <a:blip r:embed="rId2"/>
          <a:srcRect r="51236"/>
          <a:stretch>
            <a:fillRect/>
          </a:stretch>
        </p:blipFill>
        <p:spPr bwMode="auto">
          <a:xfrm>
            <a:off x="309563" y="2708275"/>
            <a:ext cx="42259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578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제목 추가하기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선택 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차트 제목 클릭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제목을 가운데에 맞춰 표시 또는 차트 위를 클릭하고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차트에 표시되는 차트 제목 텍스트 상자에서 원하는 텍스트 입력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75789" name="Picture 2"/>
          <p:cNvPicPr>
            <a:picLocks noChangeAspect="1" noChangeArrowheads="1"/>
          </p:cNvPicPr>
          <p:nvPr/>
        </p:nvPicPr>
        <p:blipFill>
          <a:blip r:embed="rId2"/>
          <a:srcRect l="51401"/>
          <a:stretch>
            <a:fillRect/>
          </a:stretch>
        </p:blipFill>
        <p:spPr bwMode="auto">
          <a:xfrm>
            <a:off x="4608513" y="2708275"/>
            <a:ext cx="4211637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725" y="3357563"/>
            <a:ext cx="7453313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1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681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축 제목 추가하기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선택 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축 제목 클릭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기본 가로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항목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축에 제목 추가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: [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기본 가로 축 제목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클릭한 다음 원하는 옵션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기본 세로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축에 제목 추가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기본 세로 축 제목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또는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보조 세로 축 제목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클릭한 다음 원하는 옵션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깊이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계열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축에 제목 추가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보조 세로 축 제목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세로 제목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클릭한 다음 원하는 옵션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차트에 표시되는 축 제목 텍스트 상자에서 원하는 텍스트 입력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783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레이블</a:t>
            </a:r>
            <a:r>
              <a:rPr kumimoji="0" lang="en-US" altLang="ko-KR" b="1">
                <a:latin typeface="굴림" charset="-127"/>
              </a:rPr>
              <a:t>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워크시트 셀에서 만들어진 한 개의 데이터 요소 또는 값을 나타내는 데이터 표식에 대한 추가 정보를 제공하는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요소</a:t>
            </a:r>
            <a:r>
              <a:rPr kumimoji="0" lang="en-US" altLang="ko-KR" b="1">
                <a:latin typeface="굴림" charset="-127"/>
              </a:rPr>
              <a:t>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차트에 그려진 개별 값으로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가로 막대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세로 막대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꺾은선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원형 또는 도넛 조각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점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 밖의 데이터 표식이라고 하는 도형들로 표시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같은 색의 데이터 표식들이 하나의 데이터 계열을 이룸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계열</a:t>
            </a:r>
            <a:r>
              <a:rPr kumimoji="0" lang="en-US" altLang="ko-KR" b="1">
                <a:latin typeface="굴림" charset="-127"/>
              </a:rPr>
              <a:t>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차트에 그려지는 관련 데이터 요소로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차트의 각 데이터 계열은 고유의 색이나 무늬를 가지며 차트 범례 안에 나타남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한 차트에 데이터 계열을 한 개 이상 그릴 수 있으며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원형 차트에는 데이터 계열이 한 개만 있음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용어</a:t>
            </a:r>
          </a:p>
        </p:txBody>
      </p:sp>
      <p:sp>
        <p:nvSpPr>
          <p:cNvPr id="7886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차트의 데이터 레이블 추가하기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레이블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워크시트의 값에 연결되며 이러한 값이 변경될 때 자동으로 업데이트 됨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계열 이름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항목 이름 및 백분율 등을 표시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각 데이터 레이블에 둘 이상의 데이터 레이블 항목을 표시하기 위해 쉼표나 사용자가 지정하는 다른 구분 기호로 구분할 수 있음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데이터 레이블이 겹치지 않고 읽기 쉽도록 차트에서 해당 위치를 조정할 수 있으며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데이터 레이블을 더 이상 표시할 필요가 없는 경우 제거할 수 있음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pic>
        <p:nvPicPr>
          <p:cNvPr id="78862" name="그림 10" descr="ch06-11(2).jpg"/>
          <p:cNvPicPr>
            <a:picLocks noChangeAspect="1"/>
          </p:cNvPicPr>
          <p:nvPr/>
        </p:nvPicPr>
        <p:blipFill>
          <a:blip r:embed="rId2"/>
          <a:srcRect l="1318" t="2144" b="2144"/>
          <a:stretch>
            <a:fillRect/>
          </a:stretch>
        </p:blipFill>
        <p:spPr bwMode="auto">
          <a:xfrm>
            <a:off x="2519363" y="3725863"/>
            <a:ext cx="4089400" cy="218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4913" y="2611438"/>
            <a:ext cx="4176712" cy="34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9011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레이블을 지정하려는 차트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계열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단일 데이터 요소 중에서 하나를 선택함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데이터 요소 선택은 데이터 요소가 있는 데이터 계열을 클릭한 다음 데이터 요소를 다시 클릭함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9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을 클릭한 다음 원하는 표시 옵션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/>
            </a:r>
            <a:b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</a:b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예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바깥쪽 끝에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을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988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 dirty="0">
                <a:latin typeface="굴림" charset="-127"/>
              </a:rPr>
              <a:t>차트</a:t>
            </a:r>
            <a:r>
              <a:rPr kumimoji="0" lang="ko-KR" altLang="en-US" b="1" dirty="0">
                <a:latin typeface="굴림" charset="-127"/>
              </a:rPr>
              <a:t>레이아웃 변경하기</a:t>
            </a:r>
            <a:endParaRPr kumimoji="0" lang="ko-KR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 dirty="0">
                <a:solidFill>
                  <a:schemeClr val="tx2"/>
                </a:solidFill>
                <a:latin typeface="굴림" charset="-127"/>
              </a:rPr>
              <a:t>차트의 데이터 레이블 추가하기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표시된 데이터 레이블 항목 변경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데이터 계열의 모든 데이터 레이블을 선택하거나 변경하려는 데이터 요소의 데이터 레이블을 클릭하고 데이터 레이블을 한번 더 클릭함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그리고 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차트도구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현재 선택 영역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그룹에서 선택 영역 서식을 클릭하여 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데이터 레이블 서식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 dirty="0">
                <a:solidFill>
                  <a:schemeClr val="tx2"/>
                </a:solidFill>
                <a:latin typeface="굴림" charset="-127"/>
              </a:rPr>
              <a:t>대화상자를 표시</a:t>
            </a:r>
            <a:r>
              <a:rPr kumimoji="0" lang="en-US" altLang="ko-KR" sz="1400" b="1" dirty="0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grpSp>
        <p:nvGrpSpPr>
          <p:cNvPr id="79892" name="Group 20"/>
          <p:cNvGrpSpPr>
            <a:grpSpLocks/>
          </p:cNvGrpSpPr>
          <p:nvPr/>
        </p:nvGrpSpPr>
        <p:grpSpPr bwMode="auto">
          <a:xfrm>
            <a:off x="1016000" y="2887663"/>
            <a:ext cx="7099300" cy="3727450"/>
            <a:chOff x="640" y="1819"/>
            <a:chExt cx="4472" cy="2348"/>
          </a:xfrm>
        </p:grpSpPr>
        <p:grpSp>
          <p:nvGrpSpPr>
            <p:cNvPr id="79891" name="Group 19"/>
            <p:cNvGrpSpPr>
              <a:grpSpLocks/>
            </p:cNvGrpSpPr>
            <p:nvPr/>
          </p:nvGrpSpPr>
          <p:grpSpPr bwMode="auto">
            <a:xfrm>
              <a:off x="640" y="3491"/>
              <a:ext cx="4472" cy="676"/>
              <a:chOff x="640" y="3491"/>
              <a:chExt cx="4472" cy="676"/>
            </a:xfrm>
          </p:grpSpPr>
          <p:pic>
            <p:nvPicPr>
              <p:cNvPr id="7" name="내용 개체 틀 6"/>
              <p:cNvPicPr>
                <a:picLocks noChangeArrowheads="1"/>
              </p:cNvPicPr>
              <p:nvPr/>
            </p:nvPicPr>
            <p:blipFill>
              <a:blip r:embed="rId2"/>
              <a:srcRect l="9409" t="80571" r="5113" b="6970"/>
              <a:stretch>
                <a:fillRect/>
              </a:stretch>
            </p:blipFill>
            <p:spPr bwMode="auto">
              <a:xfrm>
                <a:off x="640" y="3491"/>
                <a:ext cx="4472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889" name="_x95052144" descr="EMB000007280aa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245" y="3767"/>
                <a:ext cx="450" cy="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989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6" y="1819"/>
              <a:ext cx="3749" cy="1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8" name="_x38504896" descr="EMB000007280a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2763838"/>
            <a:ext cx="2143125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091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차트의 데이터 레이블 삭제하기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데이터 레이블을 클릭한 다음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없음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을 선택하거나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계열 또는 데이터 요소의 레이블을 선택하고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&lt;Delete&gt;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키를 누름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3163" y="3373438"/>
            <a:ext cx="6775450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193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차트의 가로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항목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축 눈금 변경하기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가로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항목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축은 숫자 간격 대신 텍스트 레이블을 표시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눈금 사이에 표시할 항목 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항목을 표시할 순서 및 두 축이 교차하는 위치 변경가능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차트에서 변경할 가로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항목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축을 클릭하거나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현재 영역 그룹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에서 차트 요소 목록 상자 옆의 화살표를 클릭하여 가로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항목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그리고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현재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선택 영역 서식을 클릭하여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 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 표시하여 변경함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3338" y="3654425"/>
            <a:ext cx="6524625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295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차트의 세로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축 눈금 변경하기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기본적으로 차트의 세로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축에 대한 최소 눈금 값과 최대 눈금 값은 엑셀에서 결정함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그러나 사용자의 요구에 더 잘 맞도록 눈금을 사용자 지정할 수 있으며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차트에 그려진 값이 아주 큰 범위를 포함할 경우 세로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축을 로그 눈금으로 변경할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차트에서 변경할 세로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축을 클릭하거나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현재 영역 그룹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에서 차트 요소 목록 상자 옆의 화살표를 클릭하여 ‘세로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축’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그리고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현재 영역 그룹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에서 선택 영역 서식을 클릭하여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 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 표시하여 변경함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Chapter05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</a:p>
        </p:txBody>
      </p:sp>
      <p:sp>
        <p:nvSpPr>
          <p:cNvPr id="4099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굴림" charset="-127"/>
              </a:rPr>
              <a:t>1. </a:t>
            </a:r>
            <a:r>
              <a:rPr lang="ko-KR" altLang="en-US" dirty="0" smtClean="0">
                <a:latin typeface="굴림" charset="-127"/>
              </a:rPr>
              <a:t>차트 작성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차트의 구성요소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기본 차트 만들기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차트 수정하기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차트 레이아웃 변경하기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차트 크기와 위치 변경하기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endParaRPr lang="en-US" altLang="ko-KR" dirty="0" smtClean="0">
              <a:latin typeface="굴림" charset="-127"/>
            </a:endParaRPr>
          </a:p>
          <a:p>
            <a:pPr eaLnBrk="1" hangingPunct="1"/>
            <a:r>
              <a:rPr lang="en-US" altLang="ko-KR" dirty="0" smtClean="0">
                <a:latin typeface="굴림" charset="-127"/>
              </a:rPr>
              <a:t>2. </a:t>
            </a:r>
            <a:r>
              <a:rPr lang="ko-KR" altLang="en-US" dirty="0" smtClean="0">
                <a:latin typeface="굴림" charset="-127"/>
              </a:rPr>
              <a:t>데이터 목록 관리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데이터베이스란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데이터 통합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데이터 정렬</a:t>
            </a:r>
            <a:endParaRPr lang="en-US" altLang="ko-KR" dirty="0" smtClean="0">
              <a:latin typeface="굴림" charset="-127"/>
            </a:endParaRPr>
          </a:p>
          <a:p>
            <a:pPr lvl="1" eaLnBrk="1" hangingPunct="1"/>
            <a:r>
              <a:rPr lang="ko-KR" altLang="en-US" dirty="0" smtClean="0">
                <a:latin typeface="굴림" charset="-127"/>
              </a:rPr>
              <a:t>필터</a:t>
            </a:r>
            <a:endParaRPr lang="en-US" altLang="ko-KR" dirty="0" smtClean="0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81" name="_x98406896" descr="EMB000007280a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9950" y="2708275"/>
            <a:ext cx="1785938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3" name="_x98153168" descr="EMB000007280a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2708275"/>
            <a:ext cx="206851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398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범례 표시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숨기기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차트를 클릭하고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범례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범례를 숨기려면 ‘없음’을 클릭하고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범례를 표시하려면 원하는 표시 옵션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83986" name="내용 개체 틀 2"/>
          <p:cNvSpPr>
            <a:spLocks/>
          </p:cNvSpPr>
          <p:nvPr/>
        </p:nvSpPr>
        <p:spPr bwMode="auto">
          <a:xfrm>
            <a:off x="461963" y="2528888"/>
            <a:ext cx="4110037" cy="3846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표 표시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/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숨기기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꺾은 선형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영역형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세로 막대형 또는 가로 막대형 차트를 클릭하고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표를 숨기려면 없음을 클릭하고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표를 표시하려면 데이터 표 표시 또는 범례 표지와 함께 데이터 표 표시 클릭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06" name="_x96412048" descr="EMB000007280aa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673475"/>
            <a:ext cx="35337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07" name="_x95186736" descr="EMB000007280aa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8675" y="3673475"/>
            <a:ext cx="353377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501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요소의 도형 채우기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도형 윤곽선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도형 효과 변경하기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미리 정의된 도형 스타일을 적용하거나 사용자 지정 도형 채우기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도형 윤곽선 및 도형 효과를 적용하여 차트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그림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차트의 제목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차트의 눈금선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눈금과 눈금 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추세선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오차 막대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3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차원 옆면과 밑면 같은 차트 요소의 모양을 즉석에서 변경할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요소의 채우기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테두리에 관련된 서식은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현재 선택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그룹의 선택 영역 서식을 선택하여 변경할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아래 그림은 도형 채우기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도형 윤곽선 변경하는 예임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32" name="_x176045384" descr="EMB000007280a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7888" y="2312988"/>
            <a:ext cx="4829175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3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603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레이아웃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요소의 도형 채우기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도형 윤곽선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도형 효과 변경하기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계속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아래 그림은 도형 효과 변경하기 예임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438" y="3724275"/>
            <a:ext cx="6954837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5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8705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크기와 위치 변경하기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크기 조절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영역을 선택하고 차트 주위의 조절점 드래그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이때 가로와 세로 비율을 일정하게 유지하려면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&lt;Shift&gt;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키를 누름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워크시트 내에서 차트 이동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 :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차트 영역을 선택하고 원하는 위치로 드래그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다른 워크시트로 차트 이동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차트 클릭 후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위치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차트 이동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그리고 새 워크시트로 차트를 이동하려면 새 시트를 선택한 다음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새 시트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상자에 해당 워크시트의 이름을 입력하고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다른 워크시트에 차트를 개체로 이동하려면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&lt;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워크시트에 삽입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을 클릭한 다음 목록 상자에서 차트를 삽입할 워크시트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9" name="그림 4" descr="ch06-ETC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0" y="2082800"/>
            <a:ext cx="6586538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수치로 차트 크기 조절</a:t>
            </a:r>
          </a:p>
        </p:txBody>
      </p:sp>
      <p:sp>
        <p:nvSpPr>
          <p:cNvPr id="8807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수치로 차트 크기 조절하기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선택 후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크기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도형의 높이와 너비 수정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 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실습</a:t>
            </a:r>
            <a:r>
              <a:rPr lang="en-US" altLang="ko-KR" sz="1600" b="1" dirty="0" smtClean="0">
                <a:latin typeface="굴림" charset="-127"/>
              </a:rPr>
              <a:t>9</a:t>
            </a:r>
            <a:r>
              <a:rPr lang="en-US" altLang="ko-KR" sz="1600" b="1" dirty="0" smtClean="0">
                <a:latin typeface="굴림" charset="-127"/>
              </a:rPr>
              <a:t>-1.xlsx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114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1145" name="_x174759976" descr="EMB000007280aa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9938" y="1985963"/>
            <a:ext cx="5046662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범위 지정 및 세로 막대형 차트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[B3:F11] </a:t>
            </a:r>
            <a:r>
              <a:rPr lang="ko-KR" altLang="en-US" sz="1600" b="1" smtClean="0">
                <a:latin typeface="굴림" charset="-127"/>
              </a:rPr>
              <a:t>영역을 마우스로 드래그해 범위를 지정하고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삽입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세로 막대형을 선택하고</a:t>
            </a:r>
            <a:r>
              <a:rPr lang="en-US" altLang="ko-KR" sz="1600" b="1" smtClean="0">
                <a:latin typeface="굴림" charset="-127"/>
              </a:rPr>
              <a:t>, 2</a:t>
            </a:r>
            <a:r>
              <a:rPr lang="ko-KR" altLang="en-US" sz="1600" b="1" smtClean="0">
                <a:latin typeface="굴림" charset="-127"/>
              </a:rPr>
              <a:t>차원 세로 막대형을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216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21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038" y="2205038"/>
            <a:ext cx="7546975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위치 조정과 크기 조절하기 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차트가 삽입되면 차트를 드래그해 </a:t>
            </a:r>
            <a:r>
              <a:rPr lang="en-US" altLang="ko-KR" sz="1600" b="1" smtClean="0">
                <a:latin typeface="굴림" charset="-127"/>
              </a:rPr>
              <a:t>A2 </a:t>
            </a:r>
            <a:r>
              <a:rPr lang="ko-KR" altLang="en-US" sz="1600" b="1" smtClean="0">
                <a:latin typeface="굴림" charset="-127"/>
              </a:rPr>
              <a:t>셀 아래로 옮기고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차트 조절점을 드래그하여 크기를 조절한다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3188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31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3" y="2205038"/>
            <a:ext cx="7585075" cy="297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레이아웃 바꾸기 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영역을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디자인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자세히 버튼     을 클릭하여 레이아웃 </a:t>
            </a:r>
            <a:r>
              <a:rPr lang="en-US" altLang="ko-KR" sz="1600" b="1" smtClean="0">
                <a:latin typeface="굴림" charset="-127"/>
              </a:rPr>
              <a:t>9</a:t>
            </a:r>
            <a:r>
              <a:rPr lang="ko-KR" altLang="en-US" sz="1600" b="1" smtClean="0">
                <a:latin typeface="굴림" charset="-127"/>
              </a:rPr>
              <a:t>를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421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4218" name="_x96789776" descr="EMB000007280a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975" y="1854200"/>
            <a:ext cx="214313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9" name="_x176045384" descr="EMB000007280ab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5" y="2241550"/>
            <a:ext cx="452913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0" name="_x95054440" descr="EMB000007280ab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241550"/>
            <a:ext cx="18573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2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제목과 축 제목 입력하기 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제목을 클릭하고 ‘</a:t>
            </a:r>
            <a:r>
              <a:rPr lang="en-US" altLang="ko-KR" sz="1600" b="1" smtClean="0">
                <a:latin typeface="굴림" charset="-127"/>
              </a:rPr>
              <a:t>1</a:t>
            </a:r>
            <a:r>
              <a:rPr lang="ko-KR" altLang="en-US" sz="1600" b="1" smtClean="0">
                <a:latin typeface="굴림" charset="-127"/>
              </a:rPr>
              <a:t>학기 멀티미디어 성적’을 입력한다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그리고 세로 축 제목은 ‘점수’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가로 축 제목은 ‘이름’을 입력한다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523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5243" name="_x176043144" descr="EMB000007280ab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410368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_x174759896" descr="EMB000007280ab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9738" y="3429000"/>
            <a:ext cx="41021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4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5438" y="3392488"/>
            <a:ext cx="5953125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 dirty="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 dirty="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6349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굴림" charset="-127"/>
              </a:rPr>
              <a:t>차트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굴림" charset="-127"/>
              </a:rPr>
              <a:t>데이터를 한눈에 파악하고 비교, 분석할 수 있도록 그래프로 표현한 것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굴림" charset="-127"/>
              </a:rPr>
              <a:t>워크시트에 작성한 표를 막대형, 꺾은 선형, 원형 등 다양한 형태의 차트로 표현할 수 있음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sz="1600" b="1">
                <a:solidFill>
                  <a:schemeClr val="tx2"/>
                </a:solidFill>
                <a:latin typeface="굴림" charset="-127"/>
              </a:rPr>
              <a:t>차트는 워크시트의 데이터를 근거로 만들어지기 때문에 워크시트의 데이터가 변경되면 기존 차트의 내용도 함께 변경됨.</a:t>
            </a:r>
            <a:endParaRPr kumimoji="0" lang="ko-KR" altLang="ko-KR" sz="1500" b="1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ko-KR" b="1">
                <a:latin typeface="굴림" charset="-127"/>
              </a:rPr>
              <a:t>차트 구성요소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스타일 변경하기 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영역을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디자인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스타일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자세히 버튼    을 클릭하고 스타일 </a:t>
            </a:r>
            <a:r>
              <a:rPr lang="en-US" altLang="ko-KR" sz="1600" b="1" smtClean="0">
                <a:latin typeface="굴림" charset="-127"/>
              </a:rPr>
              <a:t>26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626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6268" name="_x96789776" descr="EMB000007280a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0825" y="1852613"/>
            <a:ext cx="214313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9" name="_x95053552" descr="EMB000007280ab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8" y="2241550"/>
            <a:ext cx="4337050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70" name="_x174759896" descr="EMB000007280ab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9050" y="2908300"/>
            <a:ext cx="3348038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7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세로 막대형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 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‘실습</a:t>
            </a:r>
            <a:r>
              <a:rPr lang="en-US" altLang="ko-KR" sz="1600" b="1" dirty="0" smtClean="0">
                <a:latin typeface="굴림" charset="-127"/>
              </a:rPr>
              <a:t>9-2.xlsx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98308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8313" name="_x96789776" descr="EMB000007280a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8663" y="1976438"/>
            <a:ext cx="5130800" cy="377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범위 지정 및 세로 막대형 차트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[A2:A8], [D2:E8] </a:t>
            </a:r>
            <a:r>
              <a:rPr lang="ko-KR" altLang="en-US" sz="1600" b="1" smtClean="0">
                <a:latin typeface="굴림" charset="-127"/>
              </a:rPr>
              <a:t>영역을 마우스로 드래그하여 범위를 지정하고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삽입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세로 막대형을 선택하고</a:t>
            </a:r>
            <a:r>
              <a:rPr lang="en-US" altLang="ko-KR" sz="1600" b="1" smtClean="0">
                <a:latin typeface="굴림" charset="-127"/>
              </a:rPr>
              <a:t>, 2</a:t>
            </a:r>
            <a:r>
              <a:rPr lang="ko-KR" altLang="en-US" sz="1600" b="1" smtClean="0">
                <a:latin typeface="굴림" charset="-127"/>
              </a:rPr>
              <a:t>차원 묶은 세로 막대형을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pPr>
              <a:buFont typeface="Wingdings 3" pitchFamily="18" charset="2"/>
              <a:buNone/>
            </a:pPr>
            <a:r>
              <a:rPr lang="en-US" altLang="ko-KR" sz="1000" b="1" smtClean="0">
                <a:solidFill>
                  <a:schemeClr val="tx2"/>
                </a:solidFill>
                <a:latin typeface="굴림" charset="-127"/>
              </a:rPr>
              <a:t>※ </a:t>
            </a:r>
            <a:r>
              <a:rPr lang="ko-KR" altLang="en-US" sz="1000" b="1" smtClean="0">
                <a:solidFill>
                  <a:schemeClr val="tx2"/>
                </a:solidFill>
                <a:latin typeface="굴림" charset="-127"/>
              </a:rPr>
              <a:t>데이터 범위 지정은 먼저 </a:t>
            </a:r>
            <a:r>
              <a:rPr lang="en-US" altLang="ko-KR" sz="1000" b="1" smtClean="0">
                <a:solidFill>
                  <a:schemeClr val="tx2"/>
                </a:solidFill>
                <a:latin typeface="굴림" charset="-127"/>
              </a:rPr>
              <a:t>[A2:A8] </a:t>
            </a:r>
            <a:r>
              <a:rPr lang="ko-KR" altLang="en-US" sz="1000" b="1" smtClean="0">
                <a:solidFill>
                  <a:schemeClr val="tx2"/>
                </a:solidFill>
                <a:latin typeface="굴림" charset="-127"/>
              </a:rPr>
              <a:t>영역을 마우스로 드래그하고</a:t>
            </a:r>
            <a:r>
              <a:rPr lang="en-US" altLang="ko-KR" sz="1000" b="1" smtClean="0">
                <a:solidFill>
                  <a:schemeClr val="tx2"/>
                </a:solidFill>
                <a:latin typeface="굴림" charset="-127"/>
              </a:rPr>
              <a:t>, &lt;Ctrl&gt; </a:t>
            </a:r>
            <a:r>
              <a:rPr lang="ko-KR" altLang="en-US" sz="1000" b="1" smtClean="0">
                <a:solidFill>
                  <a:schemeClr val="tx2"/>
                </a:solidFill>
                <a:latin typeface="굴림" charset="-127"/>
              </a:rPr>
              <a:t>키를 누른 채 </a:t>
            </a:r>
            <a:r>
              <a:rPr lang="en-US" altLang="ko-KR" sz="1000" b="1" smtClean="0">
                <a:solidFill>
                  <a:schemeClr val="tx2"/>
                </a:solidFill>
                <a:latin typeface="굴림" charset="-127"/>
              </a:rPr>
              <a:t>[D2:E8] </a:t>
            </a:r>
            <a:r>
              <a:rPr lang="ko-KR" altLang="en-US" sz="1000" b="1" smtClean="0">
                <a:solidFill>
                  <a:schemeClr val="tx2"/>
                </a:solidFill>
                <a:latin typeface="굴림" charset="-127"/>
              </a:rPr>
              <a:t>영역을 드래그하면 된다</a:t>
            </a:r>
            <a:r>
              <a:rPr lang="en-US" altLang="ko-KR" sz="1000" b="1" smtClean="0">
                <a:solidFill>
                  <a:schemeClr val="tx2"/>
                </a:solidFill>
                <a:latin typeface="굴림" charset="-127"/>
              </a:rPr>
              <a:t>.</a:t>
            </a:r>
            <a:r>
              <a:rPr lang="en-US" altLang="ko-KR" sz="1600" b="1" smtClean="0">
                <a:solidFill>
                  <a:schemeClr val="tx2"/>
                </a:solidFill>
                <a:latin typeface="굴림" charset="-127"/>
              </a:rPr>
              <a:t> </a:t>
            </a:r>
          </a:p>
          <a:p>
            <a:endParaRPr lang="en-US" altLang="ko-KR" sz="1600" b="1" smtClean="0">
              <a:solidFill>
                <a:schemeClr val="tx2"/>
              </a:solidFill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9933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9337" name="_x96613240" descr="EMB000007280ab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275" y="2801938"/>
            <a:ext cx="40227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8" name="_x176045384" descr="EMB000007280ab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01938"/>
            <a:ext cx="4227513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4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생산비용 보조 축으로 지정하기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차트의 ‘생산비용’ 데이터 계열을 클릭하고</a:t>
            </a:r>
            <a:r>
              <a:rPr lang="en-US" altLang="ko-KR" sz="1600" b="1" smtClean="0">
                <a:latin typeface="굴림" charset="-127"/>
              </a:rPr>
              <a:t>, 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현재 선택 영역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선택 영역 서식을 선택한다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데이터 계열 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계열 옵션의 데이터 계열 지정을 보조 축으로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0035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0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528888"/>
            <a:ext cx="7000875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6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생산비용 데이터 계열 꺾은 선형 차트로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생산비용 데이터 계열을 선택하고 마우스 오른쪽 버튼을 눌러 바로가기 메뉴의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계열 차트 종류 변경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차트 종류 변경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꺾은 선형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표식이 있는 꺾은 선형을 순서대로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0138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1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3" y="2492375"/>
            <a:ext cx="80041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주 눈금선 삭제 및 범례 위치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차트의 범례를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레이블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범례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위쪽에 범례 표시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를 선택한다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그리고 세로 축 주 눈금선을 클릭한 후 </a:t>
            </a:r>
            <a:r>
              <a:rPr lang="en-US" altLang="ko-KR" sz="1600" b="1" smtClean="0">
                <a:latin typeface="굴림" charset="-127"/>
              </a:rPr>
              <a:t>&lt;Delete&gt; </a:t>
            </a:r>
            <a:r>
              <a:rPr lang="ko-KR" altLang="en-US" sz="1600" b="1" smtClean="0">
                <a:latin typeface="굴림" charset="-127"/>
              </a:rPr>
              <a:t>키를 누른다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0240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225" y="2481263"/>
            <a:ext cx="7500938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1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레이블 추가하기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생산비용 꺾은선을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레이블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데이터 레이블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위쪽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03428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3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3" y="2216150"/>
            <a:ext cx="3779837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5" name="그림 11" descr="Pch06-02(6)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8513" y="2241550"/>
            <a:ext cx="3935412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3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보조 축 눈금 간격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차트의 오른쪽에 있는 보조 축을 클릭하고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현재 선택 영역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선택 영역 서식을 클릭한다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축 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최소값을 고정</a:t>
            </a:r>
            <a:r>
              <a:rPr lang="en-US" altLang="ko-KR" sz="1600" b="1" smtClean="0">
                <a:latin typeface="굴림" charset="-127"/>
              </a:rPr>
              <a:t>, ‘2000000’, </a:t>
            </a:r>
            <a:r>
              <a:rPr lang="ko-KR" altLang="en-US" sz="1600" b="1" smtClean="0">
                <a:latin typeface="굴림" charset="-127"/>
              </a:rPr>
              <a:t>주 단위를 고정</a:t>
            </a:r>
            <a:r>
              <a:rPr lang="en-US" altLang="ko-KR" sz="1600" b="1" smtClean="0">
                <a:latin typeface="굴림" charset="-127"/>
              </a:rPr>
              <a:t>, ‘4000000’</a:t>
            </a:r>
            <a:r>
              <a:rPr lang="ko-KR" altLang="en-US" sz="1600" b="1" smtClean="0">
                <a:latin typeface="굴림" charset="-127"/>
              </a:rPr>
              <a:t>으로 변경한다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0445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7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4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3" y="2492375"/>
            <a:ext cx="7583487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2: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이중 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‘실습</a:t>
            </a:r>
            <a:r>
              <a:rPr lang="en-US" altLang="ko-KR" sz="1600" b="1" dirty="0" smtClean="0">
                <a:latin typeface="굴림" charset="-127"/>
              </a:rPr>
              <a:t>9-3.xlsx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10650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6505" name="_x96789776" descr="EMB000007280ac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775" y="1970088"/>
            <a:ext cx="5610225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범위 지정 및 세로 막대형 차트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[A2:E9] </a:t>
            </a:r>
            <a:r>
              <a:rPr lang="ko-KR" altLang="en-US" sz="1600" b="1" smtClean="0">
                <a:latin typeface="굴림" charset="-127"/>
              </a:rPr>
              <a:t>영역을 마우스로 드래그해 범위를 지정하고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삽입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가로 막대형을 선택하고</a:t>
            </a:r>
            <a:r>
              <a:rPr lang="en-US" altLang="ko-KR" sz="1600" b="1" smtClean="0">
                <a:latin typeface="굴림" charset="-127"/>
              </a:rPr>
              <a:t>, 3</a:t>
            </a:r>
            <a:r>
              <a:rPr lang="ko-KR" altLang="en-US" sz="1600" b="1" smtClean="0">
                <a:latin typeface="굴림" charset="-127"/>
              </a:rPr>
              <a:t>차원 묶은 원통형을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0752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7529" name="_x96789776" descr="EMB000007280ac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5" y="2241550"/>
            <a:ext cx="3854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30" name="_x96352896" descr="EMB000007280ac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5338" y="2241550"/>
            <a:ext cx="3854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3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673350"/>
            <a:ext cx="7615238" cy="30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6861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기본 차트 만들기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열 제목과 행 레이블을 포함하여 차트에 사용할 데이터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➊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삽입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➋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차트 종류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와 하위 차트 종류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선택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종류는 분석하려는 데이터 성격과 목적 등을 고려하여 선택함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제목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레이블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제목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차트 위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를 순서대로 선택한다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차트 제목을 클릭하고 ‘지역별 판매현황’을 입력한다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08548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8554" name="_x96789776" descr="EMB000007280ac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6613" y="2235200"/>
            <a:ext cx="3970337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_x95406416" descr="EMB000007280ac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5938" y="3322638"/>
            <a:ext cx="40259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제목 서식 변경하기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제목을 선택하고 마우스 오른쪽 버튼을 눌러 나오는 미니 도구 모음에서 글꼴 크기를 ‘</a:t>
            </a:r>
            <a:r>
              <a:rPr lang="en-US" altLang="ko-KR" sz="1600" b="1" smtClean="0">
                <a:latin typeface="굴림" charset="-127"/>
              </a:rPr>
              <a:t>14’</a:t>
            </a:r>
            <a:r>
              <a:rPr lang="ko-KR" altLang="en-US" sz="1600" b="1" smtClean="0">
                <a:latin typeface="굴림" charset="-127"/>
              </a:rPr>
              <a:t>로 변경한다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0957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9579" name="_x96789776" descr="EMB000007280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43688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80" name="_x38476944" descr="EMB000007280ac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3038" y="3978275"/>
            <a:ext cx="43688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8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영역 색과 글꼴 색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영역을 클릭하고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도형 스타일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도형 채우기를 선택한 후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그라데이션</a:t>
            </a:r>
            <a:r>
              <a:rPr lang="en-US" altLang="ko-KR" sz="1600" b="1" smtClean="0">
                <a:latin typeface="굴림" charset="-127"/>
              </a:rPr>
              <a:t>]-[(</a:t>
            </a:r>
            <a:r>
              <a:rPr lang="ko-KR" altLang="en-US" sz="1600" b="1" smtClean="0">
                <a:latin typeface="굴림" charset="-127"/>
              </a:rPr>
              <a:t>어두운 그라데이션</a:t>
            </a:r>
            <a:r>
              <a:rPr lang="en-US" altLang="ko-KR" sz="1600" b="1" smtClean="0">
                <a:latin typeface="굴림" charset="-127"/>
              </a:rPr>
              <a:t>)</a:t>
            </a:r>
            <a:r>
              <a:rPr lang="ko-KR" altLang="en-US" sz="1600" b="1" smtClean="0">
                <a:latin typeface="굴림" charset="-127"/>
              </a:rPr>
              <a:t>선형 왼쪽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차트 영역의 글꼴 색을 바꾸려면 차트 영역을 클릭하고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[WordArt </a:t>
            </a:r>
            <a:r>
              <a:rPr lang="ko-KR" altLang="en-US" sz="1600" b="1" smtClean="0">
                <a:latin typeface="굴림" charset="-127"/>
              </a:rPr>
              <a:t>스타일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텍스트 채우기        를 눌러 색상</a:t>
            </a:r>
            <a:r>
              <a:rPr lang="en-US" altLang="ko-KR" sz="1600" b="1" smtClean="0">
                <a:latin typeface="굴림" charset="-127"/>
              </a:rPr>
              <a:t>(</a:t>
            </a:r>
            <a:r>
              <a:rPr lang="ko-KR" altLang="en-US" sz="1600" b="1" smtClean="0">
                <a:latin typeface="굴림" charset="-127"/>
              </a:rPr>
              <a:t>바다색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강조</a:t>
            </a:r>
            <a:r>
              <a:rPr lang="en-US" altLang="ko-KR" sz="1600" b="1" smtClean="0">
                <a:latin typeface="굴림" charset="-127"/>
              </a:rPr>
              <a:t>5, 80% </a:t>
            </a:r>
            <a:r>
              <a:rPr lang="ko-KR" altLang="en-US" sz="1600" b="1" smtClean="0">
                <a:latin typeface="굴림" charset="-127"/>
              </a:rPr>
              <a:t>밝게</a:t>
            </a:r>
            <a:r>
              <a:rPr lang="en-US" altLang="ko-KR" sz="1600" b="1" smtClean="0">
                <a:latin typeface="굴림" charset="-127"/>
              </a:rPr>
              <a:t>)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1059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0605" name="_x98171832" descr="EMB000007280a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2354263"/>
            <a:ext cx="42862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7" name="_x95182720" descr="EMB000007280ad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438" y="2960688"/>
            <a:ext cx="3663950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608" name="_x95269576" descr="EMB000007280ad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7888" y="2960688"/>
            <a:ext cx="3663950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1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영역 색과 글꼴 색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텍스트 효과       의 ‘네온</a:t>
            </a:r>
            <a:r>
              <a:rPr lang="en-US" altLang="ko-KR" sz="1600" b="1" smtClean="0">
                <a:latin typeface="굴림" charset="-127"/>
              </a:rPr>
              <a:t>-</a:t>
            </a:r>
            <a:r>
              <a:rPr lang="ko-KR" altLang="en-US" sz="1600" b="1" smtClean="0">
                <a:latin typeface="굴림" charset="-127"/>
              </a:rPr>
              <a:t>강조색</a:t>
            </a:r>
            <a:r>
              <a:rPr lang="en-US" altLang="ko-KR" sz="1600" b="1" smtClean="0">
                <a:latin typeface="굴림" charset="-127"/>
              </a:rPr>
              <a:t>5, 11pt </a:t>
            </a:r>
            <a:r>
              <a:rPr lang="ko-KR" altLang="en-US" sz="1600" b="1" smtClean="0">
                <a:latin typeface="굴림" charset="-127"/>
              </a:rPr>
              <a:t>네온’을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1162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1630" name="_x98153168" descr="EMB000007280ad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0" y="1604963"/>
            <a:ext cx="357188" cy="263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11633" name="_x95217560" descr="EMB000007280ad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6138" y="1989138"/>
            <a:ext cx="4889500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3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그림 영역 색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그림 영역을 클릭하고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도형 스타일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도형 채우기를 선택한 후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그라데이션</a:t>
            </a:r>
            <a:r>
              <a:rPr lang="en-US" altLang="ko-KR" sz="1600" b="1" smtClean="0">
                <a:latin typeface="굴림" charset="-127"/>
              </a:rPr>
              <a:t>]-[(</a:t>
            </a:r>
            <a:r>
              <a:rPr lang="ko-KR" altLang="en-US" sz="1600" b="1" smtClean="0">
                <a:latin typeface="굴림" charset="-127"/>
              </a:rPr>
              <a:t>어두운 그라데이션</a:t>
            </a:r>
            <a:r>
              <a:rPr lang="en-US" altLang="ko-KR" sz="1600" b="1" smtClean="0">
                <a:latin typeface="굴림" charset="-127"/>
              </a:rPr>
              <a:t>)</a:t>
            </a:r>
            <a:r>
              <a:rPr lang="ko-KR" altLang="en-US" sz="1600" b="1" smtClean="0">
                <a:latin typeface="굴림" charset="-127"/>
              </a:rPr>
              <a:t>선형 오른쪽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1264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2657" name="_x125846080" descr="EMB00000e3440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8513" y="2241550"/>
            <a:ext cx="4987925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endParaRPr lang="en-US" altLang="ko-KR" sz="1800" b="1" dirty="0" smtClean="0">
              <a:latin typeface="굴림" charset="-127"/>
            </a:endParaRPr>
          </a:p>
        </p:txBody>
      </p:sp>
      <p:pic>
        <p:nvPicPr>
          <p:cNvPr id="113682" name="_x125846080" descr="EMB00000e3440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989138"/>
            <a:ext cx="4740275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8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3: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 종류 바꾸기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‘실습</a:t>
            </a:r>
            <a:r>
              <a:rPr lang="en-US" altLang="ko-KR" sz="1600" b="1" dirty="0" smtClean="0">
                <a:latin typeface="굴림" charset="-127"/>
              </a:rPr>
              <a:t>9-4.xlsx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11469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4697" name="_x125846080" descr="EMB00000e3440b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7538" y="1989138"/>
            <a:ext cx="5351462" cy="396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범위 지정 및 원형 차트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[A3:B10] </a:t>
            </a:r>
            <a:r>
              <a:rPr lang="ko-KR" altLang="en-US" sz="1600" b="1" smtClean="0">
                <a:latin typeface="굴림" charset="-127"/>
              </a:rPr>
              <a:t>영역을 마우스로 드래그해 범위를 지정하고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삽입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원형</a:t>
            </a:r>
            <a:r>
              <a:rPr lang="en-US" altLang="ko-KR" sz="1600" b="1" smtClean="0">
                <a:latin typeface="굴림" charset="-127"/>
              </a:rPr>
              <a:t>]-[3</a:t>
            </a:r>
            <a:r>
              <a:rPr lang="ko-KR" altLang="en-US" sz="1600" b="1" smtClean="0">
                <a:latin typeface="굴림" charset="-127"/>
              </a:rPr>
              <a:t>차원 원형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1571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5721" name="_x125845920" descr="EMB00000e3440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2241550"/>
            <a:ext cx="37576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2" name="_x125846320" descr="EMB00000e3440b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6388" y="4014788"/>
            <a:ext cx="42354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2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제목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제목을 클릭하고 기존 문자열 블록 지정한 후 새로운 차트 제목 </a:t>
            </a:r>
            <a:r>
              <a:rPr lang="en-US" altLang="ko-KR" sz="1600" b="1" smtClean="0">
                <a:latin typeface="굴림" charset="-127"/>
              </a:rPr>
              <a:t>‘</a:t>
            </a:r>
            <a:r>
              <a:rPr lang="ko-KR" altLang="en-US" sz="1600" b="1" smtClean="0">
                <a:latin typeface="굴림" charset="-127"/>
              </a:rPr>
              <a:t>방송 시청률 조사</a:t>
            </a:r>
            <a:r>
              <a:rPr lang="en-US" altLang="ko-KR" sz="1600" b="1" smtClean="0">
                <a:latin typeface="굴림" charset="-127"/>
              </a:rPr>
              <a:t>’</a:t>
            </a:r>
            <a:r>
              <a:rPr lang="ko-KR" altLang="en-US" sz="1600" b="1" smtClean="0">
                <a:latin typeface="굴림" charset="-127"/>
              </a:rPr>
              <a:t>를 입력한다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1674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6746" name="_x125845920" descr="EMB00000e3440e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4143375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47" name="_x125846320" descr="EMB00000e3440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8463" y="4038600"/>
            <a:ext cx="4143375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범례 위치 변경하기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차트를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레이블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범례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아래쪽에 범례 표시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를 순서대로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1776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7771" name="_x125845920" descr="EMB00000e3440e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38544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72" name="_x125846320" descr="EMB00000e3440e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4049713"/>
            <a:ext cx="4103688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7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8" name="그림 7" descr="ch06-03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846388"/>
            <a:ext cx="4106863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40" name="_x93678568" descr="EMB0000016021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4113" y="2846388"/>
            <a:ext cx="37226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6964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기본 차트 만들기</a:t>
            </a:r>
            <a:r>
              <a:rPr kumimoji="0" lang="en-US" altLang="ko-KR" b="1">
                <a:latin typeface="굴림" charset="-127"/>
              </a:rPr>
              <a:t>(</a:t>
            </a:r>
            <a:r>
              <a:rPr kumimoji="0" lang="ko-KR" altLang="en-US" b="1">
                <a:latin typeface="굴림" charset="-127"/>
              </a:rPr>
              <a:t>계속</a:t>
            </a:r>
            <a:r>
              <a:rPr kumimoji="0" lang="en-US" altLang="ko-KR" b="1">
                <a:latin typeface="굴림" charset="-127"/>
              </a:rPr>
              <a:t>)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사용 가능한 차트 종류 표시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종류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-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모든 차트 종류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클릭하여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삽입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 표시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Or 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만들기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 표시 버튼     클릭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모든 사용 가능한 차트 종류와 하위 차트 종류 스크롤하고 사용할 차트 종류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69645" name="_x95219800" descr="EMB00000f7c36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0" y="2230438"/>
            <a:ext cx="214313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레이블 표시하기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차트를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레이아웃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레이블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데이터 레이블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기타 데이터 레이블 옵션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데이터 레이블 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레이블 내용을 백분율만 표시되도록 변경한다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18788" name="직사각형 4"/>
          <p:cNvSpPr>
            <a:spLocks noChangeArrowheads="1"/>
          </p:cNvSpPr>
          <p:nvPr/>
        </p:nvSpPr>
        <p:spPr bwMode="auto">
          <a:xfrm>
            <a:off x="498475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8796" name="_x125845920" descr="EMB00000e3440b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528888"/>
            <a:ext cx="44323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97" name="_x125846320" descr="EMB00000e3440b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1775" y="2528888"/>
            <a:ext cx="30400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pic>
        <p:nvPicPr>
          <p:cNvPr id="119822" name="_x125846080" descr="EMB00000e3440e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75" y="1989138"/>
            <a:ext cx="5843588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2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4: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원형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‘실습</a:t>
            </a:r>
            <a:r>
              <a:rPr lang="en-US" altLang="ko-KR" sz="1600" b="1" dirty="0" smtClean="0">
                <a:latin typeface="굴림" charset="-127"/>
              </a:rPr>
              <a:t>9-5.xlsx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sp>
        <p:nvSpPr>
          <p:cNvPr id="12083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0841" name="_x125846080" descr="EMB00000e3440e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8975" y="1989138"/>
            <a:ext cx="5213350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4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그림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범위 지정 및 원형 차트 삽입하기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[A3:B10] </a:t>
            </a:r>
            <a:r>
              <a:rPr lang="ko-KR" altLang="en-US" sz="1600" b="1" smtClean="0">
                <a:latin typeface="굴림" charset="-127"/>
              </a:rPr>
              <a:t>영역을 마우스로 드래그하여 범위 지정하고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삽입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원형</a:t>
            </a:r>
            <a:r>
              <a:rPr lang="en-US" altLang="ko-KR" sz="1600" b="1" smtClean="0">
                <a:latin typeface="굴림" charset="-127"/>
              </a:rPr>
              <a:t>]-[3</a:t>
            </a:r>
            <a:r>
              <a:rPr lang="ko-KR" altLang="en-US" sz="1600" b="1" smtClean="0">
                <a:latin typeface="굴림" charset="-127"/>
              </a:rPr>
              <a:t>차원 원형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2186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1865" name="_x125845920" descr="EMB00000e3440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42148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6" name="_x125846320" descr="EMB00000e3440b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9913" y="4143375"/>
            <a:ext cx="39719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그림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차트 제목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차트 제목을 클릭하고 기존 문자열 블록 지정한 후 새로운 차트 제목 ‘자동차 판매실적’을 입력한다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2288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2890" name="_x125845920" descr="EMB00000e3440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241550"/>
            <a:ext cx="410368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91" name="_x125846320" descr="EMB00000e3440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4975" y="4049713"/>
            <a:ext cx="41068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그림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세로 막대 그림으로 바꾸기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‘2009</a:t>
            </a:r>
            <a:r>
              <a:rPr lang="ko-KR" altLang="en-US" sz="1600" b="1" smtClean="0">
                <a:latin typeface="굴림" charset="-127"/>
              </a:rPr>
              <a:t>년 </a:t>
            </a:r>
            <a:r>
              <a:rPr lang="en-US" altLang="ko-KR" sz="1600" b="1" smtClean="0">
                <a:latin typeface="굴림" charset="-127"/>
              </a:rPr>
              <a:t>6</a:t>
            </a:r>
            <a:r>
              <a:rPr lang="ko-KR" altLang="en-US" sz="1600" b="1" smtClean="0">
                <a:latin typeface="굴림" charset="-127"/>
              </a:rPr>
              <a:t>월’ 계열을 선택하고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차트 도구</a:t>
            </a:r>
            <a:r>
              <a:rPr lang="en-US" altLang="ko-KR" sz="1600" b="1" smtClean="0">
                <a:latin typeface="굴림" charset="-127"/>
              </a:rPr>
              <a:t>]-[</a:t>
            </a:r>
            <a:r>
              <a:rPr lang="ko-KR" altLang="en-US" sz="1600" b="1" smtClean="0">
                <a:latin typeface="굴림" charset="-127"/>
              </a:rPr>
              <a:t>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현재 선택 영역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선택 영역 서식을 클릭한다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데이터 계열 서식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</a:t>
            </a:r>
            <a:r>
              <a:rPr lang="en-US" altLang="ko-KR" sz="1600" b="1" smtClean="0">
                <a:latin typeface="굴림" charset="-127"/>
              </a:rPr>
              <a:t>‘</a:t>
            </a:r>
            <a:r>
              <a:rPr lang="ko-KR" altLang="en-US" sz="1600" b="1" smtClean="0">
                <a:latin typeface="굴림" charset="-127"/>
              </a:rPr>
              <a:t>그림 또는 질감 채우기</a:t>
            </a:r>
            <a:r>
              <a:rPr lang="en-US" altLang="ko-KR" sz="1600" b="1" smtClean="0">
                <a:latin typeface="굴림" charset="-127"/>
              </a:rPr>
              <a:t>’</a:t>
            </a:r>
            <a:r>
              <a:rPr lang="ko-KR" altLang="en-US" sz="1600" b="1" smtClean="0">
                <a:latin typeface="굴림" charset="-127"/>
              </a:rPr>
              <a:t>를 선택하고</a:t>
            </a:r>
            <a:r>
              <a:rPr lang="en-US" altLang="ko-KR" sz="1600" b="1" smtClean="0">
                <a:latin typeface="굴림" charset="-127"/>
              </a:rPr>
              <a:t>, ‘</a:t>
            </a:r>
            <a:r>
              <a:rPr lang="ko-KR" altLang="en-US" sz="1600" b="1" smtClean="0">
                <a:latin typeface="굴림" charset="-127"/>
              </a:rPr>
              <a:t>다음에서 삽입</a:t>
            </a:r>
            <a:r>
              <a:rPr lang="en-US" altLang="ko-KR" sz="1600" b="1" smtClean="0">
                <a:latin typeface="굴림" charset="-127"/>
              </a:rPr>
              <a:t>’</a:t>
            </a:r>
            <a:r>
              <a:rPr lang="ko-KR" altLang="en-US" sz="1600" b="1" smtClean="0">
                <a:latin typeface="굴림" charset="-127"/>
              </a:rPr>
              <a:t>에서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파일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을 클릭하여 ‘실습</a:t>
            </a:r>
            <a:r>
              <a:rPr lang="en-US" altLang="ko-KR" sz="1600" b="1" smtClean="0">
                <a:latin typeface="굴림" charset="-127"/>
              </a:rPr>
              <a:t>6-5(</a:t>
            </a:r>
            <a:r>
              <a:rPr lang="ko-KR" altLang="en-US" sz="1600" b="1" smtClean="0">
                <a:latin typeface="굴림" charset="-127"/>
              </a:rPr>
              <a:t>자동차</a:t>
            </a:r>
            <a:r>
              <a:rPr lang="en-US" altLang="ko-KR" sz="1600" b="1" smtClean="0">
                <a:latin typeface="굴림" charset="-127"/>
              </a:rPr>
              <a:t>).jpg’</a:t>
            </a:r>
            <a:r>
              <a:rPr lang="ko-KR" altLang="en-US" sz="1600" b="1" smtClean="0">
                <a:latin typeface="굴림" charset="-127"/>
              </a:rPr>
              <a:t>파일을 선택하고 쌓기 옵션을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en-US" altLang="ko-KR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  <a:p>
            <a:endParaRPr lang="ko-KR" altLang="en-US" sz="1800" b="1" smtClean="0">
              <a:latin typeface="굴림" charset="-127"/>
            </a:endParaRPr>
          </a:p>
        </p:txBody>
      </p:sp>
      <p:sp>
        <p:nvSpPr>
          <p:cNvPr id="123908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3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0" y="2673350"/>
            <a:ext cx="6715125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1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그림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endParaRPr lang="en-US" altLang="ko-KR" sz="1800" b="1" dirty="0" smtClean="0">
              <a:latin typeface="굴림" charset="-127"/>
            </a:endParaRPr>
          </a:p>
          <a:p>
            <a:endParaRPr lang="en-US" altLang="ko-KR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  <a:p>
            <a:endParaRPr lang="ko-KR" altLang="en-US" sz="1800" b="1" dirty="0" smtClean="0">
              <a:latin typeface="굴림" charset="-127"/>
            </a:endParaRPr>
          </a:p>
        </p:txBody>
      </p:sp>
      <p:pic>
        <p:nvPicPr>
          <p:cNvPr id="124940" name="_x125846080" descr="EMB00000e3440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5813" y="1989138"/>
            <a:ext cx="50307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4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5: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그림 차트 작성하기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6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데이터베이스란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?</a:t>
            </a:r>
          </a:p>
        </p:txBody>
      </p:sp>
      <p:sp>
        <p:nvSpPr>
          <p:cNvPr id="12596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데이터베이스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관심 있는 사실에 대해서 수집해 놓은 데이터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필드와 레코드로 구성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필드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(Field) :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같은 종류의 데이터 모임으로 데이터베이스의 ‘열’을 의미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레코드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(Record) :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하나 이상의 필드로 구성되며 데이터베이스의 ‘행’을 의미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필드명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각 필드를 구분할 수 있는 필드의 이름을 의미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목록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데이터베이스를 작성하고 관리하기 위해 데이터를 일정한 형식에 맞춰 입력된 자료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엑셀은 자동으로 데이터 목록을 데이터베이스로 취급함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pic>
        <p:nvPicPr>
          <p:cNvPr id="12595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3068638"/>
            <a:ext cx="3167063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6550" y="4086225"/>
            <a:ext cx="3375025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데이터통합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2698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통합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여러 워크시트의 결과를 요약하고 보고하기 위해 각 워크시트의 데이터를 마스터 워크시트로 통합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마스터 워크시트와 같은 통합 문서에 있는 워크시트뿐만 아니라 다른 통합 문서에 있는 워크시트도 통합할 수 있음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데이터를 통합하면 정기적으로 또는 필요 시 쉽게 업데이트하고 집계할 수 있도록 데이터가 모아짐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통합하기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통합 데이터를 표시할 셀을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➊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하고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도구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 있는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통합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명령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➋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3249613"/>
            <a:ext cx="3706812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9" name="_x125747848" descr="EMB00000e3440f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4238" y="3295650"/>
            <a:ext cx="36703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1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데이터통합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2801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통합하기</a:t>
            </a:r>
            <a:r>
              <a:rPr kumimoji="0" lang="en-US" altLang="ko-KR" b="1">
                <a:latin typeface="굴림" charset="-127"/>
              </a:rPr>
              <a:t>(</a:t>
            </a:r>
            <a:r>
              <a:rPr kumimoji="0" lang="ko-KR" altLang="en-US" b="1">
                <a:latin typeface="굴림" charset="-127"/>
              </a:rPr>
              <a:t>계속</a:t>
            </a:r>
            <a:r>
              <a:rPr kumimoji="0" lang="en-US" altLang="ko-KR" b="1">
                <a:latin typeface="굴림" charset="-127"/>
              </a:rPr>
              <a:t>)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통합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대화상자에서 함수 종류를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하고 참조 영역에 통합할 데이터 범위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를 드래그하여 지정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&lt;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추가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를 클릭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➎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하고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필요한 옵션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➏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선택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옵션 중에 ‘원본 데이터에 연결’ 항목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옵션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첫 행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왼족 열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원본 데이터가 변경될 때 통합 시트가 자동으로 업데이트 되도록 설정하는 경우에 사용하는데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워크시트가 다른 통합 문서에 있는 경우에는 이 확인란만 선택할 수 있음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이 확인란을 선택하면 통합에 포함할 셀이나 범위를 변경할 수 없음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5" name="그림 12" descr="ch06-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195638"/>
            <a:ext cx="6321425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066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수정하기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도구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리본 메뉴의 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 및 서식 탭을 이용하여 차트 편집 가능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차트 종류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스타일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위치 등 설정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차트 구성요소의 레이블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축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배경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분석 등의 서식 설정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서식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차트 구성요소 중 데이터 계열이나 차트 영역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그림 영역 등의 채우기 색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윤곽선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3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차원 효과 등 지정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None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None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None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None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종류 바꾸기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대부분의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2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차원 차트에서 차트 종류 변경 가능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차트의 모양 전체 변경 또는 단일 데이터 계열에 대해서만 다른 차트 종류 선택하여 혼합형 차트로 만들 수 있음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거품형 차트와 대부분의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3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차원 차트에서는 전체 차트의 종류만 변경 가능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1.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대상 선택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전체 차트 변경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: 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차트 영역이나 그림 영역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단일 데이터 계열의 차트 종류 변경 </a:t>
            </a:r>
            <a:r>
              <a:rPr kumimoji="0" lang="en-US" altLang="ko-KR" sz="12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200" b="1">
                <a:solidFill>
                  <a:schemeClr val="tx2"/>
                </a:solidFill>
                <a:latin typeface="굴림" charset="-127"/>
              </a:rPr>
              <a:t> 해당 데이터 계열 클릭</a:t>
            </a: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2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중복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대량의 데이터를 관리해야 하는 경우 또는 외부 데이터를 불러 온 경우 중복 데이터가 있는지 확인해야 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중복 값은 두 행의 모든 값이 완전히 일치하는 경우를 의미함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중복 값은 셀에 저장되어 있는 값이 아닌 셀에 표시되는 값을 기준으로 결정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예를 들어 서로 다른 두 셀에 동일한 날짜 값이 있는 경우 한 셀은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‘2009-03-08’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로 서식이 설정되어 있고 다른 셀은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‘2009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년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3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월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8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일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’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로 서식이 설정되어 있으면 두 값은 중복되지 않은 고유한 것임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중복 값 제거 대상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선택한 셀 범위나 테이블의 값만 제거되며 해당 셀 범위나 테이블 밖의 다른 값은 변경되거나 이동되지 않음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윤곽선이 있거나 부분합이 있는 데이터에서는 중복 값을 제거할 수 없기 때문에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중복된 항목을 제거하려면 윤곽선과 부분합을 모두 제거해야 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중복 값 제거하기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셀 범위 선택 후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도구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중복된 항목 제거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명령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12903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중복 항목 제거하기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4" name="_x125846080" descr="EMB00000e3440f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4250" y="2528888"/>
            <a:ext cx="46196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7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중복된 항목 제거 대화상자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모두 선택하는 경우 레코드가 일치하는 항목만 제거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일부 열만 선택하는 경우는 해당 열이 포함된 첫 번째 레코드만 유지하고 나머지 레코드는 모두 삭제함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13005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※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중복 항목 제거하기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정렬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1081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정렬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정렬이란 특정 기준에 의해 행 단위로 데이터 순서를 변경하는 작업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순서는 오름차순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내림차순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사용자 지정 순이 있음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오름차순은 숫자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문자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논리값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오류값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빈셀 순으로 정렬되며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내림차순은 오름차순의 역순으로 정렬되지만 빈 셀은 마지막으로 정렬됨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기준은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64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개까지 지정함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오름차순 정렬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0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9, A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에서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Z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의 순서로 정렬하는 것을 의미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오름차순의 경우에 문자보다는 숫자가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대문자보다는 소문자가 정렬 우선순위를 가짐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내림차순 정렬은 오름차순 정렬의 역순임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675" y="2708275"/>
            <a:ext cx="7858125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정렬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210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데이터 정렬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목록에서 정렬할 범위를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➊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하고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명령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➋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을 선택한 후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대화상자에서 정렬 필드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기준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방식을 설정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추가로 데이터 정렬 기준이 필요한 경우에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&lt;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기준추가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&gt;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를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rgbClr val="FF0000"/>
                </a:solidFill>
                <a:latin typeface="굴림" charset="-127"/>
              </a:rPr>
              <a:t>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3129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목록 중에서 사용자가 설정한 조건에 맞는 데이터만 화면에 표시하는 기능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필터 기능을 이용하면 데이터 순서를 변경시키지 않고도 조건에 맞는 데이터만 찾아 워크시트에 표시할 수 있음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비교적 조건이 단순하거나 간단한 데이터를 추출할 때 사용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필터를 적용할 데이터 목록 범위를 지정하고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필터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텍스트 필터링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검색하려는 필드열의 데이터가 문자 형식일 경우 텍스트 값 목록에서 필터링 기준으로 사용할 텍스트 값을 하나 이상 선택하거나 선택을 취소함</a:t>
            </a: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텍스트 필터의 조건으로 같은 문자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시작 문자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끝 문자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포함 문자 등을 지정하여 검색할 수 있으며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사용자 지정 필터를 선택하여 찾을 조건을 직접 입력할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600200" lvl="3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예를 들어 특정 문자로 시작하는 텍스트로 필터링하려면 ‘시작 문자’를 선택하고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위치에 관계없이 특정 문자를 포함하는 텍스트로 필터링하려면 ‘포함’을 선택함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100" b="1"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163" y="1935163"/>
            <a:ext cx="7583487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4154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텍스트 필터링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계속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925" y="1952625"/>
            <a:ext cx="7539038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517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텍스트 필터링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계속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0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620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숫자 필터링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검색하려는 필드 열의 데이터가 숫자 형식일 경우 숫자 목록에서 필터링 기준으로 사용할 숫자를 하나 이상 선택하거나 선택을 취소함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숫자 필터의 조건으로 같은 값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이상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이하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미만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초과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상위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10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등의 값을 검색할 수 있으며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사용자 지정 필터를 선택하여 찾을 조건을 직접 입력할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  <a:endParaRPr kumimoji="0" lang="en-US" altLang="ko-KR" sz="1700" b="1">
              <a:latin typeface="굴림" charset="-127"/>
            </a:endParaRPr>
          </a:p>
        </p:txBody>
      </p:sp>
      <p:grpSp>
        <p:nvGrpSpPr>
          <p:cNvPr id="136205" name="Group 13"/>
          <p:cNvGrpSpPr>
            <a:grpSpLocks/>
          </p:cNvGrpSpPr>
          <p:nvPr/>
        </p:nvGrpSpPr>
        <p:grpSpPr bwMode="auto">
          <a:xfrm>
            <a:off x="1444625" y="2979738"/>
            <a:ext cx="6230938" cy="3197225"/>
            <a:chOff x="525" y="1865"/>
            <a:chExt cx="3925" cy="2014"/>
          </a:xfrm>
        </p:grpSpPr>
        <p:pic>
          <p:nvPicPr>
            <p:cNvPr id="136200" name="Picture 2"/>
            <p:cNvPicPr>
              <a:picLocks noChangeAspect="1" noChangeArrowheads="1"/>
            </p:cNvPicPr>
            <p:nvPr/>
          </p:nvPicPr>
          <p:blipFill>
            <a:blip r:embed="rId2"/>
            <a:srcRect r="48537" b="42265"/>
            <a:stretch>
              <a:fillRect/>
            </a:stretch>
          </p:blipFill>
          <p:spPr bwMode="auto">
            <a:xfrm>
              <a:off x="525" y="1865"/>
              <a:ext cx="1969" cy="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6203" name="Picture 2"/>
            <p:cNvPicPr>
              <a:picLocks noChangeAspect="1" noChangeArrowheads="1"/>
            </p:cNvPicPr>
            <p:nvPr/>
          </p:nvPicPr>
          <p:blipFill>
            <a:blip r:embed="rId2"/>
            <a:srcRect t="59708" r="48405"/>
            <a:stretch>
              <a:fillRect/>
            </a:stretch>
          </p:blipFill>
          <p:spPr bwMode="auto">
            <a:xfrm>
              <a:off x="2476" y="2858"/>
              <a:ext cx="1974" cy="1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6204" name="Picture 2"/>
            <p:cNvPicPr>
              <a:picLocks noChangeAspect="1" noChangeArrowheads="1"/>
            </p:cNvPicPr>
            <p:nvPr/>
          </p:nvPicPr>
          <p:blipFill>
            <a:blip r:embed="rId2"/>
            <a:srcRect l="53267" t="18823" b="42265"/>
            <a:stretch>
              <a:fillRect/>
            </a:stretch>
          </p:blipFill>
          <p:spPr bwMode="auto">
            <a:xfrm>
              <a:off x="2506" y="1877"/>
              <a:ext cx="1937" cy="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5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7226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날짜 및 시간 필터링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검색하려는 필드 열의 데이터가 날짜나 시간 형식일 경우 날짜 또는 시간 목록에서 필터링 기준으로 사용할 날짜나 시간을 하나 이상 선택하거나 선택을 취소함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날짜나 시간 필터의 조건으로 이전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다음 주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다음 날 등의 값을 검색할 수 있으며 사용자 지정 필터를 선택하여 찾을 조건을 직접 입력할 수 있음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grpSp>
        <p:nvGrpSpPr>
          <p:cNvPr id="137229" name="Group 13"/>
          <p:cNvGrpSpPr>
            <a:grpSpLocks/>
          </p:cNvGrpSpPr>
          <p:nvPr/>
        </p:nvGrpSpPr>
        <p:grpSpPr bwMode="auto">
          <a:xfrm>
            <a:off x="1357313" y="2960688"/>
            <a:ext cx="6410325" cy="3314700"/>
            <a:chOff x="855" y="2134"/>
            <a:chExt cx="4038" cy="2088"/>
          </a:xfrm>
        </p:grpSpPr>
        <p:pic>
          <p:nvPicPr>
            <p:cNvPr id="137224" name="Picture 2"/>
            <p:cNvPicPr>
              <a:picLocks noChangeAspect="1" noChangeArrowheads="1"/>
            </p:cNvPicPr>
            <p:nvPr/>
          </p:nvPicPr>
          <p:blipFill>
            <a:blip r:embed="rId2"/>
            <a:srcRect r="49045" b="40192"/>
            <a:stretch>
              <a:fillRect/>
            </a:stretch>
          </p:blipFill>
          <p:spPr bwMode="auto">
            <a:xfrm>
              <a:off x="855" y="2134"/>
              <a:ext cx="2002" cy="1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27" name="Picture 2"/>
            <p:cNvPicPr>
              <a:picLocks noChangeAspect="1" noChangeArrowheads="1"/>
            </p:cNvPicPr>
            <p:nvPr/>
          </p:nvPicPr>
          <p:blipFill>
            <a:blip r:embed="rId2"/>
            <a:srcRect l="53117" t="19348" b="40115"/>
            <a:stretch>
              <a:fillRect/>
            </a:stretch>
          </p:blipFill>
          <p:spPr bwMode="auto">
            <a:xfrm>
              <a:off x="2903" y="2160"/>
              <a:ext cx="1990" cy="1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28" name="Picture 2"/>
            <p:cNvPicPr>
              <a:picLocks noChangeAspect="1" noChangeArrowheads="1"/>
            </p:cNvPicPr>
            <p:nvPr/>
          </p:nvPicPr>
          <p:blipFill>
            <a:blip r:embed="rId2"/>
            <a:srcRect t="60001" r="48613"/>
            <a:stretch>
              <a:fillRect/>
            </a:stretch>
          </p:blipFill>
          <p:spPr bwMode="auto">
            <a:xfrm>
              <a:off x="2874" y="3178"/>
              <a:ext cx="2019" cy="1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8" name="_x125845920" descr="EMB00000e344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275" y="2997200"/>
            <a:ext cx="3538538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9" name="_x125846320" descr="EMB00000e344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8838" y="2997200"/>
            <a:ext cx="3540125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5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825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자동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자동 필터 해제하기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지우기를 선택하거나 필터링이 적용된 해당 필드 버튼을 누르고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필드에서 필터 해제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 목록의 필드에 추가된 자동 필터 버튼을 제거하려면 선택되어 있는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필터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를 다시 클릭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600325"/>
            <a:ext cx="3994150" cy="329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0" name="그림 10" descr="ch06-05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775" y="2657475"/>
            <a:ext cx="4071938" cy="325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1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169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수정하기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종류 바꾸기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(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계속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)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2. 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종류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차트 종류 변경 선택하거나 마우스 오른쪽 버튼을 눌러 차트 종류 변경을 선택하고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종류 변경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대화상자에서 차트 종류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하위 종류 차례로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400" b="1">
              <a:solidFill>
                <a:schemeClr val="tx2"/>
              </a:solidFill>
              <a:latin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74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39275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고급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조건이 복잡하거나 여러 필드를 결합해서 조건을 지정할 때 사용함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워크시트에 검색 조건을 입력한 후 데이터 목록 범위 내에 포인터를 위치시키고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고급 선택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고급 필터의 조건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같은 행에 입력하면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AND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조건으로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다른 행에 입력하면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OR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조건으로 추출함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고급 필터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대화상자의 결과 항목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: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 추출 결과를 원본 데이터 목록이 위치한 곳에 표시할지 또는 동일 워크시트의 다른 위치에 복사할지를 선택함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다른 위치에 복사하는 경우에 ‘복사 위치’ 항목이 활성화됨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pic>
        <p:nvPicPr>
          <p:cNvPr id="1392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3663" y="2484438"/>
            <a:ext cx="6403975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필터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030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고급 필터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고급 필터 적용 결과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고급 필터 해제하기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정렬 및 필터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지우기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140298" name="_x126009768" descr="EMB00000e3441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1513" y="1989138"/>
            <a:ext cx="5243512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25" name="_x126009768" descr="EMB00000e3441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9625" y="1976438"/>
            <a:ext cx="4968875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2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통합하기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132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 dirty="0">
                <a:latin typeface="굴림" charset="-127"/>
              </a:rPr>
              <a:t>준비파일 열기 </a:t>
            </a:r>
            <a:endParaRPr kumimoji="0" lang="en-US" altLang="ko-KR" b="1" dirty="0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600" b="1" dirty="0">
                <a:solidFill>
                  <a:schemeClr val="tx2"/>
                </a:solidFill>
                <a:latin typeface="굴림" charset="-127"/>
              </a:rPr>
              <a:t>‘</a:t>
            </a:r>
            <a:r>
              <a:rPr kumimoji="0" lang="ko-KR" altLang="en-US" sz="1600" b="1" dirty="0" smtClean="0">
                <a:solidFill>
                  <a:schemeClr val="tx2"/>
                </a:solidFill>
                <a:latin typeface="굴림" charset="-127"/>
              </a:rPr>
              <a:t>실습</a:t>
            </a:r>
            <a:r>
              <a:rPr kumimoji="0" lang="en-US" altLang="ko-KR" sz="1600" b="1" dirty="0" smtClean="0">
                <a:solidFill>
                  <a:schemeClr val="tx2"/>
                </a:solidFill>
                <a:latin typeface="굴림" charset="-127"/>
              </a:rPr>
              <a:t>9-6.xlsx</a:t>
            </a:r>
            <a:r>
              <a:rPr kumimoji="0" lang="en-US" altLang="ko-KR" sz="1600" b="1" dirty="0">
                <a:solidFill>
                  <a:schemeClr val="tx2"/>
                </a:solidFill>
                <a:latin typeface="굴림" charset="-127"/>
              </a:rPr>
              <a:t>’ </a:t>
            </a:r>
            <a:r>
              <a:rPr kumimoji="0" lang="ko-KR" altLang="en-US" sz="1600" b="1" dirty="0">
                <a:solidFill>
                  <a:schemeClr val="tx2"/>
                </a:solidFill>
                <a:latin typeface="굴림" charset="-127"/>
              </a:rPr>
              <a:t>파일을 연다</a:t>
            </a:r>
            <a:r>
              <a:rPr kumimoji="0" lang="en-US" altLang="ko-KR" sz="1600" b="1" dirty="0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14131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0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통합하기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2352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통합 데이터 표시 셀 선택하기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실습 준비파일에는 시트가 ‘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10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월’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‘11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월’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‘12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월’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, ‘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통합’ 이렇게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4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개가 있는데 이 중에서 ‘통합’ 시트 탭을 선택하고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A3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셀을 선택한다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그리고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데이터 도구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그룹에서 통합을 선택한다</a:t>
            </a:r>
            <a:r>
              <a:rPr kumimoji="0" lang="en-US" altLang="ko-KR" sz="16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  <p:sp>
        <p:nvSpPr>
          <p:cNvPr id="14234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42354" name="Group 18"/>
          <p:cNvGrpSpPr>
            <a:grpSpLocks/>
          </p:cNvGrpSpPr>
          <p:nvPr/>
        </p:nvGrpSpPr>
        <p:grpSpPr bwMode="auto">
          <a:xfrm>
            <a:off x="833438" y="2528888"/>
            <a:ext cx="7446962" cy="2755900"/>
            <a:chOff x="525" y="1593"/>
            <a:chExt cx="4691" cy="1736"/>
          </a:xfrm>
        </p:grpSpPr>
        <p:pic>
          <p:nvPicPr>
            <p:cNvPr id="142349" name="Picture 2"/>
            <p:cNvPicPr>
              <a:picLocks noChangeAspect="1" noChangeArrowheads="1"/>
            </p:cNvPicPr>
            <p:nvPr/>
          </p:nvPicPr>
          <p:blipFill>
            <a:blip r:embed="rId2"/>
            <a:srcRect t="28076" r="50903"/>
            <a:stretch>
              <a:fillRect/>
            </a:stretch>
          </p:blipFill>
          <p:spPr bwMode="auto">
            <a:xfrm>
              <a:off x="525" y="1593"/>
              <a:ext cx="2339" cy="1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2353" name="Picture 2"/>
            <p:cNvPicPr>
              <a:picLocks noChangeAspect="1" noChangeArrowheads="1"/>
            </p:cNvPicPr>
            <p:nvPr/>
          </p:nvPicPr>
          <p:blipFill>
            <a:blip r:embed="rId2"/>
            <a:srcRect l="50987"/>
            <a:stretch>
              <a:fillRect/>
            </a:stretch>
          </p:blipFill>
          <p:spPr bwMode="auto">
            <a:xfrm>
              <a:off x="2881" y="1598"/>
              <a:ext cx="2335" cy="1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en-US" altLang="ko-KR" sz="1800" b="1" smtClean="0">
                <a:latin typeface="굴림" charset="-127"/>
              </a:rPr>
              <a:t>10</a:t>
            </a:r>
            <a:r>
              <a:rPr lang="ko-KR" altLang="en-US" sz="1800" b="1" smtClean="0">
                <a:latin typeface="굴림" charset="-127"/>
              </a:rPr>
              <a:t>월 데이터 참조 영역 지정하기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통합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함수로 합계를 선택하고 참조 영역 지정 버튼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‘10</a:t>
            </a:r>
            <a:r>
              <a:rPr lang="ko-KR" altLang="en-US" sz="1600" b="1" smtClean="0">
                <a:latin typeface="굴림" charset="-127"/>
              </a:rPr>
              <a:t>월’ 탭을 클릭하고 </a:t>
            </a:r>
            <a:r>
              <a:rPr lang="en-US" altLang="ko-KR" sz="1600" b="1" smtClean="0">
                <a:latin typeface="굴림" charset="-127"/>
              </a:rPr>
              <a:t>[A3:C9] </a:t>
            </a:r>
            <a:r>
              <a:rPr lang="ko-KR" altLang="en-US" sz="1600" b="1" smtClean="0">
                <a:latin typeface="굴림" charset="-127"/>
              </a:rPr>
              <a:t>셀을 드래그해 범위로 지정하고 범위 지정 완료 </a:t>
            </a:r>
            <a:r>
              <a:rPr lang="en-US" altLang="ko-KR" sz="1600" b="1" smtClean="0">
                <a:latin typeface="굴림" charset="-127"/>
              </a:rPr>
              <a:t/>
            </a:r>
            <a:br>
              <a:rPr lang="en-US" altLang="ko-KR" sz="1600" b="1" smtClean="0">
                <a:latin typeface="굴림" charset="-127"/>
              </a:rPr>
            </a:br>
            <a:r>
              <a:rPr lang="ko-KR" altLang="en-US" sz="1600" b="1" smtClean="0">
                <a:latin typeface="굴림" charset="-127"/>
              </a:rPr>
              <a:t>버튼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 후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추가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를 클릭한다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pic>
        <p:nvPicPr>
          <p:cNvPr id="143374" name="_x126184648" descr="EMB00000e3441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4538" y="1635125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6" name="_x125846080" descr="EMB00000e3441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2100" y="2111375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6638" y="2492375"/>
            <a:ext cx="7053262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통합하기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336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en-US" altLang="ko-KR" sz="1800" b="1" smtClean="0">
                <a:latin typeface="굴림" charset="-127"/>
              </a:rPr>
              <a:t>11</a:t>
            </a:r>
            <a:r>
              <a:rPr lang="ko-KR" altLang="en-US" sz="1800" b="1" smtClean="0">
                <a:latin typeface="굴림" charset="-127"/>
              </a:rPr>
              <a:t>월 데이터 참조 영역 지정하기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통합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함수로 합계를 선택하고 참조 영역 지정 버튼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‘11</a:t>
            </a:r>
            <a:r>
              <a:rPr lang="ko-KR" altLang="en-US" sz="1600" b="1" smtClean="0">
                <a:latin typeface="굴림" charset="-127"/>
              </a:rPr>
              <a:t>월’ 탭을 클릭하고 </a:t>
            </a:r>
            <a:r>
              <a:rPr lang="en-US" altLang="ko-KR" sz="1600" b="1" smtClean="0">
                <a:latin typeface="굴림" charset="-127"/>
              </a:rPr>
              <a:t>[A3:C8] </a:t>
            </a:r>
            <a:r>
              <a:rPr lang="ko-KR" altLang="en-US" sz="1600" b="1" smtClean="0">
                <a:latin typeface="굴림" charset="-127"/>
              </a:rPr>
              <a:t>셀을 드래그해 범위로 지정하고 범위 지정 완료 버튼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 후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추가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를 클릭한다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pic>
        <p:nvPicPr>
          <p:cNvPr id="144398" name="_x126184648" descr="EMB00000e3441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4538" y="1636713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400" name="_x125846080" descr="EMB00000e3441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3688" y="2116138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40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3788" y="2500313"/>
            <a:ext cx="6934200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40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통합하기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4388" name="직사각형 4"/>
          <p:cNvSpPr>
            <a:spLocks noChangeArrowheads="1"/>
          </p:cNvSpPr>
          <p:nvPr/>
        </p:nvSpPr>
        <p:spPr bwMode="auto">
          <a:xfrm>
            <a:off x="500063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4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en-US" altLang="ko-KR" sz="1800" b="1" smtClean="0">
                <a:latin typeface="굴림" charset="-127"/>
              </a:rPr>
              <a:t>12</a:t>
            </a:r>
            <a:r>
              <a:rPr lang="ko-KR" altLang="en-US" sz="1800" b="1" smtClean="0">
                <a:latin typeface="굴림" charset="-127"/>
              </a:rPr>
              <a:t>월 데이터 참조 영역 지정하기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통합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함수로 합계를 선택하고 참조 영역 지정 아이콘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‘12</a:t>
            </a:r>
            <a:r>
              <a:rPr lang="ko-KR" altLang="en-US" sz="1600" b="1" smtClean="0">
                <a:latin typeface="굴림" charset="-127"/>
              </a:rPr>
              <a:t>월’ 탭을 클릭하고 </a:t>
            </a:r>
            <a:r>
              <a:rPr lang="en-US" altLang="ko-KR" sz="1600" b="1" smtClean="0">
                <a:latin typeface="굴림" charset="-127"/>
              </a:rPr>
              <a:t>[A3:C7] </a:t>
            </a:r>
            <a:r>
              <a:rPr lang="ko-KR" altLang="en-US" sz="1600" b="1" smtClean="0">
                <a:latin typeface="굴림" charset="-127"/>
              </a:rPr>
              <a:t>셀을 드래그하여 범위로 지정하여 범위 지정 완료 아이콘</a:t>
            </a:r>
            <a:r>
              <a:rPr lang="en-US" altLang="ko-KR" sz="1600" b="1" smtClean="0">
                <a:latin typeface="굴림" charset="-127"/>
              </a:rPr>
              <a:t>(    )</a:t>
            </a:r>
            <a:r>
              <a:rPr lang="ko-KR" altLang="en-US" sz="1600" b="1" smtClean="0">
                <a:latin typeface="굴림" charset="-127"/>
              </a:rPr>
              <a:t>을 클릭한 후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추가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를 클릭한다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그리고 사용할 레이블에 ‘첫 행’과 ‘왼쪽 열’을 체크하고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확인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‘</a:t>
            </a:r>
            <a:r>
              <a:rPr lang="ko-KR" altLang="en-US" sz="1600" b="1" smtClean="0">
                <a:latin typeface="굴림" charset="-127"/>
              </a:rPr>
              <a:t>데이터 통합’ 워크시트에 </a:t>
            </a:r>
            <a:r>
              <a:rPr lang="en-US" altLang="ko-KR" sz="1600" b="1" smtClean="0">
                <a:latin typeface="굴림" charset="-127"/>
              </a:rPr>
              <a:t>10</a:t>
            </a:r>
            <a:r>
              <a:rPr lang="ko-KR" altLang="en-US" sz="1600" b="1" smtClean="0">
                <a:latin typeface="굴림" charset="-127"/>
              </a:rPr>
              <a:t>월부터 </a:t>
            </a:r>
            <a:r>
              <a:rPr lang="en-US" altLang="ko-KR" sz="1600" b="1" smtClean="0">
                <a:latin typeface="굴림" charset="-127"/>
              </a:rPr>
              <a:t>12</a:t>
            </a:r>
            <a:r>
              <a:rPr lang="ko-KR" altLang="en-US" sz="1600" b="1" smtClean="0">
                <a:latin typeface="굴림" charset="-127"/>
              </a:rPr>
              <a:t>월까지 데이터가 통합되어 나타난다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pic>
        <p:nvPicPr>
          <p:cNvPr id="145422" name="_x126184648" descr="EMB00000e3441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1388" y="1636713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24" name="_x125846080" descr="EMB00000e3441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0813" y="2119313"/>
            <a:ext cx="2857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42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2924175"/>
            <a:ext cx="6527800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26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8.2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통합하기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sp>
        <p:nvSpPr>
          <p:cNvPr id="14541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 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</a:t>
            </a:r>
            <a:r>
              <a:rPr lang="ko-KR" altLang="en-US" sz="1600" b="1" dirty="0" smtClean="0">
                <a:latin typeface="굴림" charset="-127"/>
              </a:rPr>
              <a:t>실습</a:t>
            </a:r>
            <a:r>
              <a:rPr lang="en-US" altLang="ko-KR" sz="1600" b="1" dirty="0" smtClean="0">
                <a:latin typeface="굴림" charset="-127"/>
              </a:rPr>
              <a:t>9-7.xlsx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</p:txBody>
      </p:sp>
      <p:sp>
        <p:nvSpPr>
          <p:cNvPr id="14746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47472" name="_x125846080" descr="EMB00000e344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3388" y="1989138"/>
            <a:ext cx="5719762" cy="424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73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정렬하기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데이터 정렬하기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데이터 목록의 정렬할 범위를 선택한 후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데이터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정렬 및 필터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그룹의 정렬을 선택한다</a:t>
            </a:r>
            <a:r>
              <a:rPr lang="en-US" altLang="ko-KR" sz="1600" b="1" smtClean="0">
                <a:latin typeface="굴림" charset="-127"/>
              </a:rPr>
              <a:t>. [</a:t>
            </a:r>
            <a:r>
              <a:rPr lang="ko-KR" altLang="en-US" sz="1600" b="1" smtClean="0">
                <a:latin typeface="굴림" charset="-127"/>
              </a:rPr>
              <a:t>정렬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대화상자에서 첫째 기준</a:t>
            </a:r>
            <a:r>
              <a:rPr lang="en-US" altLang="ko-KR" sz="1600" b="1" smtClean="0">
                <a:latin typeface="굴림" charset="-127"/>
              </a:rPr>
              <a:t>(</a:t>
            </a:r>
            <a:r>
              <a:rPr lang="ko-KR" altLang="en-US" sz="1600" b="1" smtClean="0">
                <a:latin typeface="굴림" charset="-127"/>
              </a:rPr>
              <a:t>분류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값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오름차순</a:t>
            </a:r>
            <a:r>
              <a:rPr lang="en-US" altLang="ko-KR" sz="1600" b="1" smtClean="0">
                <a:latin typeface="굴림" charset="-127"/>
              </a:rPr>
              <a:t>), </a:t>
            </a:r>
            <a:r>
              <a:rPr lang="ko-KR" altLang="en-US" sz="1600" b="1" smtClean="0">
                <a:latin typeface="굴림" charset="-127"/>
              </a:rPr>
              <a:t>둘째 기준</a:t>
            </a:r>
            <a:r>
              <a:rPr lang="en-US" altLang="ko-KR" sz="1600" b="1" smtClean="0">
                <a:latin typeface="굴림" charset="-127"/>
              </a:rPr>
              <a:t>(6</a:t>
            </a:r>
            <a:r>
              <a:rPr lang="ko-KR" altLang="en-US" sz="1600" b="1" smtClean="0">
                <a:latin typeface="굴림" charset="-127"/>
              </a:rPr>
              <a:t>월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값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내림차순</a:t>
            </a:r>
            <a:r>
              <a:rPr lang="en-US" altLang="ko-KR" sz="1600" b="1" smtClean="0">
                <a:latin typeface="굴림" charset="-127"/>
              </a:rPr>
              <a:t>), </a:t>
            </a:r>
            <a:r>
              <a:rPr lang="ko-KR" altLang="en-US" sz="1600" b="1" smtClean="0">
                <a:latin typeface="굴림" charset="-127"/>
              </a:rPr>
              <a:t>셋째 기준</a:t>
            </a:r>
            <a:r>
              <a:rPr lang="en-US" altLang="ko-KR" sz="1600" b="1" smtClean="0">
                <a:latin typeface="굴림" charset="-127"/>
              </a:rPr>
              <a:t>(</a:t>
            </a:r>
            <a:r>
              <a:rPr lang="ko-KR" altLang="en-US" sz="1600" b="1" smtClean="0">
                <a:latin typeface="굴림" charset="-127"/>
              </a:rPr>
              <a:t>합계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값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내림차순</a:t>
            </a:r>
            <a:r>
              <a:rPr lang="en-US" altLang="ko-KR" sz="1600" b="1" smtClean="0">
                <a:latin typeface="굴림" charset="-127"/>
              </a:rPr>
              <a:t>)</a:t>
            </a:r>
            <a:r>
              <a:rPr lang="ko-KR" altLang="en-US" sz="1600" b="1" smtClean="0">
                <a:latin typeface="굴림" charset="-127"/>
              </a:rPr>
              <a:t>을 설정하고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확인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을 클릭한다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이 때</a:t>
            </a:r>
            <a:r>
              <a:rPr lang="en-US" altLang="ko-KR" sz="1600" b="1" smtClean="0">
                <a:latin typeface="굴림" charset="-127"/>
              </a:rPr>
              <a:t>, </a:t>
            </a:r>
            <a:r>
              <a:rPr lang="ko-KR" altLang="en-US" sz="1600" b="1" smtClean="0">
                <a:latin typeface="굴림" charset="-127"/>
              </a:rPr>
              <a:t>둘째 기준과 셋째 기준을 설정하기 위해 </a:t>
            </a:r>
            <a:r>
              <a:rPr lang="en-US" altLang="ko-KR" sz="1600" b="1" smtClean="0">
                <a:latin typeface="굴림" charset="-127"/>
              </a:rPr>
              <a:t>&lt;</a:t>
            </a:r>
            <a:r>
              <a:rPr lang="ko-KR" altLang="en-US" sz="1600" b="1" smtClean="0">
                <a:latin typeface="굴림" charset="-127"/>
              </a:rPr>
              <a:t>기준 추가</a:t>
            </a:r>
            <a:r>
              <a:rPr lang="en-US" altLang="ko-KR" sz="1600" b="1" smtClean="0">
                <a:latin typeface="굴림" charset="-127"/>
              </a:rPr>
              <a:t>&gt;</a:t>
            </a:r>
            <a:r>
              <a:rPr lang="ko-KR" altLang="en-US" sz="1600" b="1" smtClean="0">
                <a:latin typeface="굴림" charset="-127"/>
              </a:rPr>
              <a:t>를 클릭한다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48484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849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정렬하기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  <p:grpSp>
        <p:nvGrpSpPr>
          <p:cNvPr id="148501" name="Group 21"/>
          <p:cNvGrpSpPr>
            <a:grpSpLocks/>
          </p:cNvGrpSpPr>
          <p:nvPr/>
        </p:nvGrpSpPr>
        <p:grpSpPr bwMode="auto">
          <a:xfrm>
            <a:off x="1368425" y="2636838"/>
            <a:ext cx="6500813" cy="3105150"/>
            <a:chOff x="839" y="1661"/>
            <a:chExt cx="4095" cy="1956"/>
          </a:xfrm>
        </p:grpSpPr>
        <p:pic>
          <p:nvPicPr>
            <p:cNvPr id="148496" name="Picture 2"/>
            <p:cNvPicPr>
              <a:picLocks noChangeAspect="1" noChangeArrowheads="1"/>
            </p:cNvPicPr>
            <p:nvPr/>
          </p:nvPicPr>
          <p:blipFill>
            <a:blip r:embed="rId2"/>
            <a:srcRect r="51843" b="43681"/>
            <a:stretch>
              <a:fillRect/>
            </a:stretch>
          </p:blipFill>
          <p:spPr bwMode="auto">
            <a:xfrm>
              <a:off x="839" y="1661"/>
              <a:ext cx="1972" cy="1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499" name="Picture 2"/>
            <p:cNvPicPr>
              <a:picLocks noChangeAspect="1" noChangeArrowheads="1"/>
            </p:cNvPicPr>
            <p:nvPr/>
          </p:nvPicPr>
          <p:blipFill>
            <a:blip r:embed="rId2"/>
            <a:srcRect t="60379" r="52185"/>
            <a:stretch>
              <a:fillRect/>
            </a:stretch>
          </p:blipFill>
          <p:spPr bwMode="auto">
            <a:xfrm>
              <a:off x="2885" y="2573"/>
              <a:ext cx="1958" cy="1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500" name="Picture 2"/>
            <p:cNvPicPr>
              <a:picLocks noChangeAspect="1" noChangeArrowheads="1"/>
            </p:cNvPicPr>
            <p:nvPr/>
          </p:nvPicPr>
          <p:blipFill>
            <a:blip r:embed="rId2"/>
            <a:srcRect l="50403" t="24060" b="43227"/>
            <a:stretch>
              <a:fillRect/>
            </a:stretch>
          </p:blipFill>
          <p:spPr bwMode="auto">
            <a:xfrm>
              <a:off x="2903" y="1696"/>
              <a:ext cx="2031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7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endParaRPr lang="en-US" altLang="ko-KR" sz="1600" b="1" dirty="0" smtClean="0">
              <a:latin typeface="굴림" charset="-127"/>
            </a:endParaRPr>
          </a:p>
        </p:txBody>
      </p:sp>
      <p:pic>
        <p:nvPicPr>
          <p:cNvPr id="149521" name="_x126184648" descr="EMB00000e3441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913" y="1989138"/>
            <a:ext cx="595471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2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8.3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데이터 정렬하기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5" name="그림 12" descr="ch06-06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8" y="2565400"/>
            <a:ext cx="38417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6" name="그림 13" descr="ch06-06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0" y="2565400"/>
            <a:ext cx="40005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2718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수정하기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스타일 변경하기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스타일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스타일 종류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 </a:t>
            </a: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모든 스타일 종류를 보려면 자세히 버튼    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</p:txBody>
      </p:sp>
      <p:pic>
        <p:nvPicPr>
          <p:cNvPr id="72714" name="_x95322016" descr="EMB00000b0416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4575" y="2206625"/>
            <a:ext cx="1492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dirty="0" smtClean="0">
                <a:latin typeface="굴림" charset="-127"/>
              </a:rPr>
              <a:t>준비파일 열기 </a:t>
            </a:r>
            <a:endParaRPr lang="en-US" altLang="ko-KR" sz="1800" b="1" dirty="0" smtClean="0">
              <a:latin typeface="굴림" charset="-127"/>
            </a:endParaRPr>
          </a:p>
          <a:p>
            <a:pPr lvl="1"/>
            <a:r>
              <a:rPr lang="ko-KR" altLang="en-US" sz="1600" b="1" dirty="0" smtClean="0">
                <a:latin typeface="굴림" charset="-127"/>
              </a:rPr>
              <a:t>‘실습</a:t>
            </a:r>
            <a:r>
              <a:rPr lang="en-US" altLang="ko-KR" sz="1600" b="1" dirty="0" smtClean="0">
                <a:latin typeface="굴림" charset="-127"/>
              </a:rPr>
              <a:t>9-8.xlsx</a:t>
            </a:r>
            <a:r>
              <a:rPr lang="en-US" altLang="ko-KR" sz="1600" b="1" dirty="0" smtClean="0">
                <a:latin typeface="굴림" charset="-127"/>
              </a:rPr>
              <a:t>’ </a:t>
            </a:r>
            <a:r>
              <a:rPr lang="ko-KR" altLang="en-US" sz="1600" b="1" dirty="0" smtClean="0">
                <a:latin typeface="굴림" charset="-127"/>
              </a:rPr>
              <a:t>파일을 연다</a:t>
            </a:r>
            <a:r>
              <a:rPr lang="en-US" altLang="ko-KR" sz="1600" b="1" dirty="0" smtClean="0">
                <a:latin typeface="굴림" charset="-127"/>
              </a:rPr>
              <a:t>. </a:t>
            </a:r>
          </a:p>
        </p:txBody>
      </p:sp>
      <p:sp>
        <p:nvSpPr>
          <p:cNvPr id="150532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50546" name="_x126184648" descr="EMB00000e3441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1825" y="1989138"/>
            <a:ext cx="5338763" cy="39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47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사용자 자동 필터 적용하기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범위 지정 후 자동 필터 실행하기 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ko-KR" altLang="en-US" sz="1600" b="1" smtClean="0">
                <a:latin typeface="굴림" charset="-127"/>
              </a:rPr>
              <a:t>자동 필터를 적용할 데이터 목록 범위를 지정한 후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데이터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탭의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정렬 및 필터</a:t>
            </a:r>
            <a:r>
              <a:rPr lang="en-US" altLang="ko-KR" sz="1600" b="1" smtClean="0">
                <a:latin typeface="굴림" charset="-127"/>
              </a:rPr>
              <a:t>] </a:t>
            </a:r>
            <a:r>
              <a:rPr lang="ko-KR" altLang="en-US" sz="1600" b="1" smtClean="0">
                <a:latin typeface="굴림" charset="-127"/>
              </a:rPr>
              <a:t>그룹에서 필터를 선택한다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51556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51571" name="_x126184648" descr="EMB00000e3441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8188" y="2236788"/>
            <a:ext cx="5103812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157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사용자 자동 필터 적용하기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r>
              <a:rPr lang="ko-KR" altLang="en-US" sz="1800" b="1" smtClean="0">
                <a:latin typeface="굴림" charset="-127"/>
              </a:rPr>
              <a:t>사용자 지정 자동 필터 설정하기</a:t>
            </a:r>
            <a:endParaRPr lang="en-US" altLang="ko-KR" sz="1800" b="1" smtClean="0">
              <a:latin typeface="굴림" charset="-127"/>
            </a:endParaRPr>
          </a:p>
          <a:p>
            <a:pPr lvl="1"/>
            <a:r>
              <a:rPr lang="en-US" altLang="ko-KR" sz="1600" b="1" smtClean="0">
                <a:latin typeface="굴림" charset="-127"/>
              </a:rPr>
              <a:t> </a:t>
            </a:r>
            <a:r>
              <a:rPr lang="ko-KR" altLang="en-US" sz="1600" b="1" smtClean="0">
                <a:latin typeface="굴림" charset="-127"/>
              </a:rPr>
              <a:t>이익 금액 필드의 목록 버튼을 클릭하여 숫자 필터와사용자 지정 필터를 선택한다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그리고 </a:t>
            </a:r>
            <a:r>
              <a:rPr lang="en-US" altLang="ko-KR" sz="1600" b="1" smtClean="0">
                <a:latin typeface="굴림" charset="-127"/>
              </a:rPr>
              <a:t>[</a:t>
            </a:r>
            <a:r>
              <a:rPr lang="ko-KR" altLang="en-US" sz="1600" b="1" smtClean="0">
                <a:latin typeface="굴림" charset="-127"/>
              </a:rPr>
              <a:t>사용자 지정 자동 필터</a:t>
            </a:r>
            <a:r>
              <a:rPr lang="en-US" altLang="ko-KR" sz="1600" b="1" smtClean="0">
                <a:latin typeface="굴림" charset="-127"/>
              </a:rPr>
              <a:t>]</a:t>
            </a:r>
            <a:r>
              <a:rPr lang="ko-KR" altLang="en-US" sz="1600" b="1" smtClean="0">
                <a:latin typeface="굴림" charset="-127"/>
              </a:rPr>
              <a:t>에서 ‘</a:t>
            </a:r>
            <a:r>
              <a:rPr lang="en-US" altLang="ko-KR" sz="1600" b="1" smtClean="0">
                <a:latin typeface="굴림" charset="-127"/>
              </a:rPr>
              <a:t>&gt;= 80000’, ‘</a:t>
            </a:r>
            <a:r>
              <a:rPr lang="ko-KR" altLang="en-US" sz="1600" b="1" smtClean="0">
                <a:latin typeface="굴림" charset="-127"/>
              </a:rPr>
              <a:t>그리고’</a:t>
            </a:r>
            <a:r>
              <a:rPr lang="en-US" altLang="ko-KR" sz="1600" b="1" smtClean="0">
                <a:latin typeface="굴림" charset="-127"/>
              </a:rPr>
              <a:t>, ‘&lt;= 300000’ </a:t>
            </a:r>
            <a:r>
              <a:rPr lang="ko-KR" altLang="en-US" sz="1600" b="1" smtClean="0">
                <a:latin typeface="굴림" charset="-127"/>
              </a:rPr>
              <a:t>이라고 설정한다</a:t>
            </a:r>
            <a:r>
              <a:rPr lang="en-US" altLang="ko-KR" sz="1600" b="1" smtClean="0">
                <a:latin typeface="굴림" charset="-127"/>
              </a:rPr>
              <a:t>. </a:t>
            </a:r>
            <a:r>
              <a:rPr lang="ko-KR" altLang="en-US" sz="1600" b="1" smtClean="0">
                <a:latin typeface="굴림" charset="-127"/>
              </a:rPr>
              <a:t>결과적으로 이익 금액이 </a:t>
            </a:r>
            <a:r>
              <a:rPr lang="en-US" altLang="ko-KR" sz="1600" b="1" smtClean="0">
                <a:latin typeface="굴림" charset="-127"/>
              </a:rPr>
              <a:t>80,000</a:t>
            </a:r>
            <a:r>
              <a:rPr lang="ko-KR" altLang="en-US" sz="1600" b="1" smtClean="0">
                <a:latin typeface="굴림" charset="-127"/>
              </a:rPr>
              <a:t>이상 </a:t>
            </a:r>
            <a:r>
              <a:rPr lang="en-US" altLang="ko-KR" sz="1600" b="1" smtClean="0">
                <a:latin typeface="굴림" charset="-127"/>
              </a:rPr>
              <a:t>300,000</a:t>
            </a:r>
            <a:r>
              <a:rPr lang="ko-KR" altLang="en-US" sz="1600" b="1" smtClean="0">
                <a:latin typeface="굴림" charset="-127"/>
              </a:rPr>
              <a:t>이하인 자료만 검색한다</a:t>
            </a:r>
            <a:r>
              <a:rPr lang="en-US" altLang="ko-KR" sz="1600" b="1" smtClean="0">
                <a:latin typeface="굴림" charset="-127"/>
              </a:rPr>
              <a:t>.</a:t>
            </a:r>
          </a:p>
        </p:txBody>
      </p:sp>
      <p:sp>
        <p:nvSpPr>
          <p:cNvPr id="152580" name="직사각형 4"/>
          <p:cNvSpPr>
            <a:spLocks noChangeArrowheads="1"/>
          </p:cNvSpPr>
          <p:nvPr/>
        </p:nvSpPr>
        <p:spPr bwMode="auto">
          <a:xfrm>
            <a:off x="503238" y="1304925"/>
            <a:ext cx="215900" cy="215900"/>
          </a:xfrm>
          <a:prstGeom prst="rect">
            <a:avLst/>
          </a:prstGeom>
          <a:solidFill>
            <a:srgbClr val="C00000"/>
          </a:solidFill>
          <a:ln w="6350" algn="ctr">
            <a:solidFill>
              <a:srgbClr val="C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1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lang="ko-KR" altLang="en-US" sz="140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52595" name="_x125743592" descr="EMB00000e3441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3438" y="2528888"/>
            <a:ext cx="3852862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596" name="_x125743992" descr="EMB00000e34411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2528888"/>
            <a:ext cx="267970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98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사용자 자동 필터 적용하기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내용 개체 틀 7"/>
          <p:cNvSpPr>
            <a:spLocks noGrp="1"/>
          </p:cNvSpPr>
          <p:nvPr>
            <p:ph sz="quarter" idx="4294967295"/>
          </p:nvPr>
        </p:nvSpPr>
        <p:spPr>
          <a:ln/>
        </p:spPr>
        <p:txBody>
          <a:bodyPr/>
          <a:lstStyle/>
          <a:p>
            <a:pPr>
              <a:buNone/>
            </a:pPr>
            <a:endParaRPr lang="en-US" altLang="ko-KR" sz="1800" b="1" dirty="0" smtClean="0">
              <a:latin typeface="굴림" charset="-127"/>
            </a:endParaRPr>
          </a:p>
        </p:txBody>
      </p:sp>
      <p:pic>
        <p:nvPicPr>
          <p:cNvPr id="153621" name="_x125743752" descr="EMB00000e34411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2450" y="1989138"/>
            <a:ext cx="5486400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2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8.4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실습</a:t>
            </a:r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1: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사용자 자동 필터 적용하기</a:t>
            </a:r>
            <a:endParaRPr kumimoji="0" lang="en-US" altLang="ko-KR" sz="2800">
              <a:solidFill>
                <a:schemeClr val="tx2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8" name="그림 14" descr="ch06-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276475"/>
            <a:ext cx="5168900" cy="413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9" name="제목 1"/>
          <p:cNvSpPr>
            <a:spLocks/>
          </p:cNvSpPr>
          <p:nvPr/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latinLnBrk="0"/>
            <a:r>
              <a:rPr kumimoji="0" lang="en-US" altLang="ko-KR" sz="2800">
                <a:solidFill>
                  <a:schemeClr val="tx2"/>
                </a:solidFill>
                <a:latin typeface="Bookman Old Style" pitchFamily="18" charset="0"/>
              </a:rPr>
              <a:t>7.1 </a:t>
            </a:r>
            <a:r>
              <a:rPr kumimoji="0" lang="ko-KR" altLang="en-US" sz="2800">
                <a:solidFill>
                  <a:schemeClr val="tx2"/>
                </a:solidFill>
                <a:latin typeface="Bookman Old Style" pitchFamily="18" charset="0"/>
              </a:rPr>
              <a:t>차트의 구성요소</a:t>
            </a:r>
          </a:p>
        </p:txBody>
      </p:sp>
      <p:sp>
        <p:nvSpPr>
          <p:cNvPr id="73740" name="내용 개체 틀 2"/>
          <p:cNvSpPr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eaLnBrk="0" latin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b="1">
                <a:latin typeface="굴림" charset="-127"/>
              </a:rPr>
              <a:t>차트</a:t>
            </a:r>
            <a:r>
              <a:rPr kumimoji="0" lang="en-US" altLang="ko-KR" b="1">
                <a:latin typeface="굴림" charset="-127"/>
              </a:rPr>
              <a:t> </a:t>
            </a:r>
            <a:r>
              <a:rPr kumimoji="0" lang="ko-KR" altLang="en-US" b="1">
                <a:latin typeface="굴림" charset="-127"/>
              </a:rPr>
              <a:t>수정하기</a:t>
            </a:r>
            <a:endParaRPr kumimoji="0" lang="en-US" altLang="ko-KR" b="1">
              <a:latin typeface="굴림" charset="-127"/>
            </a:endParaRPr>
          </a:p>
          <a:p>
            <a:pPr marL="547688" lvl="1" indent="-27305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ko-KR" altLang="en-US" sz="1600" b="1">
                <a:solidFill>
                  <a:schemeClr val="tx2"/>
                </a:solidFill>
                <a:latin typeface="굴림" charset="-127"/>
              </a:rPr>
              <a:t>차트 레이아웃 바꾸기</a:t>
            </a:r>
            <a:endParaRPr kumimoji="0" lang="en-US" altLang="ko-KR" sz="1600" b="1">
              <a:solidFill>
                <a:schemeClr val="tx2"/>
              </a:solidFill>
              <a:latin typeface="굴림" charset="-127"/>
            </a:endParaRPr>
          </a:p>
          <a:p>
            <a:pPr marL="1143000" lvl="2" indent="-228600" eaLnBrk="0" latin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도구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]-[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디자인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탭의 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[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차트 레이아웃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] </a:t>
            </a:r>
            <a:r>
              <a:rPr kumimoji="0" lang="ko-KR" altLang="en-US" sz="1400" b="1">
                <a:solidFill>
                  <a:schemeClr val="tx2"/>
                </a:solidFill>
                <a:latin typeface="굴림" charset="-127"/>
              </a:rPr>
              <a:t>그룹에서 레이아웃 종류 선택</a:t>
            </a:r>
            <a:r>
              <a:rPr kumimoji="0" lang="en-US" altLang="ko-KR" sz="1400" b="1">
                <a:solidFill>
                  <a:schemeClr val="tx2"/>
                </a:solidFill>
                <a:latin typeface="굴림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1006</TotalTime>
  <Words>4295</Words>
  <Application>Microsoft Office PowerPoint</Application>
  <PresentationFormat>화면 슬라이드 쇼(4:3)</PresentationFormat>
  <Paragraphs>485</Paragraphs>
  <Slides>83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83</vt:i4>
      </vt:variant>
    </vt:vector>
  </HeadingPairs>
  <TitlesOfParts>
    <vt:vector size="84" baseType="lpstr">
      <vt:lpstr>1_Origin</vt:lpstr>
      <vt:lpstr>정보처리일반I  엑셀 2007 활용(1) 차트, 레코드 관리, 정렬, 필터</vt:lpstr>
      <vt:lpstr>Chapter05 엑셀 2007 활용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129</cp:revision>
  <dcterms:created xsi:type="dcterms:W3CDTF">2009-02-27T07:09:50Z</dcterms:created>
  <dcterms:modified xsi:type="dcterms:W3CDTF">2009-05-10T23:40:20Z</dcterms:modified>
</cp:coreProperties>
</file>