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80" r:id="rId6"/>
    <p:sldId id="260" r:id="rId7"/>
    <p:sldId id="261" r:id="rId8"/>
    <p:sldId id="262" r:id="rId9"/>
    <p:sldId id="263" r:id="rId10"/>
    <p:sldId id="281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8" r:id="rId24"/>
    <p:sldId id="276" r:id="rId25"/>
    <p:sldId id="277" r:id="rId26"/>
    <p:sldId id="279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2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owon.dongseo.ac.kr/~d8003150" TargetMode="External"/><Relationship Id="rId2" Type="http://schemas.openxmlformats.org/officeDocument/2006/relationships/hyperlink" Target="http://sugi.pe.kr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Java </a:t>
            </a:r>
            <a:r>
              <a:rPr lang="ko-KR" altLang="en-US" dirty="0" smtClean="0"/>
              <a:t>기초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2400" dirty="0" smtClean="0"/>
              <a:t>(Orientation &amp; Java </a:t>
            </a:r>
            <a:r>
              <a:rPr lang="ko-KR" altLang="en-US" sz="2400" dirty="0" smtClean="0"/>
              <a:t>언어소개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2009. 09. 04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탄생배경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그린 프로젝트에서의 필요한 프로그래밍 언어환경</a:t>
            </a:r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ko-KR" altLang="en-US" dirty="0" smtClean="0"/>
              <a:t>가전제품의 특성을 고려할 때 가전제품의 각 기능을 실행하는 플랫폼이 다양하므로 플랫폼이나 </a:t>
            </a:r>
            <a:r>
              <a:rPr lang="en-US" altLang="ko-KR" dirty="0" smtClean="0"/>
              <a:t>CPU</a:t>
            </a:r>
            <a:r>
              <a:rPr lang="ko-KR" altLang="en-US" dirty="0" smtClean="0"/>
              <a:t>에 종속적이지 않아야 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가전제품이 수시로 </a:t>
            </a:r>
            <a:r>
              <a:rPr lang="en-US" altLang="ko-KR" dirty="0" smtClean="0"/>
              <a:t>‘reboot’</a:t>
            </a:r>
            <a:r>
              <a:rPr lang="ko-KR" altLang="en-US" dirty="0" smtClean="0"/>
              <a:t>될</a:t>
            </a:r>
            <a:r>
              <a:rPr lang="en-US" altLang="ko-KR" dirty="0" smtClean="0"/>
              <a:t>  </a:t>
            </a:r>
            <a:r>
              <a:rPr lang="ko-KR" altLang="en-US" dirty="0" smtClean="0"/>
              <a:t>수 없다는 점을 감안할 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새롭게 탄생할 언어는 안정적이어야 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동적으로 할당된 메모리를 자동으로 수거할 수 있는 기능을 마련해야 한다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네트워크로부터 다운로드 받는 과정에서 악의적인 프로그램이 메모리에 침투할 수 없도록 포인터의 개념을 제거해야 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탄생배경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그린 프로젝트 기반 </a:t>
            </a:r>
            <a:r>
              <a:rPr lang="en-US" altLang="ko-KR" dirty="0" smtClean="0"/>
              <a:t>‘</a:t>
            </a:r>
            <a:r>
              <a:rPr lang="en-US" altLang="ko-KR" dirty="0" smtClean="0">
                <a:solidFill>
                  <a:srgbClr val="FF0000"/>
                </a:solidFill>
              </a:rPr>
              <a:t>Oak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언어 </a:t>
            </a:r>
            <a:r>
              <a:rPr lang="ko-KR" altLang="en-US" dirty="0" smtClean="0"/>
              <a:t>탄생</a:t>
            </a:r>
            <a:endParaRPr lang="ko-KR" altLang="en-US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</a:rPr>
              <a:t>자바</a:t>
            </a:r>
            <a:r>
              <a:rPr lang="ko-KR" altLang="en-US" dirty="0" smtClean="0"/>
              <a:t> 언어로 이름 변경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애플릿</a:t>
            </a:r>
            <a:r>
              <a:rPr lang="en-US" altLang="ko-KR" dirty="0" smtClean="0"/>
              <a:t>(Applet) </a:t>
            </a:r>
            <a:r>
              <a:rPr lang="ko-KR" altLang="en-US" dirty="0" smtClean="0"/>
              <a:t>탄생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/>
              <a:t>웹브라우저에서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다운로드하여</a:t>
            </a:r>
            <a:r>
              <a:rPr lang="ko-KR" altLang="en-US" dirty="0" smtClean="0"/>
              <a:t> 실행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실행 </a:t>
            </a:r>
            <a:r>
              <a:rPr lang="ko-KR" altLang="en-US" dirty="0" smtClean="0"/>
              <a:t>속도 느림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작고 </a:t>
            </a:r>
            <a:r>
              <a:rPr lang="ko-KR" altLang="en-US" dirty="0" smtClean="0"/>
              <a:t>단순한 구조로 효율적 변환 실행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C</a:t>
            </a:r>
            <a:r>
              <a:rPr lang="en-US" altLang="ko-KR" dirty="0" smtClean="0"/>
              <a:t>++ </a:t>
            </a:r>
            <a:r>
              <a:rPr lang="ko-KR" altLang="en-US" dirty="0" smtClean="0"/>
              <a:t>언어의 에러 원인 보완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단순</a:t>
            </a:r>
            <a:r>
              <a:rPr lang="en-US" altLang="ko-KR" dirty="0" smtClean="0"/>
              <a:t>(simple)</a:t>
            </a:r>
          </a:p>
          <a:p>
            <a:r>
              <a:rPr lang="ko-KR" altLang="en-US" dirty="0" smtClean="0"/>
              <a:t>객체지향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Obect</a:t>
            </a:r>
            <a:r>
              <a:rPr lang="en-US" altLang="ko-KR" dirty="0" smtClean="0"/>
              <a:t>-Oriented)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분산</a:t>
            </a:r>
            <a:r>
              <a:rPr lang="en-US" altLang="ko-KR" dirty="0" smtClean="0"/>
              <a:t>(Distributed) </a:t>
            </a:r>
            <a:r>
              <a:rPr lang="ko-KR" altLang="en-US" dirty="0" smtClean="0"/>
              <a:t>환경에 적합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6375" y="2266962"/>
            <a:ext cx="3960813" cy="287655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특징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인터프리터</a:t>
            </a:r>
            <a:r>
              <a:rPr lang="en-US" altLang="ko-KR" dirty="0" smtClean="0"/>
              <a:t>(Interpreter)</a:t>
            </a:r>
            <a:r>
              <a:rPr lang="ko-KR" altLang="en-US" dirty="0" smtClean="0"/>
              <a:t>에 의해 실행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2462" y="1895494"/>
            <a:ext cx="5299075" cy="431958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특징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견고</a:t>
            </a:r>
            <a:r>
              <a:rPr lang="en-US" altLang="ko-KR" dirty="0" smtClean="0"/>
              <a:t>(Robust)</a:t>
            </a:r>
          </a:p>
          <a:p>
            <a:r>
              <a:rPr lang="ko-KR" altLang="en-US" dirty="0" smtClean="0"/>
              <a:t>안전</a:t>
            </a:r>
            <a:r>
              <a:rPr lang="en-US" altLang="ko-KR" dirty="0" smtClean="0"/>
              <a:t>(secure)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881" y="2571744"/>
            <a:ext cx="7488238" cy="35290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특징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구조 중립</a:t>
            </a:r>
            <a:r>
              <a:rPr lang="en-US" altLang="ko-KR" dirty="0" smtClean="0"/>
              <a:t>(Architecture neutral)</a:t>
            </a:r>
            <a:r>
              <a:rPr lang="ko-KR" altLang="en-US" dirty="0" smtClean="0"/>
              <a:t>적인 높은 </a:t>
            </a:r>
            <a:r>
              <a:rPr lang="ko-KR" altLang="en-US" dirty="0" err="1" smtClean="0"/>
              <a:t>이식성</a:t>
            </a:r>
            <a:r>
              <a:rPr lang="en-US" altLang="ko-KR" dirty="0" smtClean="0"/>
              <a:t>(Portable)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0" y="2071678"/>
            <a:ext cx="6985000" cy="3970337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특징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높은 성능</a:t>
            </a:r>
            <a:r>
              <a:rPr lang="en-US" altLang="ko-KR" dirty="0" smtClean="0"/>
              <a:t>(High-Performance) </a:t>
            </a:r>
            <a:r>
              <a:rPr lang="ko-KR" altLang="en-US" dirty="0" smtClean="0"/>
              <a:t>제공</a:t>
            </a:r>
          </a:p>
          <a:p>
            <a:r>
              <a:rPr lang="ko-KR" altLang="en-US" dirty="0" err="1" smtClean="0"/>
              <a:t>멀티스레드</a:t>
            </a:r>
            <a:r>
              <a:rPr lang="en-US" altLang="ko-KR" dirty="0" smtClean="0"/>
              <a:t>(Multithread) </a:t>
            </a:r>
            <a:r>
              <a:rPr lang="ko-KR" altLang="en-US" dirty="0" smtClean="0"/>
              <a:t>지원</a:t>
            </a:r>
          </a:p>
          <a:p>
            <a:r>
              <a:rPr lang="ko-KR" altLang="en-US" dirty="0" smtClean="0"/>
              <a:t>동적</a:t>
            </a:r>
            <a:r>
              <a:rPr lang="en-US" altLang="ko-KR" dirty="0" smtClean="0"/>
              <a:t>(Dynamic)</a:t>
            </a:r>
            <a:r>
              <a:rPr lang="ko-KR" altLang="en-US" dirty="0" smtClean="0"/>
              <a:t>인 수행</a:t>
            </a:r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플랫폼의 구성요소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플랫폼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자바 가상 기계 </a:t>
            </a:r>
            <a:r>
              <a:rPr lang="en-US" altLang="ko-KR" dirty="0" smtClean="0"/>
              <a:t>+ </a:t>
            </a:r>
            <a:r>
              <a:rPr lang="ko-KR" altLang="en-US" dirty="0" smtClean="0"/>
              <a:t>자바 </a:t>
            </a:r>
            <a:r>
              <a:rPr lang="en-US" altLang="ko-KR" dirty="0" smtClean="0"/>
              <a:t>API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9931" y="2274899"/>
            <a:ext cx="5164138" cy="28686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플랫폼의 구성요소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가상 기계</a:t>
            </a:r>
            <a:r>
              <a:rPr lang="en-US" altLang="ko-KR" dirty="0" smtClean="0"/>
              <a:t>(Java Virtual Machine)</a:t>
            </a:r>
          </a:p>
          <a:p>
            <a:pPr lvl="1"/>
            <a:r>
              <a:rPr lang="ko-KR" altLang="en-US" dirty="0" smtClean="0"/>
              <a:t>가상의 기계로 구현된 소프트웨어 </a:t>
            </a:r>
          </a:p>
          <a:p>
            <a:pPr lvl="1"/>
            <a:r>
              <a:rPr lang="ko-KR" altLang="en-US" dirty="0" smtClean="0"/>
              <a:t>자바 바이트코드를 기계어로 사용하여 실행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자바 </a:t>
            </a:r>
            <a:r>
              <a:rPr lang="en-US" altLang="ko-KR" dirty="0" smtClean="0"/>
              <a:t>API (Application Program Interface)</a:t>
            </a:r>
          </a:p>
          <a:p>
            <a:pPr lvl="1"/>
            <a:r>
              <a:rPr lang="ko-KR" altLang="en-US" dirty="0" smtClean="0"/>
              <a:t>자바 개발 환경과 실행 환경에서 제공되는 클래스 라이브러리</a:t>
            </a:r>
          </a:p>
          <a:p>
            <a:pPr lvl="1"/>
            <a:r>
              <a:rPr lang="ko-KR" altLang="en-US" dirty="0" smtClean="0"/>
              <a:t>유사한 </a:t>
            </a:r>
            <a:r>
              <a:rPr lang="ko-KR" altLang="en-US" dirty="0" err="1" smtClean="0"/>
              <a:t>클래스별로</a:t>
            </a:r>
            <a:r>
              <a:rPr lang="ko-KR" altLang="en-US" dirty="0" smtClean="0"/>
              <a:t> 패키지화하여 제공</a:t>
            </a:r>
          </a:p>
          <a:p>
            <a:pPr lvl="1"/>
            <a:r>
              <a:rPr lang="en-US" altLang="ko-KR" dirty="0" smtClean="0"/>
              <a:t>1.5</a:t>
            </a:r>
            <a:r>
              <a:rPr lang="ko-KR" altLang="en-US" dirty="0" smtClean="0"/>
              <a:t>버전의 경우 </a:t>
            </a:r>
            <a:r>
              <a:rPr lang="en-US" altLang="ko-KR" dirty="0" smtClean="0"/>
              <a:t>160</a:t>
            </a:r>
            <a:r>
              <a:rPr lang="ko-KR" altLang="en-US" dirty="0" err="1" smtClean="0"/>
              <a:t>여개</a:t>
            </a:r>
            <a:r>
              <a:rPr lang="ko-KR" altLang="en-US" dirty="0" smtClean="0"/>
              <a:t> 이상</a:t>
            </a:r>
            <a:endParaRPr lang="ko-KR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플랫폼의 구성요소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주요 </a:t>
            </a:r>
            <a:r>
              <a:rPr lang="en-US" altLang="ko-KR" dirty="0" smtClean="0"/>
              <a:t>API</a:t>
            </a:r>
            <a:endParaRPr lang="ko-KR" altLang="en-US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319" y="2000240"/>
            <a:ext cx="7345362" cy="4176713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 smtClean="0"/>
              <a:t>최남석</a:t>
            </a:r>
          </a:p>
          <a:p>
            <a:endParaRPr lang="ko-KR" altLang="en-US" b="1" dirty="0" smtClean="0"/>
          </a:p>
          <a:p>
            <a:r>
              <a:rPr lang="en-US" altLang="ko-KR" b="1" dirty="0" smtClean="0"/>
              <a:t>Room# </a:t>
            </a:r>
            <a:r>
              <a:rPr lang="ko-KR" altLang="en-US" b="1" dirty="0" smtClean="0"/>
              <a:t>동서대학교 </a:t>
            </a:r>
            <a:r>
              <a:rPr lang="ko-KR" altLang="en-US" b="1" dirty="0" err="1" smtClean="0"/>
              <a:t>뉴밀레니엄관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8</a:t>
            </a:r>
            <a:r>
              <a:rPr lang="ko-KR" altLang="en-US" b="1" dirty="0" smtClean="0"/>
              <a:t>층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sugi@dit.dongseo.ac.kr</a:t>
            </a:r>
          </a:p>
          <a:p>
            <a:endParaRPr lang="en-US" altLang="ko-KR" b="1" dirty="0" smtClean="0"/>
          </a:p>
          <a:p>
            <a:r>
              <a:rPr lang="en-US" altLang="ko-KR" b="1" dirty="0" smtClean="0">
                <a:hlinkClick r:id="rId2"/>
              </a:rPr>
              <a:t>http://sugi.pe.kr</a:t>
            </a:r>
            <a:r>
              <a:rPr lang="en-US" altLang="ko-KR" b="1" dirty="0" smtClean="0"/>
              <a:t>, </a:t>
            </a:r>
            <a:r>
              <a:rPr lang="en-US" altLang="ko-KR" dirty="0" smtClean="0">
                <a:hlinkClick r:id="rId3"/>
              </a:rPr>
              <a:t>http://kowon.dongseo.ac.kr/~d8003150</a:t>
            </a:r>
            <a:endParaRPr lang="en-US" altLang="ko-KR" dirty="0" smtClean="0"/>
          </a:p>
          <a:p>
            <a:endParaRPr lang="en-US" altLang="ko-KR" b="1" dirty="0" smtClean="0"/>
          </a:p>
          <a:p>
            <a:r>
              <a:rPr lang="en-US" altLang="ko-KR" b="1" dirty="0" smtClean="0"/>
              <a:t>051)320-2707, 010-2460-4601</a:t>
            </a:r>
          </a:p>
          <a:p>
            <a:pPr>
              <a:buNone/>
            </a:pPr>
            <a:endParaRPr lang="en-US" altLang="ko-K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플랫폼의 구성요소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주요 </a:t>
            </a:r>
            <a:r>
              <a:rPr lang="en-US" altLang="ko-KR" dirty="0" smtClean="0"/>
              <a:t>API</a:t>
            </a:r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7" y="2000240"/>
            <a:ext cx="7489825" cy="4110038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플랫폼의 종류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이용 분야에 따라 자바 플랫폼 기능은 달라야 함</a:t>
            </a:r>
          </a:p>
          <a:p>
            <a:r>
              <a:rPr lang="en-US" altLang="ko-KR" dirty="0" smtClean="0"/>
              <a:t>JAVA SE</a:t>
            </a:r>
          </a:p>
          <a:p>
            <a:pPr lvl="1"/>
            <a:r>
              <a:rPr lang="ko-KR" altLang="en-US" dirty="0" smtClean="0"/>
              <a:t>자바의 핵심적인 표준 플랫폼</a:t>
            </a:r>
          </a:p>
          <a:p>
            <a:pPr lvl="1"/>
            <a:r>
              <a:rPr lang="ko-KR" altLang="en-US" dirty="0" smtClean="0"/>
              <a:t>일반 </a:t>
            </a:r>
            <a:r>
              <a:rPr lang="ko-KR" altLang="en-US" dirty="0" err="1" smtClean="0"/>
              <a:t>데스크탑</a:t>
            </a:r>
            <a:r>
              <a:rPr lang="ko-KR" altLang="en-US" dirty="0" smtClean="0"/>
              <a:t> 컴퓨터에서 적용</a:t>
            </a:r>
          </a:p>
          <a:p>
            <a:r>
              <a:rPr lang="en-US" altLang="ko-KR" dirty="0" smtClean="0"/>
              <a:t>JAVA ME</a:t>
            </a:r>
          </a:p>
          <a:p>
            <a:pPr lvl="1"/>
            <a:r>
              <a:rPr lang="ko-KR" altLang="en-US" dirty="0" smtClean="0"/>
              <a:t>소형 기기와 </a:t>
            </a:r>
            <a:r>
              <a:rPr lang="ko-KR" altLang="en-US" dirty="0" err="1" smtClean="0"/>
              <a:t>임베디드</a:t>
            </a:r>
            <a:r>
              <a:rPr lang="en-US" altLang="ko-KR" dirty="0" smtClean="0"/>
              <a:t>(Embedded) </a:t>
            </a:r>
            <a:r>
              <a:rPr lang="ko-KR" altLang="en-US" dirty="0" smtClean="0"/>
              <a:t>기기 적용 플랫폼</a:t>
            </a:r>
          </a:p>
          <a:p>
            <a:pPr lvl="1"/>
            <a:r>
              <a:rPr lang="ko-KR" altLang="en-US" dirty="0" smtClean="0"/>
              <a:t>핸드폰</a:t>
            </a:r>
            <a:r>
              <a:rPr lang="en-US" altLang="ko-KR" dirty="0" smtClean="0"/>
              <a:t>, PDA, </a:t>
            </a:r>
            <a:r>
              <a:rPr lang="ko-KR" altLang="en-US" dirty="0" err="1" smtClean="0"/>
              <a:t>셋탑박스에서</a:t>
            </a:r>
            <a:r>
              <a:rPr lang="ko-KR" altLang="en-US" dirty="0" smtClean="0"/>
              <a:t> 적용</a:t>
            </a:r>
          </a:p>
          <a:p>
            <a:r>
              <a:rPr lang="en-US" altLang="ko-KR" dirty="0" smtClean="0"/>
              <a:t>JAVA EE</a:t>
            </a:r>
          </a:p>
          <a:p>
            <a:pPr lvl="1"/>
            <a:r>
              <a:rPr lang="ko-KR" altLang="en-US" dirty="0" smtClean="0"/>
              <a:t>자바 서버 플랫폼</a:t>
            </a:r>
          </a:p>
          <a:p>
            <a:pPr lvl="1"/>
            <a:r>
              <a:rPr lang="en-US" altLang="ko-KR" dirty="0" smtClean="0"/>
              <a:t>SERVLET, JSP, EJB, CORBA, RMI </a:t>
            </a:r>
            <a:r>
              <a:rPr lang="ko-KR" altLang="en-US" dirty="0" smtClean="0"/>
              <a:t>등 포함</a:t>
            </a:r>
          </a:p>
          <a:p>
            <a:pPr lvl="1"/>
            <a:r>
              <a:rPr lang="ko-KR" altLang="en-US" dirty="0" err="1" smtClean="0"/>
              <a:t>웹서버</a:t>
            </a:r>
            <a:r>
              <a:rPr lang="ko-KR" altLang="en-US" dirty="0" smtClean="0"/>
              <a:t> 실행 프로그램 구현에 적용</a:t>
            </a:r>
            <a:endParaRPr lang="ko-KR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이용 분야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웹분야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애플릿</a:t>
            </a:r>
            <a:r>
              <a:rPr lang="en-US" altLang="ko-KR" dirty="0" smtClean="0"/>
              <a:t>(Applet)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웹브라우저로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다운로드하여</a:t>
            </a:r>
            <a:r>
              <a:rPr lang="ko-KR" altLang="en-US" dirty="0" smtClean="0"/>
              <a:t> 실행</a:t>
            </a:r>
          </a:p>
          <a:p>
            <a:r>
              <a:rPr lang="ko-KR" altLang="en-US" dirty="0" smtClean="0"/>
              <a:t>프로그램 실행 속도 느림</a:t>
            </a:r>
          </a:p>
          <a:p>
            <a:endParaRPr lang="ko-KR" altLang="en-US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943108"/>
            <a:ext cx="6553200" cy="26289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이용 분야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웹분야</a:t>
            </a:r>
            <a:r>
              <a:rPr lang="ko-KR" altLang="en-US" dirty="0" smtClean="0"/>
              <a:t> </a:t>
            </a:r>
            <a:r>
              <a:rPr lang="en-US" altLang="ko-KR" dirty="0" smtClean="0"/>
              <a:t>– Cont.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서블릿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Servlet</a:t>
            </a:r>
            <a:r>
              <a:rPr lang="en-US" altLang="ko-KR" dirty="0" smtClean="0"/>
              <a:t>)</a:t>
            </a:r>
            <a:r>
              <a:rPr lang="ko-KR" altLang="en-US" dirty="0" smtClean="0"/>
              <a:t>과 </a:t>
            </a:r>
            <a:r>
              <a:rPr lang="en-US" altLang="ko-KR" dirty="0" smtClean="0"/>
              <a:t>JSP</a:t>
            </a:r>
          </a:p>
          <a:p>
            <a:r>
              <a:rPr lang="ko-KR" altLang="en-US" dirty="0" err="1" smtClean="0"/>
              <a:t>웹서버</a:t>
            </a:r>
            <a:r>
              <a:rPr lang="ko-KR" altLang="en-US" dirty="0" smtClean="0"/>
              <a:t> 환경에서 실행</a:t>
            </a:r>
          </a:p>
          <a:p>
            <a:r>
              <a:rPr lang="ko-KR" altLang="en-US" dirty="0" err="1" smtClean="0"/>
              <a:t>웹브라우저를</a:t>
            </a:r>
            <a:r>
              <a:rPr lang="ko-KR" altLang="en-US" dirty="0" smtClean="0"/>
              <a:t> 통해 </a:t>
            </a:r>
            <a:r>
              <a:rPr lang="ko-KR" altLang="en-US" dirty="0" err="1" smtClean="0"/>
              <a:t>요청시</a:t>
            </a:r>
            <a:r>
              <a:rPr lang="ko-KR" altLang="en-US" dirty="0" smtClean="0"/>
              <a:t> 실행 결과 전송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8243" y="2714620"/>
            <a:ext cx="6767513" cy="33369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이용 분야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모바일</a:t>
            </a:r>
            <a:r>
              <a:rPr lang="ko-KR" altLang="en-US" dirty="0" smtClean="0"/>
              <a:t> 분야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미들릿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Midlet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무선 환경하의 </a:t>
            </a:r>
            <a:r>
              <a:rPr lang="ko-KR" altLang="en-US" dirty="0" err="1" smtClean="0"/>
              <a:t>모바일기기상에서</a:t>
            </a:r>
            <a:r>
              <a:rPr lang="ko-KR" altLang="en-US" dirty="0" smtClean="0"/>
              <a:t> 실행</a:t>
            </a:r>
          </a:p>
          <a:p>
            <a:pPr lvl="1"/>
            <a:r>
              <a:rPr lang="ko-KR" altLang="en-US" dirty="0" err="1" smtClean="0"/>
              <a:t>핸드폰등</a:t>
            </a:r>
            <a:r>
              <a:rPr lang="ko-KR" altLang="en-US" dirty="0" smtClean="0"/>
              <a:t> 작은 기기에 적합하도록 설계</a:t>
            </a:r>
          </a:p>
          <a:p>
            <a:pPr lvl="1"/>
            <a:r>
              <a:rPr lang="en-US" altLang="ko-KR" dirty="0" smtClean="0"/>
              <a:t>PDA, </a:t>
            </a:r>
            <a:r>
              <a:rPr lang="ko-KR" altLang="en-US" dirty="0" smtClean="0"/>
              <a:t>핸드폰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인터넷 </a:t>
            </a:r>
            <a:r>
              <a:rPr lang="en-US" altLang="ko-KR" dirty="0" smtClean="0"/>
              <a:t>TV </a:t>
            </a:r>
            <a:r>
              <a:rPr lang="ko-KR" altLang="en-US" dirty="0" smtClean="0"/>
              <a:t>등 적용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7331" y="3071810"/>
            <a:ext cx="3589337" cy="26130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이용 분야 </a:t>
            </a:r>
            <a:r>
              <a:rPr lang="en-US" altLang="ko-KR" dirty="0" smtClean="0"/>
              <a:t>:</a:t>
            </a:r>
            <a:r>
              <a:rPr lang="ko-KR" altLang="en-US" dirty="0" smtClean="0"/>
              <a:t> 일반응용 분야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 어플리케이션</a:t>
            </a:r>
            <a:r>
              <a:rPr lang="en-US" altLang="ko-KR" dirty="0" smtClean="0"/>
              <a:t>(Java Application)</a:t>
            </a:r>
          </a:p>
          <a:p>
            <a:pPr lvl="1"/>
            <a:r>
              <a:rPr lang="ko-KR" altLang="en-US" dirty="0" smtClean="0"/>
              <a:t>자바로 구현한 독립적인 프로그램</a:t>
            </a:r>
          </a:p>
          <a:p>
            <a:pPr lvl="1"/>
            <a:r>
              <a:rPr lang="en-US" altLang="ko-KR" dirty="0" smtClean="0"/>
              <a:t>JSP, SERVLET</a:t>
            </a:r>
            <a:r>
              <a:rPr lang="ko-KR" altLang="en-US" dirty="0" smtClean="0"/>
              <a:t>에서 웹컴포넌트로 실행 가능</a:t>
            </a:r>
          </a:p>
          <a:p>
            <a:pPr lvl="1"/>
            <a:r>
              <a:rPr lang="ko-KR" altLang="en-US" dirty="0" err="1" smtClean="0"/>
              <a:t>데스크탑</a:t>
            </a:r>
            <a:r>
              <a:rPr lang="ko-KR" altLang="en-US" dirty="0" smtClean="0"/>
              <a:t> 컴퓨터에서도 실행 가능</a:t>
            </a:r>
          </a:p>
          <a:p>
            <a:pPr lvl="1"/>
            <a:r>
              <a:rPr lang="ko-KR" altLang="en-US" dirty="0" smtClean="0"/>
              <a:t>네트워크상의 다른 자바 실행 환경이 포함된 컴퓨터에서 실행 가능</a:t>
            </a:r>
            <a:endParaRPr lang="en-US" altLang="ko-KR" dirty="0" smtClean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0" y="3429000"/>
            <a:ext cx="6985000" cy="19050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Next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JDK </a:t>
            </a:r>
            <a:r>
              <a:rPr lang="ko-KR" altLang="en-US" dirty="0" smtClean="0"/>
              <a:t>설치와 환경 설정 </a:t>
            </a:r>
          </a:p>
          <a:p>
            <a:r>
              <a:rPr lang="en-US" altLang="ko-KR" dirty="0" smtClean="0"/>
              <a:t>API DOCUMENT </a:t>
            </a:r>
            <a:r>
              <a:rPr lang="ko-KR" altLang="en-US" dirty="0" smtClean="0"/>
              <a:t>설치</a:t>
            </a:r>
          </a:p>
          <a:p>
            <a:r>
              <a:rPr lang="ko-KR" altLang="en-US" dirty="0" err="1" smtClean="0"/>
              <a:t>이클립스</a:t>
            </a:r>
            <a:r>
              <a:rPr lang="ko-KR" altLang="en-US" dirty="0" smtClean="0"/>
              <a:t> 설치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강의 평가 방법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3044510"/>
          <a:ext cx="8229600" cy="1741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8709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출석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중간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기말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태도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실습</a:t>
                      </a:r>
                      <a:endParaRPr lang="ko-KR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합계</a:t>
                      </a:r>
                      <a:endParaRPr lang="ko-KR" altLang="en-US" dirty="0"/>
                    </a:p>
                  </a:txBody>
                  <a:tcPr anchor="ctr" anchorCtr="1"/>
                </a:tc>
              </a:tr>
              <a:tr h="87090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20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30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30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</a:t>
                      </a:r>
                      <a:endParaRPr lang="ko-KR" altLang="en-US" b="1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100</a:t>
                      </a:r>
                      <a:endParaRPr lang="ko-KR" altLang="en-US" b="1" dirty="0"/>
                    </a:p>
                  </a:txBody>
                  <a:tcPr anchor="ctr" anchorCtr="1"/>
                </a:tc>
              </a:tr>
            </a:tbl>
          </a:graphicData>
        </a:graphic>
      </p:graphicFrame>
      <p:sp>
        <p:nvSpPr>
          <p:cNvPr id="5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kumimoji="0" lang="ko-KR" alt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평가 방법 </a:t>
            </a:r>
            <a:r>
              <a:rPr kumimoji="0" lang="en-US" altLang="ko-KR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ko-KR" alt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상대평가</a:t>
            </a:r>
            <a:endParaRPr kumimoji="0" lang="en-US" altLang="ko-KR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endParaRPr lang="en-US" altLang="ko-KR" sz="2200" b="1" kern="0" dirty="0" smtClean="0"/>
          </a:p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endParaRPr kumimoji="0" lang="en-US" altLang="ko-KR" sz="2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3050" marR="0" lvl="0" indent="-273050" algn="l" defTabSz="914400" rtl="0" eaLnBrk="1" fontAlgn="base" latinLnBrk="1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tabLst/>
              <a:defRPr/>
            </a:pPr>
            <a:r>
              <a:rPr lang="ko-KR" altLang="en-US" sz="2200" b="1" kern="0" dirty="0" smtClean="0"/>
              <a:t>부문별 배점</a:t>
            </a:r>
            <a:endParaRPr kumimoji="0" lang="ko-KR" alt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강의 교재 및 강의노트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 smtClean="0"/>
              <a:t>Understanding of Java Programming : </a:t>
            </a:r>
            <a:r>
              <a:rPr lang="ko-KR" altLang="en-US" b="1" dirty="0" smtClean="0"/>
              <a:t>조성희</a:t>
            </a:r>
            <a:r>
              <a:rPr lang="en-US" altLang="ko-KR" b="1" dirty="0" smtClean="0"/>
              <a:t>, </a:t>
            </a:r>
            <a:r>
              <a:rPr lang="ko-KR" altLang="en-US" b="1" dirty="0" err="1" smtClean="0"/>
              <a:t>이한출판사</a:t>
            </a:r>
            <a:endParaRPr lang="en-US" altLang="ko-KR" b="1" dirty="0" smtClean="0"/>
          </a:p>
          <a:p>
            <a:endParaRPr lang="en-US" altLang="ko-KR" b="1" dirty="0" smtClean="0"/>
          </a:p>
          <a:p>
            <a:r>
              <a:rPr lang="ko-KR" altLang="en-US" b="1" dirty="0" smtClean="0"/>
              <a:t>강의 진행에 관한 변동 사항은 홈페이지 및 학과사무실에서 확인 가능합니다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841672" y="1851645"/>
            <a:ext cx="1460656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9900" dirty="0" smtClean="0"/>
              <a:t>?</a:t>
            </a:r>
            <a:endParaRPr lang="ko-KR" altLang="en-US" sz="19900" dirty="0" err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언어의 소개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언어의 소개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언어의 역사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언어의 탄생배경 및 특징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언어의 탄생배경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언어의 특징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의 플랫폼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플랫폼의 구성요소 </a:t>
            </a:r>
          </a:p>
          <a:p>
            <a:pPr lvl="1"/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플랫폼의 종류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</a:t>
            </a:r>
            <a:r>
              <a:rPr lang="ko-KR" altLang="en-US" dirty="0" smtClean="0"/>
              <a:t> 이용 분야와 자바 프로그램의 종류</a:t>
            </a:r>
          </a:p>
          <a:p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소개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언어란 </a:t>
            </a:r>
            <a:r>
              <a:rPr lang="en-US" altLang="ko-KR" dirty="0" smtClean="0"/>
              <a:t>? </a:t>
            </a:r>
          </a:p>
          <a:p>
            <a:pPr lvl="1"/>
            <a:r>
              <a:rPr lang="ko-KR" altLang="en-US" dirty="0" smtClean="0"/>
              <a:t>의사 소통을 위한 수단이다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언어의 발전</a:t>
            </a:r>
          </a:p>
          <a:p>
            <a:pPr lvl="1"/>
            <a:r>
              <a:rPr lang="en-US" altLang="ko-KR" dirty="0" smtClean="0"/>
              <a:t>ALGOL60 -&gt; CPL -&gt; BCPL -&gt; B -&gt; C -&gt; C++</a:t>
            </a:r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자바 언어의 의사 소통 방법</a:t>
            </a:r>
          </a:p>
          <a:p>
            <a:pPr lvl="1"/>
            <a:r>
              <a:rPr lang="ko-KR" altLang="en-US" dirty="0" smtClean="0"/>
              <a:t>컴파일러</a:t>
            </a:r>
            <a:r>
              <a:rPr lang="en-US" altLang="ko-KR" dirty="0" smtClean="0"/>
              <a:t>(Compiler) : </a:t>
            </a:r>
            <a:r>
              <a:rPr lang="ko-KR" altLang="en-US" dirty="0" smtClean="0"/>
              <a:t>바이트 코드로의 변환</a:t>
            </a:r>
          </a:p>
          <a:p>
            <a:pPr lvl="1"/>
            <a:r>
              <a:rPr lang="ko-KR" altLang="en-US" dirty="0" smtClean="0"/>
              <a:t>인터프리터</a:t>
            </a:r>
            <a:r>
              <a:rPr lang="en-US" altLang="ko-KR" dirty="0" smtClean="0"/>
              <a:t>(Interpreter) : </a:t>
            </a:r>
            <a:r>
              <a:rPr lang="ko-KR" altLang="en-US" dirty="0" smtClean="0"/>
              <a:t>라인 별 실행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역사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600" dirty="0" smtClean="0"/>
              <a:t>1991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15</a:t>
            </a:r>
            <a:r>
              <a:rPr lang="ko-KR" altLang="en-US" sz="1600" dirty="0" smtClean="0"/>
              <a:t>일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Bill Joy, Andy </a:t>
            </a:r>
            <a:r>
              <a:rPr lang="en-US" altLang="ko-KR" sz="1600" b="0" dirty="0" err="1" smtClean="0"/>
              <a:t>Bechtolsheim</a:t>
            </a:r>
            <a:r>
              <a:rPr lang="en-US" altLang="ko-KR" sz="1600" b="0" dirty="0" smtClean="0"/>
              <a:t>, Wayne </a:t>
            </a:r>
            <a:r>
              <a:rPr lang="en-US" altLang="ko-KR" sz="1600" b="0" dirty="0" err="1" smtClean="0"/>
              <a:t>Rosing</a:t>
            </a:r>
            <a:r>
              <a:rPr lang="en-US" altLang="ko-KR" sz="1600" b="0" dirty="0" smtClean="0"/>
              <a:t>, Mike Sheridan, Patrick </a:t>
            </a:r>
            <a:r>
              <a:rPr lang="en-US" altLang="ko-KR" sz="1600" b="0" dirty="0" err="1" smtClean="0"/>
              <a:t>Naughton</a:t>
            </a:r>
            <a:r>
              <a:rPr lang="en-US" altLang="ko-KR" sz="1600" b="0" dirty="0" smtClean="0"/>
              <a:t> </a:t>
            </a:r>
            <a:r>
              <a:rPr lang="ko-KR" altLang="en-US" sz="1600" b="0" dirty="0" smtClean="0"/>
              <a:t>그리고 </a:t>
            </a:r>
            <a:r>
              <a:rPr lang="en-US" altLang="ko-KR" sz="1600" b="0" dirty="0" smtClean="0"/>
              <a:t>James Gosling </a:t>
            </a:r>
            <a:r>
              <a:rPr lang="ko-KR" altLang="en-US" sz="1600" b="0" dirty="0" smtClean="0"/>
              <a:t>이렇게 </a:t>
            </a:r>
            <a:r>
              <a:rPr lang="en-US" altLang="ko-KR" sz="1600" b="0" dirty="0" smtClean="0"/>
              <a:t>6</a:t>
            </a:r>
            <a:r>
              <a:rPr lang="ko-KR" altLang="en-US" sz="1600" b="0" dirty="0" smtClean="0"/>
              <a:t>명이 모여 ‘</a:t>
            </a:r>
            <a:r>
              <a:rPr lang="en-US" altLang="ko-KR" sz="1600" b="0" dirty="0" smtClean="0"/>
              <a:t>Stealth Project’</a:t>
            </a:r>
            <a:r>
              <a:rPr lang="ko-KR" altLang="en-US" sz="1600" b="0" dirty="0" smtClean="0"/>
              <a:t>라는 이름으로 회의를 시작</a:t>
            </a:r>
          </a:p>
          <a:p>
            <a:r>
              <a:rPr lang="en-US" altLang="ko-KR" sz="1600" dirty="0" smtClean="0"/>
              <a:t>1991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6</a:t>
            </a:r>
            <a:r>
              <a:rPr lang="ko-KR" altLang="en-US" sz="1600" dirty="0" smtClean="0"/>
              <a:t>월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James Gosling</a:t>
            </a:r>
            <a:r>
              <a:rPr lang="ko-KR" altLang="en-US" sz="1600" b="0" dirty="0" smtClean="0"/>
              <a:t>이 ‘</a:t>
            </a:r>
            <a:r>
              <a:rPr lang="en-US" altLang="ko-KR" sz="1600" b="0" dirty="0" smtClean="0"/>
              <a:t>Oak’</a:t>
            </a:r>
            <a:r>
              <a:rPr lang="ko-KR" altLang="en-US" sz="1600" b="0" dirty="0" smtClean="0"/>
              <a:t>라는 이름으로 인터프리터 개발에 착수</a:t>
            </a:r>
          </a:p>
          <a:p>
            <a:r>
              <a:rPr lang="en-US" altLang="ko-KR" sz="1600" dirty="0" smtClean="0"/>
              <a:t>1991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19</a:t>
            </a:r>
            <a:r>
              <a:rPr lang="ko-KR" altLang="en-US" sz="1600" dirty="0" smtClean="0"/>
              <a:t>일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</a:t>
            </a:r>
            <a:r>
              <a:rPr lang="ko-KR" altLang="en-US" sz="1600" b="0" dirty="0" smtClean="0"/>
              <a:t>사용자 인터페이스에 대한 아이디어와 그래픽 시스템을 </a:t>
            </a:r>
            <a:r>
              <a:rPr lang="en-US" altLang="ko-KR" sz="1600" b="0" dirty="0" smtClean="0"/>
              <a:t>Sun</a:t>
            </a:r>
            <a:r>
              <a:rPr lang="ko-KR" altLang="en-US" sz="1600" b="0" dirty="0" smtClean="0"/>
              <a:t>의 창립자인 </a:t>
            </a:r>
            <a:r>
              <a:rPr lang="en-US" altLang="ko-KR" sz="1600" b="0" dirty="0" smtClean="0"/>
              <a:t>Scott McNealy</a:t>
            </a:r>
            <a:r>
              <a:rPr lang="ko-KR" altLang="en-US" sz="1600" b="0" dirty="0" smtClean="0"/>
              <a:t>와  </a:t>
            </a:r>
            <a:r>
              <a:rPr lang="en-US" altLang="ko-KR" sz="1600" b="0" dirty="0" smtClean="0"/>
              <a:t>Bill Joy</a:t>
            </a:r>
            <a:r>
              <a:rPr lang="ko-KR" altLang="en-US" sz="1600" b="0" dirty="0" smtClean="0"/>
              <a:t>에게 소개</a:t>
            </a:r>
          </a:p>
          <a:p>
            <a:r>
              <a:rPr lang="en-US" altLang="ko-KR" sz="1600" dirty="0" smtClean="0"/>
              <a:t>1993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9</a:t>
            </a:r>
            <a:r>
              <a:rPr lang="ko-KR" altLang="en-US" sz="1600" dirty="0" smtClean="0"/>
              <a:t>월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Arthur Van Hoff</a:t>
            </a:r>
            <a:r>
              <a:rPr lang="ko-KR" altLang="en-US" sz="1600" b="0" dirty="0" smtClean="0"/>
              <a:t>가 ‘</a:t>
            </a:r>
            <a:r>
              <a:rPr lang="en-US" altLang="ko-KR" sz="1600" b="0" dirty="0" smtClean="0"/>
              <a:t>Interactive Television’ </a:t>
            </a:r>
            <a:r>
              <a:rPr lang="ko-KR" altLang="en-US" sz="1600" b="0" dirty="0" smtClean="0"/>
              <a:t>프로젝트에 동참</a:t>
            </a:r>
          </a:p>
          <a:p>
            <a:r>
              <a:rPr lang="en-US" altLang="ko-KR" sz="1600" dirty="0" smtClean="0"/>
              <a:t>1994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4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25</a:t>
            </a:r>
            <a:r>
              <a:rPr lang="ko-KR" altLang="en-US" sz="1600" dirty="0" smtClean="0"/>
              <a:t>일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‘Sun Interactive’ </a:t>
            </a:r>
            <a:r>
              <a:rPr lang="ko-KR" altLang="en-US" sz="1600" b="0" dirty="0" smtClean="0"/>
              <a:t>완성</a:t>
            </a:r>
            <a:r>
              <a:rPr lang="en-US" altLang="ko-KR" sz="1600" b="0" dirty="0" smtClean="0"/>
              <a:t>. </a:t>
            </a:r>
            <a:r>
              <a:rPr lang="ko-KR" altLang="en-US" sz="1600" b="0" dirty="0" smtClean="0"/>
              <a:t>이후 내용은 강력하지만 프로그램의 크기는 작은 운영체제를 목적으로 ‘</a:t>
            </a:r>
            <a:r>
              <a:rPr lang="en-US" altLang="ko-KR" sz="1600" b="0" dirty="0" err="1" smtClean="0"/>
              <a:t>Liveoak</a:t>
            </a:r>
            <a:r>
              <a:rPr lang="en-US" altLang="ko-KR" sz="1600" b="0" dirty="0" smtClean="0"/>
              <a:t> Project’</a:t>
            </a:r>
            <a:r>
              <a:rPr lang="ko-KR" altLang="en-US" sz="1600" b="0" dirty="0" smtClean="0"/>
              <a:t>를 시작했다가 다시 웹에서 동작하는 </a:t>
            </a:r>
            <a:r>
              <a:rPr lang="en-US" altLang="ko-KR" sz="1600" b="0" dirty="0" smtClean="0"/>
              <a:t>Oak </a:t>
            </a:r>
            <a:r>
              <a:rPr lang="ko-KR" altLang="en-US" sz="1600" b="0" dirty="0" smtClean="0"/>
              <a:t>개발에 집중</a:t>
            </a:r>
          </a:p>
          <a:p>
            <a:r>
              <a:rPr lang="en-US" altLang="ko-KR" sz="1600" dirty="0" smtClean="0"/>
              <a:t>1994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9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16</a:t>
            </a:r>
            <a:r>
              <a:rPr lang="ko-KR" altLang="en-US" sz="1600" dirty="0" smtClean="0"/>
              <a:t>일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‘HOT JAVA’</a:t>
            </a:r>
            <a:r>
              <a:rPr lang="ko-KR" altLang="en-US" sz="1600" b="0" dirty="0" smtClean="0"/>
              <a:t>의 원형격인 ‘</a:t>
            </a:r>
            <a:r>
              <a:rPr lang="en-US" altLang="ko-KR" sz="1600" b="0" dirty="0" err="1" smtClean="0"/>
              <a:t>WebRunner</a:t>
            </a:r>
            <a:r>
              <a:rPr lang="en-US" altLang="ko-KR" sz="1600" b="0" dirty="0" smtClean="0"/>
              <a:t>’(</a:t>
            </a:r>
            <a:r>
              <a:rPr lang="en-US" altLang="ko-KR" sz="1600" b="0" dirty="0" err="1" smtClean="0"/>
              <a:t>Mosaik</a:t>
            </a:r>
            <a:r>
              <a:rPr lang="en-US" altLang="ko-KR" sz="1600" b="0" dirty="0" smtClean="0"/>
              <a:t> </a:t>
            </a:r>
            <a:r>
              <a:rPr lang="ko-KR" altLang="en-US" sz="1600" b="0" dirty="0" smtClean="0"/>
              <a:t>같은 브라우저</a:t>
            </a:r>
            <a:r>
              <a:rPr lang="en-US" altLang="ko-KR" sz="1600" b="0" dirty="0" smtClean="0"/>
              <a:t>)</a:t>
            </a:r>
            <a:r>
              <a:rPr lang="ko-KR" altLang="en-US" sz="1600" b="0" dirty="0" smtClean="0"/>
              <a:t>를 </a:t>
            </a:r>
            <a:r>
              <a:rPr lang="en-US" altLang="ko-KR" sz="1600" b="0" dirty="0" smtClean="0"/>
              <a:t>Jonathon Payne</a:t>
            </a:r>
            <a:r>
              <a:rPr lang="ko-KR" altLang="en-US" sz="1600" b="0" dirty="0" smtClean="0"/>
              <a:t>과 </a:t>
            </a:r>
            <a:r>
              <a:rPr lang="en-US" altLang="ko-KR" sz="1600" b="0" dirty="0" err="1" smtClean="0"/>
              <a:t>Naughton</a:t>
            </a:r>
            <a:r>
              <a:rPr lang="ko-KR" altLang="en-US" sz="1600" b="0" dirty="0" smtClean="0"/>
              <a:t>이 개발을 시작</a:t>
            </a:r>
            <a:r>
              <a:rPr lang="en-US" altLang="ko-KR" sz="1600" b="0" dirty="0" smtClean="0"/>
              <a:t>. </a:t>
            </a:r>
            <a:r>
              <a:rPr lang="ko-KR" altLang="en-US" sz="1600" b="0" dirty="0" smtClean="0"/>
              <a:t>비슷한 시기에 </a:t>
            </a:r>
            <a:r>
              <a:rPr lang="en-US" altLang="ko-KR" sz="1600" b="0" dirty="0" smtClean="0"/>
              <a:t>Arthur Van Hoff</a:t>
            </a:r>
            <a:r>
              <a:rPr lang="ko-KR" altLang="en-US" sz="1600" b="0" dirty="0" smtClean="0"/>
              <a:t>는 </a:t>
            </a:r>
            <a:r>
              <a:rPr lang="en-US" altLang="ko-KR" sz="1600" b="0" dirty="0" smtClean="0"/>
              <a:t>James Gosling</a:t>
            </a:r>
            <a:r>
              <a:rPr lang="ko-KR" altLang="en-US" sz="1600" b="0" dirty="0" smtClean="0"/>
              <a:t>이 </a:t>
            </a:r>
            <a:r>
              <a:rPr lang="en-US" altLang="ko-KR" sz="1600" b="0" dirty="0" smtClean="0"/>
              <a:t>C </a:t>
            </a:r>
            <a:r>
              <a:rPr lang="ko-KR" altLang="en-US" sz="1600" b="0" dirty="0" smtClean="0"/>
              <a:t>언어로 구현했던 자바 컴파일러를 자바 언어를 이용하여 구현</a:t>
            </a:r>
          </a:p>
          <a:p>
            <a:r>
              <a:rPr lang="en-US" altLang="ko-KR" sz="1600" dirty="0" smtClean="0"/>
              <a:t>1995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5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23</a:t>
            </a:r>
            <a:r>
              <a:rPr lang="ko-KR" altLang="en-US" sz="1600" dirty="0" smtClean="0"/>
              <a:t>일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‘</a:t>
            </a:r>
            <a:r>
              <a:rPr lang="en-US" altLang="ko-KR" sz="1600" b="0" dirty="0" err="1" smtClean="0"/>
              <a:t>SunWorld</a:t>
            </a:r>
            <a:r>
              <a:rPr lang="en-US" altLang="ko-KR" sz="1600" b="0" dirty="0" smtClean="0"/>
              <a:t> 95’</a:t>
            </a:r>
            <a:r>
              <a:rPr lang="ko-KR" altLang="en-US" sz="1600" b="0" dirty="0" smtClean="0"/>
              <a:t>에 공식적으로 </a:t>
            </a:r>
            <a:r>
              <a:rPr lang="en-US" altLang="ko-KR" sz="1600" b="0" dirty="0" smtClean="0"/>
              <a:t>JAVA</a:t>
            </a:r>
            <a:r>
              <a:rPr lang="ko-KR" altLang="en-US" sz="1600" b="0" dirty="0" smtClean="0"/>
              <a:t>와 </a:t>
            </a:r>
            <a:r>
              <a:rPr lang="en-US" altLang="ko-KR" sz="1600" b="0" dirty="0" smtClean="0"/>
              <a:t>HOT JAVA</a:t>
            </a:r>
            <a:r>
              <a:rPr lang="ko-KR" altLang="en-US" sz="1600" b="0" dirty="0" smtClean="0"/>
              <a:t>가 발표</a:t>
            </a:r>
            <a:r>
              <a:rPr lang="en-US" altLang="ko-KR" sz="1600" b="0" dirty="0" smtClean="0"/>
              <a:t>. </a:t>
            </a:r>
            <a:r>
              <a:rPr lang="ko-KR" altLang="en-US" sz="1600" b="0" dirty="0" smtClean="0"/>
              <a:t>같은 날 </a:t>
            </a:r>
            <a:r>
              <a:rPr lang="en-US" altLang="ko-KR" sz="1600" b="0" dirty="0" smtClean="0"/>
              <a:t>Netscape</a:t>
            </a:r>
            <a:r>
              <a:rPr lang="ko-KR" altLang="en-US" sz="1600" b="0" dirty="0" smtClean="0"/>
              <a:t>사가 </a:t>
            </a:r>
            <a:r>
              <a:rPr lang="en-US" altLang="ko-KR" sz="1600" b="0" dirty="0" smtClean="0"/>
              <a:t>Netscape </a:t>
            </a:r>
            <a:r>
              <a:rPr lang="ko-KR" altLang="en-US" sz="1600" b="0" dirty="0" smtClean="0"/>
              <a:t>브라우저에서 사용할 자바에 대한 </a:t>
            </a:r>
            <a:r>
              <a:rPr lang="ko-KR" altLang="en-US" sz="1600" b="0" dirty="0" err="1" smtClean="0"/>
              <a:t>라이센스</a:t>
            </a:r>
            <a:r>
              <a:rPr lang="ko-KR" altLang="en-US" sz="1600" b="0" dirty="0" smtClean="0"/>
              <a:t> 계약 예정 공표</a:t>
            </a:r>
          </a:p>
          <a:p>
            <a:r>
              <a:rPr lang="en-US" altLang="ko-KR" sz="1600" dirty="0" smtClean="0"/>
              <a:t>1995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12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7</a:t>
            </a:r>
            <a:r>
              <a:rPr lang="ko-KR" altLang="en-US" sz="1600" dirty="0" smtClean="0"/>
              <a:t>일</a:t>
            </a:r>
            <a:r>
              <a:rPr lang="ko-KR" altLang="en-US" sz="1600" b="0" dirty="0" smtClean="0"/>
              <a:t> </a:t>
            </a:r>
            <a:r>
              <a:rPr lang="en-US" altLang="ko-KR" sz="1600" b="0" dirty="0" smtClean="0"/>
              <a:t>: MS</a:t>
            </a:r>
            <a:r>
              <a:rPr lang="ko-KR" altLang="en-US" sz="1600" b="0" dirty="0" smtClean="0"/>
              <a:t>사가 참여하기까지 많은 회사와 </a:t>
            </a:r>
            <a:r>
              <a:rPr lang="ko-KR" altLang="en-US" sz="1600" b="0" dirty="0" err="1" smtClean="0"/>
              <a:t>라이센스</a:t>
            </a:r>
            <a:r>
              <a:rPr lang="ko-KR" altLang="en-US" sz="1600" b="0" dirty="0" smtClean="0"/>
              <a:t> 계약 </a:t>
            </a:r>
          </a:p>
          <a:p>
            <a:r>
              <a:rPr lang="en-US" altLang="ko-KR" sz="1600" b="0" dirty="0" smtClean="0"/>
              <a:t>(Toshiba, Oracle, Lotus, Intuit, Borland, Macromedia, Spyglass, Silicon Graphics, Mitsubishi, Sybase, </a:t>
            </a:r>
            <a:r>
              <a:rPr lang="en-US" altLang="ko-KR" sz="1600" b="0" dirty="0" err="1" smtClean="0"/>
              <a:t>Symatec</a:t>
            </a:r>
            <a:r>
              <a:rPr lang="en-US" altLang="ko-KR" sz="1600" b="0" dirty="0" smtClean="0"/>
              <a:t>, IBM, Adobe </a:t>
            </a:r>
            <a:r>
              <a:rPr lang="ko-KR" altLang="en-US" sz="1600" b="0" dirty="0" smtClean="0"/>
              <a:t>등</a:t>
            </a:r>
            <a:r>
              <a:rPr lang="en-US" altLang="ko-KR" sz="1600" b="0" dirty="0" smtClean="0"/>
              <a:t>) </a:t>
            </a:r>
          </a:p>
          <a:p>
            <a:endParaRPr lang="ko-KR" altLang="en-US" sz="16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자바</a:t>
            </a:r>
            <a:r>
              <a:rPr lang="en-US" altLang="ko-KR" dirty="0" smtClean="0"/>
              <a:t>(Java) </a:t>
            </a:r>
            <a:r>
              <a:rPr lang="ko-KR" altLang="en-US" dirty="0" smtClean="0"/>
              <a:t>언어의 탄생배경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선 </a:t>
            </a:r>
            <a:r>
              <a:rPr lang="ko-KR" altLang="en-US" dirty="0" err="1" smtClean="0"/>
              <a:t>마이크로시스템즈의</a:t>
            </a:r>
            <a:r>
              <a:rPr lang="ko-KR" altLang="en-US" dirty="0" smtClean="0"/>
              <a:t> 프로그래밍 언어</a:t>
            </a:r>
          </a:p>
          <a:p>
            <a:r>
              <a:rPr lang="ko-KR" altLang="en-US" dirty="0" err="1" smtClean="0"/>
              <a:t>제임스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고슬링의</a:t>
            </a:r>
            <a:r>
              <a:rPr lang="ko-KR" altLang="en-US" dirty="0" smtClean="0"/>
              <a:t> 그린 프로젝트에서 시작</a:t>
            </a:r>
            <a:endParaRPr lang="ko-KR" alt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643182"/>
            <a:ext cx="7127875" cy="352742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457</TotalTime>
  <Words>955</Words>
  <Application>Microsoft Office PowerPoint</Application>
  <PresentationFormat>화면 슬라이드 쇼(4:3)</PresentationFormat>
  <Paragraphs>171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iai</vt:lpstr>
      <vt:lpstr>Java 기초 (Orientation &amp; Java 언어소개)</vt:lpstr>
      <vt:lpstr>Introduction</vt:lpstr>
      <vt:lpstr>강의 평가 방법</vt:lpstr>
      <vt:lpstr>강의 교재 및 강의노트</vt:lpstr>
      <vt:lpstr>슬라이드 5</vt:lpstr>
      <vt:lpstr>Contents</vt:lpstr>
      <vt:lpstr>자바(Java) 언어의 소개</vt:lpstr>
      <vt:lpstr>자바(Java) 언어의 역사</vt:lpstr>
      <vt:lpstr>자바(Java) 언어의 탄생배경</vt:lpstr>
      <vt:lpstr>자바(Java) 언어의 탄생배경 – Cont.</vt:lpstr>
      <vt:lpstr>자바(Java) 언어의 탄생배경 – Cont.</vt:lpstr>
      <vt:lpstr>자바(Java) 언어의 특징</vt:lpstr>
      <vt:lpstr>자바(Java) 언어의 특징 – Cont.</vt:lpstr>
      <vt:lpstr>자바(Java) 언어의 특징 – Cont.</vt:lpstr>
      <vt:lpstr>자바(Java) 언어의 특징 – Cont.</vt:lpstr>
      <vt:lpstr>자바(Java) 언어의 특징 – Cont.</vt:lpstr>
      <vt:lpstr>자바(Java) 플랫폼의 구성요소</vt:lpstr>
      <vt:lpstr>자바(Java) 플랫폼의 구성요소 – Cont.</vt:lpstr>
      <vt:lpstr>자바(Java) 플랫폼의 구성요소 – Cont.</vt:lpstr>
      <vt:lpstr>자바(Java) 플랫폼의 구성요소 – Cont.</vt:lpstr>
      <vt:lpstr>자바(Java) 플랫폼의 종류</vt:lpstr>
      <vt:lpstr>자바(Java) 이용 분야 : 웹분야</vt:lpstr>
      <vt:lpstr>자바(Java) 이용 분야 : 웹분야 – Cont.</vt:lpstr>
      <vt:lpstr>자바(Java) 이용 분야 : 모바일 분야</vt:lpstr>
      <vt:lpstr>자바(Java) 이용 분야 : 일반응용 분야</vt:lpstr>
      <vt:lpstr>Next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choi</dc:creator>
  <cp:lastModifiedBy>choi</cp:lastModifiedBy>
  <cp:revision>54</cp:revision>
  <dcterms:created xsi:type="dcterms:W3CDTF">2009-08-27T02:09:45Z</dcterms:created>
  <dcterms:modified xsi:type="dcterms:W3CDTF">2009-09-07T03:06:44Z</dcterms:modified>
</cp:coreProperties>
</file>