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0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1" r:id="rId12"/>
    <p:sldId id="292" r:id="rId13"/>
    <p:sldId id="293" r:id="rId14"/>
    <p:sldId id="290" r:id="rId15"/>
    <p:sldId id="294" r:id="rId16"/>
    <p:sldId id="295" r:id="rId17"/>
    <p:sldId id="296" r:id="rId18"/>
    <p:sldId id="297" r:id="rId19"/>
    <p:sldId id="298" r:id="rId20"/>
    <p:sldId id="303" r:id="rId21"/>
    <p:sldId id="299" r:id="rId22"/>
    <p:sldId id="304" r:id="rId23"/>
    <p:sldId id="305" r:id="rId24"/>
    <p:sldId id="300" r:id="rId25"/>
    <p:sldId id="301" r:id="rId26"/>
    <p:sldId id="306" r:id="rId27"/>
    <p:sldId id="307" r:id="rId28"/>
    <p:sldId id="302" r:id="rId29"/>
    <p:sldId id="308" r:id="rId30"/>
    <p:sldId id="309" r:id="rId31"/>
    <p:sldId id="310" r:id="rId32"/>
    <p:sldId id="311" r:id="rId33"/>
    <p:sldId id="279" r:id="rId3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236" y="-108"/>
      </p:cViewPr>
      <p:guideLst>
        <p:guide orient="horz" pos="2160"/>
        <p:guide orient="horz" pos="379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giv.dongseo.ac.kr/iai/index.html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pic>
        <p:nvPicPr>
          <p:cNvPr id="8" name="Picture 9" descr="iai_endu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58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cgiv.dongseo.ac.kr/iai/index.html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제목 스타일 편집</a:t>
            </a:r>
          </a:p>
        </p:txBody>
      </p:sp>
      <p:sp>
        <p:nvSpPr>
          <p:cNvPr id="3075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79CE892-75F7-405B-87C9-22198DE3B728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ko-KR" sz="900" dirty="0">
              <a:solidFill>
                <a:schemeClr val="tx2"/>
              </a:solidFill>
              <a:latin typeface="Gill Sans MT" pitchFamily="34" charset="0"/>
              <a:ea typeface="+mn-ea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pic>
        <p:nvPicPr>
          <p:cNvPr id="3081" name="Picture 9" descr="iai_endu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243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1" fontAlgn="base" latinLnBrk="1" hangingPunct="1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1" fontAlgn="base" latinLnBrk="1" hangingPunct="1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000">
          <a:solidFill>
            <a:schemeClr val="tx2"/>
          </a:solidFill>
          <a:latin typeface="+mn-lt"/>
          <a:ea typeface="+mn-ea"/>
        </a:defRPr>
      </a:lvl2pPr>
      <a:lvl3pPr marL="822325" indent="-228600" algn="l" rtl="0" eaLnBrk="1" fontAlgn="base" latinLnBrk="1" hangingPunct="1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18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1" fontAlgn="base" latinLnBrk="1" hangingPunct="1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java.sun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eclipse.org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java.sun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Java </a:t>
            </a:r>
            <a:r>
              <a:rPr lang="ko-KR" altLang="en-US" dirty="0" smtClean="0"/>
              <a:t>기초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2400" dirty="0" smtClean="0"/>
              <a:t>(Java JDK </a:t>
            </a:r>
            <a:r>
              <a:rPr lang="ko-KR" altLang="en-US" sz="2400" dirty="0" smtClean="0"/>
              <a:t>설치 및 환경설정</a:t>
            </a:r>
            <a:r>
              <a:rPr lang="en-US" altLang="ko-KR" sz="2400" dirty="0" smtClean="0"/>
              <a:t>)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altLang="ko-KR" dirty="0" smtClean="0"/>
              <a:t>2009. 09. 11</a:t>
            </a:r>
          </a:p>
          <a:p>
            <a:r>
              <a:rPr lang="en-US" altLang="ko-KR" dirty="0" err="1" smtClean="0"/>
              <a:t>Choi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Namseok</a:t>
            </a:r>
            <a:endParaRPr lang="en-US" altLang="ko-KR" dirty="0" smtClean="0"/>
          </a:p>
          <a:p>
            <a:r>
              <a:rPr lang="en-US" altLang="ko-KR" dirty="0" smtClean="0"/>
              <a:t>http://sugi.pe.kr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</a:t>
            </a:r>
            <a:r>
              <a:rPr lang="en-US" altLang="ko-KR" dirty="0" smtClean="0"/>
              <a:t>JDK </a:t>
            </a:r>
            <a:r>
              <a:rPr lang="ko-KR" altLang="en-US" dirty="0" smtClean="0"/>
              <a:t>설치 </a:t>
            </a:r>
            <a:r>
              <a:rPr lang="en-US" altLang="ko-KR" dirty="0" smtClean="0"/>
              <a:t>– SDK </a:t>
            </a:r>
            <a:r>
              <a:rPr lang="ko-KR" altLang="en-US" dirty="0" smtClean="0"/>
              <a:t>다운로드와 설치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JRE Install</a:t>
            </a:r>
            <a:endParaRPr lang="ko-KR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502" y="1981200"/>
            <a:ext cx="384048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1760" y="2643182"/>
            <a:ext cx="384048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46362" y="3429000"/>
            <a:ext cx="384048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</a:t>
            </a:r>
            <a:r>
              <a:rPr lang="en-US" altLang="ko-KR" dirty="0" smtClean="0"/>
              <a:t>JDK </a:t>
            </a:r>
            <a:r>
              <a:rPr lang="ko-KR" altLang="en-US" dirty="0" smtClean="0"/>
              <a:t>설치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폴더 구조 및 환경설정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C:\myJava\jdk1.6\</a:t>
            </a:r>
            <a:endParaRPr lang="ko-KR" altLang="en-US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714488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</a:t>
            </a:r>
            <a:r>
              <a:rPr lang="en-US" altLang="ko-KR" dirty="0" smtClean="0"/>
              <a:t>JDK </a:t>
            </a:r>
            <a:r>
              <a:rPr lang="ko-KR" altLang="en-US" dirty="0" smtClean="0"/>
              <a:t>설치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폴더 구조 및 환경설정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주요 폴더 역할</a:t>
            </a: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642910" y="2159954"/>
          <a:ext cx="7929618" cy="3483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0198"/>
                <a:gridCol w="6429420"/>
              </a:tblGrid>
              <a:tr h="12722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bin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자바 개발 환경과 관련된 각종 명령어들을 포함한 폴더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자바 컴파일러와 인터프리터 명령도 여기에 포함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73711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include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플랫폼 별로 필요한 </a:t>
                      </a:r>
                      <a:r>
                        <a:rPr lang="en-US" altLang="ko-KR" dirty="0" smtClean="0"/>
                        <a:t>JDK</a:t>
                      </a:r>
                      <a:r>
                        <a:rPr lang="ko-KR" altLang="en-US" dirty="0" smtClean="0"/>
                        <a:t>의 각종 헤더 파일들을 포함한 폴더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73711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/>
                        <a:t>jre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자바 실행</a:t>
                      </a:r>
                      <a:r>
                        <a:rPr lang="ko-KR" altLang="en-US" baseline="0" dirty="0" smtClean="0"/>
                        <a:t> 환경 관련 명령어와 라이브러리를 포함한 폴더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73711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lib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자바 개발 환경에서 사용될 라이브러리를 포함한 폴더</a:t>
                      </a:r>
                      <a:endParaRPr lang="ko-KR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</a:t>
            </a:r>
            <a:r>
              <a:rPr lang="en-US" altLang="ko-KR" dirty="0" smtClean="0"/>
              <a:t>JDK </a:t>
            </a:r>
            <a:r>
              <a:rPr lang="ko-KR" altLang="en-US" dirty="0" smtClean="0"/>
              <a:t>설치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폴더 구조 및 환경설정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JDK </a:t>
            </a:r>
            <a:r>
              <a:rPr lang="ko-KR" altLang="en-US" dirty="0" smtClean="0"/>
              <a:t>필수 명령어</a:t>
            </a:r>
          </a:p>
          <a:p>
            <a:pPr lvl="1"/>
            <a:endParaRPr lang="ko-KR" altLang="en-US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607191" y="1919302"/>
          <a:ext cx="7929618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  <a:gridCol w="1214446"/>
                <a:gridCol w="5429288"/>
              </a:tblGrid>
              <a:tr h="37084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/>
                        <a:t>javac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역할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자바 컴파일러</a:t>
                      </a:r>
                      <a:endParaRPr lang="en-US" altLang="ko-KR" dirty="0" smtClean="0"/>
                    </a:p>
                    <a:p>
                      <a:pPr algn="l" latinLnBrk="1"/>
                      <a:r>
                        <a:rPr lang="ko-KR" altLang="en-US" dirty="0" smtClean="0"/>
                        <a:t>자바 소스를 자바 바이트코드로 번역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사용법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dirty="0" smtClean="0"/>
                        <a:t>java</a:t>
                      </a:r>
                      <a:r>
                        <a:rPr lang="en-US" altLang="ko-KR" baseline="0" dirty="0" smtClean="0"/>
                        <a:t> [</a:t>
                      </a:r>
                      <a:r>
                        <a:rPr lang="ko-KR" altLang="en-US" baseline="0" dirty="0" smtClean="0"/>
                        <a:t>옵션</a:t>
                      </a:r>
                      <a:r>
                        <a:rPr lang="en-US" altLang="ko-KR" baseline="0" dirty="0" smtClean="0"/>
                        <a:t>] </a:t>
                      </a:r>
                      <a:r>
                        <a:rPr lang="ko-KR" altLang="en-US" baseline="0" dirty="0" smtClean="0"/>
                        <a:t>자바소스파일명</a:t>
                      </a:r>
                      <a:r>
                        <a:rPr lang="en-US" altLang="ko-KR" baseline="0" dirty="0" smtClean="0"/>
                        <a:t>.java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java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역할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자바 애플리케이션 인터프리터</a:t>
                      </a:r>
                      <a:endParaRPr lang="en-US" altLang="ko-KR" dirty="0" smtClean="0"/>
                    </a:p>
                    <a:p>
                      <a:pPr algn="l" latinLnBrk="1"/>
                      <a:r>
                        <a:rPr lang="ko-KR" altLang="en-US" dirty="0" err="1" smtClean="0"/>
                        <a:t>컴파일된</a:t>
                      </a:r>
                      <a:r>
                        <a:rPr lang="ko-KR" altLang="en-US" dirty="0" smtClean="0"/>
                        <a:t> 후에 자바 애플리케이션 클래스를 해석하여 실행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사용법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dirty="0" smtClean="0"/>
                        <a:t>java</a:t>
                      </a:r>
                      <a:r>
                        <a:rPr lang="en-US" altLang="ko-KR" baseline="0" dirty="0" smtClean="0"/>
                        <a:t> [</a:t>
                      </a:r>
                      <a:r>
                        <a:rPr lang="ko-KR" altLang="en-US" baseline="0" dirty="0" smtClean="0"/>
                        <a:t>옵션</a:t>
                      </a:r>
                      <a:r>
                        <a:rPr lang="en-US" altLang="ko-KR" baseline="0" dirty="0" smtClean="0"/>
                        <a:t>] </a:t>
                      </a:r>
                      <a:r>
                        <a:rPr lang="ko-KR" altLang="en-US" baseline="0" dirty="0" smtClean="0"/>
                        <a:t>자바클래스파일명 </a:t>
                      </a:r>
                      <a:r>
                        <a:rPr lang="en-US" altLang="ko-KR" baseline="0" dirty="0" smtClean="0"/>
                        <a:t>[</a:t>
                      </a:r>
                      <a:r>
                        <a:rPr lang="ko-KR" altLang="en-US" baseline="0" dirty="0" smtClean="0"/>
                        <a:t>매개변수 리스트</a:t>
                      </a:r>
                      <a:r>
                        <a:rPr lang="en-US" altLang="ko-KR" baseline="0" dirty="0" smtClean="0"/>
                        <a:t>]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/>
                        <a:t>applet</a:t>
                      </a:r>
                    </a:p>
                    <a:p>
                      <a:pPr algn="ctr" latinLnBrk="1"/>
                      <a:r>
                        <a:rPr lang="en-US" altLang="ko-KR" sz="1800" dirty="0" smtClean="0"/>
                        <a:t>viewer</a:t>
                      </a:r>
                      <a:endParaRPr lang="ko-KR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역할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자바 </a:t>
                      </a:r>
                      <a:r>
                        <a:rPr lang="ko-KR" altLang="en-US" dirty="0" err="1" smtClean="0"/>
                        <a:t>애플릿뷰어</a:t>
                      </a:r>
                      <a:endParaRPr lang="en-US" altLang="ko-KR" dirty="0" smtClean="0"/>
                    </a:p>
                    <a:p>
                      <a:pPr algn="l" latinLnBrk="1"/>
                      <a:r>
                        <a:rPr lang="ko-KR" altLang="en-US" dirty="0" smtClean="0"/>
                        <a:t>자바 애플릿을 실행하는 일종의 웹 브라우저로 애플릿을 실행한 결과를 출력합니다</a:t>
                      </a:r>
                      <a:r>
                        <a:rPr lang="en-US" altLang="ko-KR" dirty="0" smtClean="0"/>
                        <a:t>.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사용법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dirty="0" err="1" smtClean="0"/>
                        <a:t>appletviewer</a:t>
                      </a:r>
                      <a:r>
                        <a:rPr lang="en-US" altLang="ko-KR" baseline="0" dirty="0" smtClean="0"/>
                        <a:t> [</a:t>
                      </a:r>
                      <a:r>
                        <a:rPr lang="ko-KR" altLang="en-US" baseline="0" dirty="0" smtClean="0"/>
                        <a:t>옵션</a:t>
                      </a:r>
                      <a:r>
                        <a:rPr lang="en-US" altLang="ko-KR" baseline="0" dirty="0" smtClean="0"/>
                        <a:t>] html</a:t>
                      </a:r>
                      <a:r>
                        <a:rPr lang="ko-KR" altLang="en-US" baseline="0" dirty="0" smtClean="0"/>
                        <a:t>파일명</a:t>
                      </a:r>
                      <a:endParaRPr lang="en-US" altLang="ko-KR" baseline="0" dirty="0" smtClean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</a:t>
            </a:r>
            <a:r>
              <a:rPr lang="en-US" altLang="ko-KR" dirty="0" smtClean="0"/>
              <a:t>JDK </a:t>
            </a:r>
            <a:r>
              <a:rPr lang="ko-KR" altLang="en-US" dirty="0" smtClean="0"/>
              <a:t>설치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폴더 구조 및 환경설정</a:t>
            </a:r>
            <a:endParaRPr lang="ko-KR" altLang="en-US" dirty="0"/>
          </a:p>
        </p:txBody>
      </p:sp>
      <p:sp>
        <p:nvSpPr>
          <p:cNvPr id="7" name="내용 개체 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JDK </a:t>
            </a:r>
            <a:r>
              <a:rPr lang="ko-KR" altLang="en-US" dirty="0" smtClean="0"/>
              <a:t>필수 명령어</a:t>
            </a:r>
          </a:p>
          <a:p>
            <a:pPr lvl="1"/>
            <a:endParaRPr lang="ko-KR" altLang="en-US" dirty="0" smtClean="0"/>
          </a:p>
          <a:p>
            <a:endParaRPr lang="ko-KR" altLang="en-US" dirty="0"/>
          </a:p>
        </p:txBody>
      </p:sp>
      <p:graphicFrame>
        <p:nvGraphicFramePr>
          <p:cNvPr id="8" name="내용 개체 틀 5"/>
          <p:cNvGraphicFramePr>
            <a:graphicFrameLocks/>
          </p:cNvGraphicFramePr>
          <p:nvPr/>
        </p:nvGraphicFramePr>
        <p:xfrm>
          <a:off x="607191" y="1928802"/>
          <a:ext cx="7929618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  <a:gridCol w="1214446"/>
                <a:gridCol w="5429288"/>
              </a:tblGrid>
              <a:tr h="37084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/>
                        <a:t>javadoc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역할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자바 </a:t>
                      </a:r>
                      <a:r>
                        <a:rPr lang="en-US" altLang="ko-KR" dirty="0" smtClean="0"/>
                        <a:t>document </a:t>
                      </a:r>
                      <a:r>
                        <a:rPr lang="ko-KR" altLang="en-US" dirty="0" err="1" smtClean="0"/>
                        <a:t>생성기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사용법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dirty="0" err="1" smtClean="0"/>
                        <a:t>javadoc</a:t>
                      </a:r>
                      <a:r>
                        <a:rPr lang="en-US" altLang="ko-KR" dirty="0" smtClean="0"/>
                        <a:t> [</a:t>
                      </a:r>
                      <a:r>
                        <a:rPr lang="ko-KR" altLang="en-US" dirty="0" smtClean="0"/>
                        <a:t>옵션</a:t>
                      </a:r>
                      <a:r>
                        <a:rPr lang="en-US" altLang="ko-KR" dirty="0" smtClean="0"/>
                        <a:t>] </a:t>
                      </a:r>
                      <a:r>
                        <a:rPr lang="ko-KR" altLang="en-US" dirty="0" smtClean="0"/>
                        <a:t>자바소스파일명</a:t>
                      </a:r>
                      <a:r>
                        <a:rPr lang="en-US" altLang="ko-KR" dirty="0" smtClean="0"/>
                        <a:t>.java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jar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역할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자바 파일 압축기</a:t>
                      </a:r>
                      <a:endParaRPr lang="en-US" altLang="ko-KR" dirty="0" smtClean="0"/>
                    </a:p>
                    <a:p>
                      <a:pPr algn="l" latinLnBrk="1"/>
                      <a:r>
                        <a:rPr lang="ko-KR" altLang="en-US" dirty="0" smtClean="0"/>
                        <a:t>다수개의 자바 클래스 파일들을 하나의 </a:t>
                      </a:r>
                      <a:r>
                        <a:rPr lang="en-US" altLang="ko-KR" dirty="0" smtClean="0"/>
                        <a:t>.jar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라는 파일로 압축합니다</a:t>
                      </a:r>
                      <a:r>
                        <a:rPr lang="en-US" altLang="ko-KR" baseline="0" dirty="0" smtClean="0"/>
                        <a:t>.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사용법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dirty="0" smtClean="0"/>
                        <a:t>jar</a:t>
                      </a:r>
                      <a:r>
                        <a:rPr lang="en-US" altLang="ko-KR" baseline="0" dirty="0" smtClean="0"/>
                        <a:t> [</a:t>
                      </a:r>
                      <a:r>
                        <a:rPr lang="ko-KR" altLang="en-US" baseline="0" dirty="0" smtClean="0"/>
                        <a:t>옵션</a:t>
                      </a:r>
                      <a:r>
                        <a:rPr lang="en-US" altLang="ko-KR" baseline="0" dirty="0" smtClean="0"/>
                        <a:t>] jar</a:t>
                      </a:r>
                      <a:r>
                        <a:rPr lang="ko-KR" altLang="en-US" baseline="0" dirty="0" smtClean="0"/>
                        <a:t>파일명 압축할 자바파일리스트</a:t>
                      </a:r>
                      <a:endParaRPr lang="ko-KR" alt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</a:t>
            </a:r>
            <a:r>
              <a:rPr lang="en-US" altLang="ko-KR" dirty="0" smtClean="0"/>
              <a:t>JDK </a:t>
            </a:r>
            <a:r>
              <a:rPr lang="ko-KR" altLang="en-US" dirty="0" smtClean="0"/>
              <a:t>설치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폴더 구조 및 환경설정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환경변수 설정</a:t>
            </a:r>
            <a:endParaRPr lang="ko-KR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4950" y="1857364"/>
            <a:ext cx="6134100" cy="4251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</a:t>
            </a:r>
            <a:r>
              <a:rPr lang="en-US" altLang="ko-KR" dirty="0" smtClean="0"/>
              <a:t>JDK </a:t>
            </a:r>
            <a:r>
              <a:rPr lang="ko-KR" altLang="en-US" dirty="0" smtClean="0"/>
              <a:t>설치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폴더 구조 및 환경설정</a:t>
            </a:r>
            <a:endParaRPr lang="ko-KR" altLang="en-US" dirty="0"/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</p:nvPr>
        </p:nvGraphicFramePr>
        <p:xfrm>
          <a:off x="4786314" y="2826098"/>
          <a:ext cx="4143405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4148"/>
                <a:gridCol w="1136103"/>
                <a:gridCol w="2673154"/>
              </a:tblGrid>
              <a:tr h="37084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 smtClean="0"/>
                        <a:t>1</a:t>
                      </a:r>
                      <a:endParaRPr lang="ko-KR" alt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/>
                        <a:t>변수이름</a:t>
                      </a:r>
                      <a:endParaRPr lang="ko-KR" alt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/>
                        <a:t>CLASSPATH</a:t>
                      </a:r>
                      <a:endParaRPr lang="ko-KR" altLang="en-US" b="1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0" dirty="0" smtClean="0"/>
                        <a:t>변수 값</a:t>
                      </a:r>
                      <a:endParaRPr lang="ko-KR" alt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1" dirty="0" smtClean="0"/>
                        <a:t>%</a:t>
                      </a:r>
                      <a:r>
                        <a:rPr lang="en-US" altLang="ko-KR" b="1" dirty="0" err="1" smtClean="0"/>
                        <a:t>classpath</a:t>
                      </a:r>
                      <a:r>
                        <a:rPr lang="en-US" altLang="ko-KR" b="1" dirty="0" smtClean="0"/>
                        <a:t>%;.</a:t>
                      </a:r>
                      <a:endParaRPr lang="ko-KR" altLang="en-US" b="1" dirty="0" smtClean="0"/>
                    </a:p>
                  </a:txBody>
                  <a:tcPr anchor="ctr"/>
                </a:tc>
              </a:tr>
              <a:tr h="37084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 smtClean="0"/>
                        <a:t>2</a:t>
                      </a:r>
                      <a:endParaRPr lang="ko-KR" alt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0" dirty="0" smtClean="0"/>
                        <a:t>변수이름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/>
                        <a:t>JAVA_HOME</a:t>
                      </a:r>
                      <a:endParaRPr lang="ko-KR" altLang="en-US" b="1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0" dirty="0" smtClean="0"/>
                        <a:t>변수 값</a:t>
                      </a:r>
                      <a:endParaRPr lang="ko-KR" alt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/>
                        <a:t>C:\myJava\jdk1.6</a:t>
                      </a:r>
                      <a:endParaRPr lang="ko-KR" altLang="en-US" b="1" dirty="0"/>
                    </a:p>
                  </a:txBody>
                  <a:tcPr anchor="ctr"/>
                </a:tc>
              </a:tr>
              <a:tr h="37084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b="0" dirty="0" smtClean="0"/>
                        <a:t>3</a:t>
                      </a:r>
                      <a:endParaRPr lang="ko-KR" alt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0" dirty="0" smtClean="0"/>
                        <a:t>변수이름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/>
                        <a:t>Path</a:t>
                      </a:r>
                      <a:endParaRPr lang="ko-KR" altLang="en-US" b="1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0" dirty="0" smtClean="0"/>
                        <a:t>변수 값</a:t>
                      </a:r>
                      <a:endParaRPr lang="ko-KR" alt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/>
                        <a:t>%JAVA_HOME%\bin;</a:t>
                      </a:r>
                      <a:endParaRPr lang="ko-KR" altLang="en-US" b="1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075" y="2224106"/>
            <a:ext cx="4352925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1" fontAlgn="base" latinLnBrk="1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  <a:tabLst/>
              <a:defRPr/>
            </a:pPr>
            <a:r>
              <a:rPr kumimoji="0" lang="ko-KR" altLang="en-US" sz="22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환경변수 설정</a:t>
            </a:r>
            <a:endParaRPr kumimoji="0" lang="ko-KR" altLang="en-US" sz="2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</a:t>
            </a:r>
            <a:r>
              <a:rPr lang="en-US" altLang="ko-KR" dirty="0" smtClean="0"/>
              <a:t>JDK </a:t>
            </a:r>
            <a:r>
              <a:rPr lang="ko-KR" altLang="en-US" dirty="0" smtClean="0"/>
              <a:t>설치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폴더 구조 및 환경설정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명령어 </a:t>
            </a:r>
            <a:r>
              <a:rPr lang="ko-KR" altLang="en-US" dirty="0" smtClean="0"/>
              <a:t>실행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java –version, java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b="55682"/>
          <a:stretch>
            <a:fillRect/>
          </a:stretch>
        </p:blipFill>
        <p:spPr bwMode="auto">
          <a:xfrm>
            <a:off x="1347787" y="2285992"/>
            <a:ext cx="6448425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b="52272"/>
          <a:stretch>
            <a:fillRect/>
          </a:stretch>
        </p:blipFill>
        <p:spPr bwMode="auto">
          <a:xfrm>
            <a:off x="1347787" y="4286256"/>
            <a:ext cx="6448425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</a:t>
            </a:r>
            <a:r>
              <a:rPr lang="en-US" altLang="ko-KR" dirty="0" smtClean="0"/>
              <a:t>JDK </a:t>
            </a:r>
            <a:r>
              <a:rPr lang="ko-KR" altLang="en-US" dirty="0" smtClean="0"/>
              <a:t>설치 </a:t>
            </a:r>
            <a:r>
              <a:rPr lang="en-US" altLang="ko-KR" dirty="0" smtClean="0"/>
              <a:t>– Document API </a:t>
            </a:r>
            <a:r>
              <a:rPr lang="ko-KR" altLang="en-US" dirty="0" smtClean="0"/>
              <a:t>설치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API Document</a:t>
            </a:r>
          </a:p>
          <a:p>
            <a:pPr lvl="1"/>
            <a:r>
              <a:rPr lang="ko-KR" altLang="en-US" dirty="0" smtClean="0"/>
              <a:t>자바 개발자들을 위해 기본적인 기능을 자바 클래스로 구현하여 제공하는 클래스 라이브러리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자바 소스형태가 아닌 자바 바이트 코드로 제공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API</a:t>
            </a:r>
            <a:r>
              <a:rPr lang="ko-KR" altLang="en-US" dirty="0" smtClean="0"/>
              <a:t>를 사용하려면 </a:t>
            </a:r>
            <a:r>
              <a:rPr lang="en-US" altLang="ko-KR" dirty="0" smtClean="0"/>
              <a:t>API</a:t>
            </a:r>
            <a:r>
              <a:rPr lang="ko-KR" altLang="en-US" dirty="0" smtClean="0"/>
              <a:t>에 포함된 클래스나 인터페이스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메소드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생성자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변수 등에 대한 정보가 필요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별도로 </a:t>
            </a:r>
            <a:r>
              <a:rPr lang="en-US" altLang="ko-KR" dirty="0" smtClean="0"/>
              <a:t>API  Document</a:t>
            </a:r>
            <a:r>
              <a:rPr lang="ko-KR" altLang="en-US" dirty="0" smtClean="0"/>
              <a:t>를 설치해야 함</a:t>
            </a:r>
            <a:endParaRPr lang="en-US" altLang="ko-KR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</a:t>
            </a:r>
            <a:r>
              <a:rPr lang="en-US" altLang="ko-KR" dirty="0" smtClean="0"/>
              <a:t>JDK </a:t>
            </a:r>
            <a:r>
              <a:rPr lang="ko-KR" altLang="en-US" dirty="0" smtClean="0"/>
              <a:t>설치 </a:t>
            </a:r>
            <a:r>
              <a:rPr lang="en-US" altLang="ko-KR" dirty="0" smtClean="0"/>
              <a:t>– Document API </a:t>
            </a:r>
            <a:r>
              <a:rPr lang="ko-KR" altLang="en-US" dirty="0" smtClean="0"/>
              <a:t>설치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Download</a:t>
            </a:r>
          </a:p>
          <a:p>
            <a:pPr lvl="1"/>
            <a:r>
              <a:rPr lang="en-US" altLang="ko-KR" dirty="0" smtClean="0">
                <a:hlinkClick r:id="rId2"/>
              </a:rPr>
              <a:t>http://java.sun.com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>
                <a:solidFill>
                  <a:srgbClr val="FF0000"/>
                </a:solidFill>
              </a:rPr>
              <a:t>C:\myJava\jdk1.6\ </a:t>
            </a:r>
            <a:r>
              <a:rPr lang="ko-KR" altLang="en-US" dirty="0" smtClean="0">
                <a:solidFill>
                  <a:srgbClr val="FF0000"/>
                </a:solidFill>
              </a:rPr>
              <a:t>에 압축 해제</a:t>
            </a:r>
            <a:endParaRPr lang="en-US" altLang="ko-KR" dirty="0" smtClean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b="19241"/>
          <a:stretch>
            <a:fillRect/>
          </a:stretch>
        </p:blipFill>
        <p:spPr bwMode="auto">
          <a:xfrm>
            <a:off x="1524000" y="2071678"/>
            <a:ext cx="609600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 bwMode="auto">
          <a:xfrm>
            <a:off x="1771170" y="3673114"/>
            <a:ext cx="4214842" cy="369332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</a:t>
            </a:r>
            <a:r>
              <a:rPr lang="en-US" altLang="ko-KR" dirty="0" smtClean="0"/>
              <a:t>JDK </a:t>
            </a:r>
            <a:r>
              <a:rPr lang="ko-KR" altLang="en-US" dirty="0" smtClean="0"/>
              <a:t>설치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JDK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JRE</a:t>
            </a:r>
          </a:p>
          <a:p>
            <a:pPr lvl="1"/>
            <a:r>
              <a:rPr lang="en-US" altLang="ko-KR" dirty="0" smtClean="0"/>
              <a:t>SDK </a:t>
            </a:r>
            <a:r>
              <a:rPr lang="ko-KR" altLang="en-US" dirty="0" smtClean="0"/>
              <a:t>다운로드와 설치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폴더 구조 및 환경설정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Java Document API </a:t>
            </a:r>
            <a:r>
              <a:rPr lang="ko-KR" altLang="en-US" dirty="0" smtClean="0"/>
              <a:t>설치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프로그래밍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자바코드 컴파일 및 실행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Eclipse </a:t>
            </a:r>
            <a:r>
              <a:rPr lang="ko-KR" altLang="en-US" dirty="0" smtClean="0"/>
              <a:t>설치 및 실행</a:t>
            </a:r>
            <a:endParaRPr lang="ko-KR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프로그래밍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컴파일 및 실행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기본코드  메모장에서 작성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10205" y="2214554"/>
            <a:ext cx="7723589" cy="310854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25000"/>
              </a:schemeClr>
            </a:solidFill>
          </a:ln>
        </p:spPr>
        <p:txBody>
          <a:bodyPr wrap="none" rtlCol="0">
            <a:spAutoFit/>
          </a:bodyPr>
          <a:lstStyle/>
          <a:p>
            <a:endParaRPr lang="en-US" altLang="ko-KR" sz="2800" b="1" dirty="0" smtClean="0"/>
          </a:p>
          <a:p>
            <a:r>
              <a:rPr lang="en-US" altLang="ko-KR" sz="2800" b="1" dirty="0" smtClean="0"/>
              <a:t>public class Exam_01 {</a:t>
            </a:r>
          </a:p>
          <a:p>
            <a:r>
              <a:rPr lang="en-US" altLang="ko-KR" sz="2800" b="1" dirty="0" smtClean="0"/>
              <a:t>	public static void main(String[] </a:t>
            </a:r>
            <a:r>
              <a:rPr lang="en-US" altLang="ko-KR" sz="2800" b="1" dirty="0" err="1" smtClean="0"/>
              <a:t>ar</a:t>
            </a:r>
            <a:r>
              <a:rPr lang="en-US" altLang="ko-KR" sz="2800" b="1" dirty="0" smtClean="0"/>
              <a:t>) {</a:t>
            </a:r>
          </a:p>
          <a:p>
            <a:r>
              <a:rPr lang="en-US" altLang="ko-KR" sz="2800" b="1" dirty="0" smtClean="0"/>
              <a:t>		</a:t>
            </a:r>
            <a:r>
              <a:rPr lang="en-US" altLang="ko-KR" sz="2800" b="1" dirty="0" err="1" smtClean="0"/>
              <a:t>System.out.println</a:t>
            </a:r>
            <a:r>
              <a:rPr lang="en-US" altLang="ko-KR" sz="2800" b="1" dirty="0" smtClean="0"/>
              <a:t>("Hello Java!");</a:t>
            </a:r>
          </a:p>
          <a:p>
            <a:r>
              <a:rPr lang="en-US" altLang="ko-KR" sz="2800" b="1" dirty="0" smtClean="0"/>
              <a:t>	}</a:t>
            </a:r>
          </a:p>
          <a:p>
            <a:r>
              <a:rPr lang="en-US" altLang="ko-KR" sz="2800" b="1" dirty="0" smtClean="0"/>
              <a:t>}</a:t>
            </a:r>
          </a:p>
          <a:p>
            <a:endParaRPr lang="ko-KR" altLang="en-US" sz="2800" b="1" dirty="0" err="1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프로그래밍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컴파일 및 실행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기본코드  메모장에서 작성</a:t>
            </a:r>
            <a:endParaRPr lang="en-US" altLang="ko-KR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2570" y="1785926"/>
            <a:ext cx="6118860" cy="451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프로그래밍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컴파일 및 실행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컴파일</a:t>
            </a:r>
            <a:endParaRPr lang="en-US" altLang="ko-KR" dirty="0" smtClean="0"/>
          </a:p>
          <a:p>
            <a:pPr lvl="1"/>
            <a:r>
              <a:rPr lang="en-US" altLang="ko-KR" dirty="0" err="1" smtClean="0"/>
              <a:t>javac</a:t>
            </a:r>
            <a:r>
              <a:rPr lang="en-US" altLang="ko-KR" dirty="0" smtClean="0"/>
              <a:t>  Exam_01.java</a:t>
            </a:r>
            <a:endParaRPr lang="ko-KR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2630" y="2668588"/>
            <a:ext cx="515874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프로그래밍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컴파일 및 실행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</a:t>
            </a:r>
            <a:r>
              <a:rPr lang="ko-KR" altLang="en-US" dirty="0" smtClean="0"/>
              <a:t>행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java  Exam_01</a:t>
            </a:r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2630" y="2668588"/>
            <a:ext cx="515874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프로그래밍 </a:t>
            </a:r>
            <a:r>
              <a:rPr lang="en-US" altLang="ko-KR" dirty="0" smtClean="0"/>
              <a:t>– </a:t>
            </a:r>
            <a:r>
              <a:rPr lang="en-US" altLang="ko-KR" dirty="0" smtClean="0"/>
              <a:t>Eclipse </a:t>
            </a:r>
            <a:r>
              <a:rPr lang="ko-KR" altLang="en-US" dirty="0" smtClean="0"/>
              <a:t>설치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이클립스</a:t>
            </a:r>
            <a:r>
              <a:rPr lang="en-US" altLang="ko-KR" dirty="0" smtClean="0"/>
              <a:t>(Eclipse)</a:t>
            </a:r>
          </a:p>
          <a:p>
            <a:pPr lvl="1"/>
            <a:r>
              <a:rPr lang="en-US" altLang="ko-KR" dirty="0" smtClean="0"/>
              <a:t>JDK</a:t>
            </a:r>
            <a:r>
              <a:rPr lang="ko-KR" altLang="en-US" dirty="0" smtClean="0"/>
              <a:t>에는 별도의 에디터가 없음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개발의 편의성을 위해 별도의 에디터를 설치할 수 있음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ko-KR" altLang="en-US" dirty="0" err="1" smtClean="0"/>
              <a:t>이클립스</a:t>
            </a:r>
            <a:r>
              <a:rPr lang="en-US" altLang="ko-KR" dirty="0" smtClean="0"/>
              <a:t>(Eclipse) </a:t>
            </a:r>
            <a:r>
              <a:rPr lang="ko-KR" altLang="en-US" dirty="0" smtClean="0"/>
              <a:t>다운로드</a:t>
            </a:r>
            <a:endParaRPr lang="en-US" altLang="ko-KR" dirty="0" smtClean="0"/>
          </a:p>
          <a:p>
            <a:pPr lvl="1"/>
            <a:r>
              <a:rPr lang="en-US" altLang="ko-KR" dirty="0" smtClean="0">
                <a:hlinkClick r:id="rId2"/>
              </a:rPr>
              <a:t>http://www.eclipse.org</a:t>
            </a:r>
            <a:endParaRPr lang="en-US" altLang="ko-KR" dirty="0" smtClean="0"/>
          </a:p>
          <a:p>
            <a:pPr lvl="1"/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l="7957" t="13641" r="9577" b="34275"/>
          <a:stretch>
            <a:fillRect/>
          </a:stretch>
        </p:blipFill>
        <p:spPr bwMode="auto">
          <a:xfrm>
            <a:off x="500034" y="3571876"/>
            <a:ext cx="814393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 bwMode="auto">
          <a:xfrm>
            <a:off x="5857884" y="4786322"/>
            <a:ext cx="2286016" cy="50006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charset="-127"/>
            </a:endParaRPr>
          </a:p>
        </p:txBody>
      </p:sp>
      <p:sp>
        <p:nvSpPr>
          <p:cNvPr id="6" name="직사각형 5"/>
          <p:cNvSpPr/>
          <p:nvPr/>
        </p:nvSpPr>
        <p:spPr bwMode="auto">
          <a:xfrm>
            <a:off x="1428728" y="4357694"/>
            <a:ext cx="571504" cy="21431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프로그래밍 </a:t>
            </a:r>
            <a:r>
              <a:rPr lang="en-US" altLang="ko-KR" dirty="0" smtClean="0"/>
              <a:t>– Eclipse </a:t>
            </a:r>
            <a:r>
              <a:rPr lang="ko-KR" altLang="en-US" dirty="0" smtClean="0"/>
              <a:t>설치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이클립스</a:t>
            </a:r>
            <a:r>
              <a:rPr lang="en-US" altLang="ko-KR" dirty="0" smtClean="0"/>
              <a:t>(Eclipse) </a:t>
            </a:r>
            <a:r>
              <a:rPr lang="ko-KR" altLang="en-US" dirty="0" smtClean="0"/>
              <a:t>다운로드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100" y="2000240"/>
            <a:ext cx="7543800" cy="451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 bwMode="auto">
          <a:xfrm>
            <a:off x="785786" y="5143512"/>
            <a:ext cx="5643602" cy="87787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프로그래밍 </a:t>
            </a:r>
            <a:r>
              <a:rPr lang="en-US" altLang="ko-KR" dirty="0" smtClean="0"/>
              <a:t>– Eclipse </a:t>
            </a:r>
            <a:r>
              <a:rPr lang="ko-KR" altLang="en-US" dirty="0" smtClean="0"/>
              <a:t>설치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이클립스</a:t>
            </a:r>
            <a:r>
              <a:rPr lang="en-US" altLang="ko-KR" dirty="0" smtClean="0"/>
              <a:t>(Eclipse) </a:t>
            </a:r>
            <a:r>
              <a:rPr lang="ko-KR" altLang="en-US" dirty="0" smtClean="0"/>
              <a:t>다운로드</a:t>
            </a:r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b="14132"/>
          <a:stretch>
            <a:fillRect/>
          </a:stretch>
        </p:blipFill>
        <p:spPr bwMode="auto">
          <a:xfrm>
            <a:off x="328612" y="2000240"/>
            <a:ext cx="8486775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프로그래밍 </a:t>
            </a:r>
            <a:r>
              <a:rPr lang="en-US" altLang="ko-KR" dirty="0" smtClean="0"/>
              <a:t>– Eclipse </a:t>
            </a:r>
            <a:r>
              <a:rPr lang="ko-KR" altLang="en-US" dirty="0" smtClean="0"/>
              <a:t>설치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eclipse-SDK-3.5-win32.zip </a:t>
            </a:r>
            <a:r>
              <a:rPr lang="ko-KR" altLang="en-US" dirty="0" smtClean="0"/>
              <a:t>압축해제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설치가 필요 없음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실행하기 편한 폴더에 옮기면 설치완료</a:t>
            </a:r>
            <a:endParaRPr lang="ko-KR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프로그래밍 </a:t>
            </a:r>
            <a:r>
              <a:rPr lang="en-US" altLang="ko-KR" dirty="0" smtClean="0"/>
              <a:t>– Eclipse </a:t>
            </a:r>
            <a:r>
              <a:rPr lang="ko-KR" altLang="en-US" dirty="0" smtClean="0"/>
              <a:t>실</a:t>
            </a:r>
            <a:r>
              <a:rPr lang="ko-KR" altLang="en-US" dirty="0" smtClean="0"/>
              <a:t>행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실행</a:t>
            </a:r>
            <a:endParaRPr lang="ko-KR" alt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5920" y="1792288"/>
            <a:ext cx="585216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프로그래밍 </a:t>
            </a:r>
            <a:r>
              <a:rPr lang="en-US" altLang="ko-KR" dirty="0" smtClean="0"/>
              <a:t>– Eclipse </a:t>
            </a:r>
            <a:r>
              <a:rPr lang="ko-KR" altLang="en-US" dirty="0" smtClean="0"/>
              <a:t>실행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프로젝트 생성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File -&gt; New -&gt; Java Project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Project Name : Day001</a:t>
            </a:r>
            <a:endParaRPr lang="ko-KR" alt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357298"/>
            <a:ext cx="3580448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</a:t>
            </a:r>
            <a:r>
              <a:rPr lang="en-US" altLang="ko-KR" dirty="0" smtClean="0"/>
              <a:t>JDK </a:t>
            </a:r>
            <a:r>
              <a:rPr lang="ko-KR" altLang="en-US" dirty="0" smtClean="0"/>
              <a:t>설치 </a:t>
            </a:r>
            <a:r>
              <a:rPr lang="en-US" altLang="ko-KR" dirty="0" smtClean="0"/>
              <a:t>– JDK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JRE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JDK(Java Development Kit) : </a:t>
            </a:r>
            <a:r>
              <a:rPr lang="ko-KR" altLang="en-US" dirty="0" smtClean="0"/>
              <a:t>자바 개발자 환경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선 </a:t>
            </a:r>
            <a:r>
              <a:rPr lang="ko-KR" altLang="en-US" dirty="0" err="1" smtClean="0"/>
              <a:t>마이크로시스템즈사</a:t>
            </a:r>
            <a:r>
              <a:rPr lang="en-US" altLang="ko-KR" dirty="0" smtClean="0"/>
              <a:t>(Sun Microsystems)</a:t>
            </a:r>
            <a:r>
              <a:rPr lang="ko-KR" altLang="en-US" dirty="0" smtClean="0"/>
              <a:t>의 사이트에서 무료배포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1995</a:t>
            </a:r>
            <a:r>
              <a:rPr lang="ko-KR" altLang="en-US" dirty="0" smtClean="0"/>
              <a:t>년 최초 </a:t>
            </a:r>
            <a:r>
              <a:rPr lang="en-US" altLang="ko-KR" dirty="0" smtClean="0"/>
              <a:t>JDK 1.0 </a:t>
            </a:r>
            <a:r>
              <a:rPr lang="ko-KR" altLang="en-US" dirty="0" smtClean="0"/>
              <a:t>버전으로 시작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JDK 1.2 </a:t>
            </a:r>
            <a:r>
              <a:rPr lang="ko-KR" altLang="en-US" dirty="0" err="1" smtClean="0"/>
              <a:t>버젼부터</a:t>
            </a:r>
            <a:r>
              <a:rPr lang="ko-KR" altLang="en-US" dirty="0" smtClean="0"/>
              <a:t> </a:t>
            </a:r>
            <a:r>
              <a:rPr lang="en-US" altLang="ko-KR" dirty="0" smtClean="0"/>
              <a:t>SDK(Software Development Kit)</a:t>
            </a:r>
            <a:r>
              <a:rPr lang="ko-KR" altLang="en-US" dirty="0" smtClean="0"/>
              <a:t>라는 용어로 사용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JRE(Java Runtime Environment) : </a:t>
            </a:r>
            <a:r>
              <a:rPr lang="ko-KR" altLang="en-US" dirty="0" smtClean="0"/>
              <a:t>자바 실행 환경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Java</a:t>
            </a:r>
            <a:r>
              <a:rPr lang="ko-KR" altLang="en-US" dirty="0" smtClean="0"/>
              <a:t>로 작성되고 컴파일 된 프로그램이 실행되는 환경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장치에 독립적으로 실행 될 수 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프로그래밍 </a:t>
            </a:r>
            <a:r>
              <a:rPr lang="en-US" altLang="ko-KR" dirty="0" smtClean="0"/>
              <a:t>– Eclipse </a:t>
            </a:r>
            <a:r>
              <a:rPr lang="ko-KR" altLang="en-US" dirty="0" smtClean="0"/>
              <a:t>실행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Class </a:t>
            </a:r>
            <a:r>
              <a:rPr lang="ko-KR" altLang="en-US" dirty="0" smtClean="0"/>
              <a:t>생성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New -&gt; Class</a:t>
            </a:r>
            <a:endParaRPr lang="ko-KR" alt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 r="34957"/>
          <a:stretch>
            <a:fillRect/>
          </a:stretch>
        </p:blipFill>
        <p:spPr bwMode="auto">
          <a:xfrm>
            <a:off x="642910" y="2143116"/>
            <a:ext cx="3929090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 l="51172" t="6250" r="6054" b="14062"/>
          <a:stretch>
            <a:fillRect/>
          </a:stretch>
        </p:blipFill>
        <p:spPr bwMode="auto">
          <a:xfrm>
            <a:off x="4857752" y="2143116"/>
            <a:ext cx="3650504" cy="4250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프로그래밍 </a:t>
            </a:r>
            <a:r>
              <a:rPr lang="en-US" altLang="ko-KR" dirty="0" smtClean="0"/>
              <a:t>– Eclipse </a:t>
            </a:r>
            <a:r>
              <a:rPr lang="ko-KR" altLang="en-US" dirty="0" smtClean="0"/>
              <a:t>실행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Class </a:t>
            </a:r>
            <a:r>
              <a:rPr lang="ko-KR" altLang="en-US" dirty="0" smtClean="0"/>
              <a:t>생성</a:t>
            </a:r>
            <a:endParaRPr lang="ko-KR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1621" y="1687513"/>
            <a:ext cx="6060758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프로그래밍 </a:t>
            </a:r>
            <a:r>
              <a:rPr lang="en-US" altLang="ko-KR" dirty="0" smtClean="0"/>
              <a:t>– Eclipse </a:t>
            </a:r>
            <a:r>
              <a:rPr lang="ko-KR" altLang="en-US" dirty="0" smtClean="0"/>
              <a:t>실행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컴파일 및 실행</a:t>
            </a:r>
            <a:endParaRPr lang="ko-KR" alt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1621" y="1687513"/>
            <a:ext cx="6060758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Next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 프로그램의 기본 구조</a:t>
            </a:r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</a:t>
            </a:r>
            <a:r>
              <a:rPr lang="en-US" altLang="ko-KR" dirty="0" smtClean="0"/>
              <a:t>JDK </a:t>
            </a:r>
            <a:r>
              <a:rPr lang="ko-KR" altLang="en-US" dirty="0" smtClean="0"/>
              <a:t>설치 </a:t>
            </a:r>
            <a:r>
              <a:rPr lang="en-US" altLang="ko-KR" dirty="0" smtClean="0"/>
              <a:t>– SDK </a:t>
            </a:r>
            <a:r>
              <a:rPr lang="ko-KR" altLang="en-US" dirty="0" smtClean="0"/>
              <a:t>다운로드와 설치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선 </a:t>
            </a:r>
            <a:r>
              <a:rPr lang="ko-KR" altLang="en-US" dirty="0" err="1" smtClean="0"/>
              <a:t>마이크로시스템즈의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자바 공식사이트</a:t>
            </a:r>
            <a:endParaRPr lang="en-US" altLang="ko-KR" dirty="0" smtClean="0"/>
          </a:p>
          <a:p>
            <a:pPr lvl="1"/>
            <a:r>
              <a:rPr lang="en-US" altLang="ko-KR" dirty="0" smtClean="0">
                <a:hlinkClick r:id="rId2"/>
              </a:rPr>
              <a:t>http://java.sun.com</a:t>
            </a:r>
            <a:endParaRPr lang="en-US" altLang="ko-KR" dirty="0" smtClean="0"/>
          </a:p>
          <a:p>
            <a:pPr lvl="1"/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8695" y="2214554"/>
            <a:ext cx="6786610" cy="3958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</a:t>
            </a:r>
            <a:r>
              <a:rPr lang="en-US" altLang="ko-KR" dirty="0" smtClean="0"/>
              <a:t>JDK </a:t>
            </a:r>
            <a:r>
              <a:rPr lang="ko-KR" altLang="en-US" dirty="0" smtClean="0"/>
              <a:t>설치 </a:t>
            </a:r>
            <a:r>
              <a:rPr lang="en-US" altLang="ko-KR" dirty="0" smtClean="0"/>
              <a:t>– SDK </a:t>
            </a:r>
            <a:r>
              <a:rPr lang="ko-KR" altLang="en-US" dirty="0" smtClean="0"/>
              <a:t>다운로드와 설치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Download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17368" t="12105" r="20526" b="50000"/>
          <a:stretch>
            <a:fillRect/>
          </a:stretch>
        </p:blipFill>
        <p:spPr bwMode="auto">
          <a:xfrm>
            <a:off x="428596" y="1714488"/>
            <a:ext cx="7960266" cy="2833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 bwMode="auto">
          <a:xfrm>
            <a:off x="2256956" y="2285992"/>
            <a:ext cx="714380" cy="28575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charset="-127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 l="18519" t="12897" r="20138" b="39484"/>
          <a:stretch>
            <a:fillRect/>
          </a:stretch>
        </p:blipFill>
        <p:spPr bwMode="auto">
          <a:xfrm>
            <a:off x="1415346" y="2828468"/>
            <a:ext cx="757242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직사각형 6"/>
          <p:cNvSpPr/>
          <p:nvPr/>
        </p:nvSpPr>
        <p:spPr bwMode="auto">
          <a:xfrm>
            <a:off x="3050373" y="3952876"/>
            <a:ext cx="714380" cy="28575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 l="19097" t="12897" r="17245"/>
          <a:stretch>
            <a:fillRect/>
          </a:stretch>
        </p:blipFill>
        <p:spPr bwMode="auto">
          <a:xfrm>
            <a:off x="642910" y="292885"/>
            <a:ext cx="7858180" cy="62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19097" t="12897" r="17245" b="4762"/>
          <a:stretch>
            <a:fillRect/>
          </a:stretch>
        </p:blipFill>
        <p:spPr bwMode="auto">
          <a:xfrm>
            <a:off x="642910" y="464335"/>
            <a:ext cx="7858180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직사각형 7"/>
          <p:cNvSpPr/>
          <p:nvPr/>
        </p:nvSpPr>
        <p:spPr bwMode="auto">
          <a:xfrm>
            <a:off x="857224" y="2571744"/>
            <a:ext cx="5286412" cy="85725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14422"/>
            <a:ext cx="5648325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2786058"/>
            <a:ext cx="5667375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3857628"/>
            <a:ext cx="44767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</a:t>
            </a:r>
            <a:r>
              <a:rPr lang="en-US" altLang="ko-KR" dirty="0" smtClean="0"/>
              <a:t>JDK </a:t>
            </a:r>
            <a:r>
              <a:rPr lang="ko-KR" altLang="en-US" dirty="0" smtClean="0"/>
              <a:t>설치 </a:t>
            </a:r>
            <a:r>
              <a:rPr lang="en-US" altLang="ko-KR" dirty="0" smtClean="0"/>
              <a:t>– SDK </a:t>
            </a:r>
            <a:r>
              <a:rPr lang="ko-KR" altLang="en-US" dirty="0" smtClean="0"/>
              <a:t>다운로드와 설치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JDK Install</a:t>
            </a:r>
            <a:endParaRPr lang="ko-KR" altLang="en-US" dirty="0" smtClean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981200"/>
            <a:ext cx="384048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1760" y="2643182"/>
            <a:ext cx="384048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3429000"/>
            <a:ext cx="384048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ai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cns_cgiv_iai</Template>
  <TotalTime>1002</TotalTime>
  <Words>709</Words>
  <Application>Microsoft Office PowerPoint</Application>
  <PresentationFormat>화면 슬라이드 쇼(4:3)</PresentationFormat>
  <Paragraphs>170</Paragraphs>
  <Slides>33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HeadingPairs>
  <TitlesOfParts>
    <vt:vector size="34" baseType="lpstr">
      <vt:lpstr>iai</vt:lpstr>
      <vt:lpstr>Java 기초 (Java JDK 설치 및 환경설정)</vt:lpstr>
      <vt:lpstr>Contents</vt:lpstr>
      <vt:lpstr>자바(Java) JDK 설치 – JDK와 JRE</vt:lpstr>
      <vt:lpstr>자바(Java) JDK 설치 – SDK 다운로드와 설치</vt:lpstr>
      <vt:lpstr>자바(Java) JDK 설치 – SDK 다운로드와 설치</vt:lpstr>
      <vt:lpstr>슬라이드 6</vt:lpstr>
      <vt:lpstr>슬라이드 7</vt:lpstr>
      <vt:lpstr>슬라이드 8</vt:lpstr>
      <vt:lpstr>자바(Java) JDK 설치 – SDK 다운로드와 설치</vt:lpstr>
      <vt:lpstr>자바(Java) JDK 설치 – SDK 다운로드와 설치</vt:lpstr>
      <vt:lpstr>자바(Java) JDK 설치 – 폴더 구조 및 환경설정</vt:lpstr>
      <vt:lpstr>자바(Java) JDK 설치 – 폴더 구조 및 환경설정</vt:lpstr>
      <vt:lpstr>자바(Java) JDK 설치 – 폴더 구조 및 환경설정</vt:lpstr>
      <vt:lpstr>자바(Java) JDK 설치 – 폴더 구조 및 환경설정</vt:lpstr>
      <vt:lpstr>자바(Java) JDK 설치 – 폴더 구조 및 환경설정</vt:lpstr>
      <vt:lpstr>자바(Java) JDK 설치 – 폴더 구조 및 환경설정</vt:lpstr>
      <vt:lpstr>자바(Java) JDK 설치 – 폴더 구조 및 환경설정</vt:lpstr>
      <vt:lpstr>자바(Java) JDK 설치 – Document API 설치</vt:lpstr>
      <vt:lpstr>자바(Java) JDK 설치 – Document API 설치</vt:lpstr>
      <vt:lpstr>자바(Java) 프로그래밍 – 컴파일 및 실행</vt:lpstr>
      <vt:lpstr>자바(Java) 프로그래밍 – 컴파일 및 실행</vt:lpstr>
      <vt:lpstr>자바(Java) 프로그래밍 – 컴파일 및 실행</vt:lpstr>
      <vt:lpstr>자바(Java) 프로그래밍 – 컴파일 및 실행</vt:lpstr>
      <vt:lpstr>자바(Java) 프로그래밍 – Eclipse 설치</vt:lpstr>
      <vt:lpstr>자바(Java) 프로그래밍 – Eclipse 설치</vt:lpstr>
      <vt:lpstr>자바(Java) 프로그래밍 – Eclipse 설치</vt:lpstr>
      <vt:lpstr>자바(Java) 프로그래밍 – Eclipse 설치</vt:lpstr>
      <vt:lpstr>자바(Java) 프로그래밍 – Eclipse 실행</vt:lpstr>
      <vt:lpstr>자바(Java) 프로그래밍 – Eclipse 실행</vt:lpstr>
      <vt:lpstr>자바(Java) 프로그래밍 – Eclipse 실행</vt:lpstr>
      <vt:lpstr>자바(Java) 프로그래밍 – Eclipse 실행</vt:lpstr>
      <vt:lpstr>자바(Java) 프로그래밍 – Eclipse 실행</vt:lpstr>
      <vt:lpstr>Next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choi</dc:creator>
  <cp:lastModifiedBy>choi</cp:lastModifiedBy>
  <cp:revision>113</cp:revision>
  <dcterms:created xsi:type="dcterms:W3CDTF">2009-08-27T02:09:45Z</dcterms:created>
  <dcterms:modified xsi:type="dcterms:W3CDTF">2009-09-10T13:09:06Z</dcterms:modified>
</cp:coreProperties>
</file>