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12" r:id="rId3"/>
    <p:sldId id="314" r:id="rId4"/>
    <p:sldId id="315" r:id="rId5"/>
    <p:sldId id="316" r:id="rId6"/>
    <p:sldId id="317" r:id="rId7"/>
    <p:sldId id="318" r:id="rId8"/>
    <p:sldId id="260" r:id="rId9"/>
    <p:sldId id="323" r:id="rId10"/>
    <p:sldId id="324" r:id="rId11"/>
    <p:sldId id="319" r:id="rId12"/>
    <p:sldId id="320" r:id="rId13"/>
    <p:sldId id="321" r:id="rId14"/>
    <p:sldId id="326" r:id="rId15"/>
    <p:sldId id="322" r:id="rId16"/>
    <p:sldId id="325" r:id="rId17"/>
    <p:sldId id="327" r:id="rId18"/>
    <p:sldId id="328" r:id="rId19"/>
    <p:sldId id="329" r:id="rId20"/>
    <p:sldId id="330" r:id="rId21"/>
    <p:sldId id="337" r:id="rId22"/>
    <p:sldId id="331" r:id="rId23"/>
    <p:sldId id="332" r:id="rId24"/>
    <p:sldId id="333" r:id="rId25"/>
    <p:sldId id="338" r:id="rId26"/>
    <p:sldId id="334" r:id="rId27"/>
    <p:sldId id="335" r:id="rId28"/>
    <p:sldId id="339" r:id="rId29"/>
    <p:sldId id="340" r:id="rId30"/>
    <p:sldId id="342" r:id="rId31"/>
    <p:sldId id="343" r:id="rId32"/>
    <p:sldId id="344" r:id="rId33"/>
    <p:sldId id="345" r:id="rId34"/>
    <p:sldId id="346" r:id="rId35"/>
    <p:sldId id="347" r:id="rId36"/>
    <p:sldId id="341" r:id="rId37"/>
    <p:sldId id="336" r:id="rId38"/>
    <p:sldId id="348" r:id="rId39"/>
    <p:sldId id="349" r:id="rId40"/>
    <p:sldId id="350" r:id="rId41"/>
    <p:sldId id="351" r:id="rId42"/>
    <p:sldId id="358" r:id="rId43"/>
    <p:sldId id="359" r:id="rId44"/>
    <p:sldId id="360" r:id="rId45"/>
    <p:sldId id="361" r:id="rId46"/>
    <p:sldId id="363" r:id="rId47"/>
    <p:sldId id="364" r:id="rId48"/>
    <p:sldId id="362" r:id="rId49"/>
    <p:sldId id="365" r:id="rId50"/>
    <p:sldId id="366" r:id="rId5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236" y="-108"/>
      </p:cViewPr>
      <p:guideLst>
        <p:guide orient="horz" pos="2160"/>
        <p:guide orient="horz" pos="379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giv.dongseo.ac.kr/iai/index.html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pic>
        <p:nvPicPr>
          <p:cNvPr id="8" name="Picture 9" descr="iai_endu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58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2009,  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cgiv.dongseo.ac.kr/iai/index.html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제목 스타일 편집</a:t>
            </a:r>
          </a:p>
        </p:txBody>
      </p:sp>
      <p:sp>
        <p:nvSpPr>
          <p:cNvPr id="3075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79CE892-75F7-405B-87C9-22198DE3B728}" type="slidenum">
              <a:rPr kumimoji="0" lang="en-US" altLang="ko-KR" sz="900">
                <a:solidFill>
                  <a:schemeClr val="tx2"/>
                </a:solidFill>
                <a:latin typeface="Gill Sans MT" pitchFamily="34" charset="0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ko-KR" sz="900" dirty="0">
              <a:solidFill>
                <a:schemeClr val="tx2"/>
              </a:solidFill>
              <a:latin typeface="Gill Sans MT" pitchFamily="34" charset="0"/>
              <a:ea typeface="+mn-ea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2009,  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pic>
        <p:nvPicPr>
          <p:cNvPr id="3081" name="Picture 9" descr="iai_endu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243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eaLnBrk="1" fontAlgn="base" latinLnBrk="1" hangingPunct="1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1" fontAlgn="base" latinLnBrk="1" hangingPunct="1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000">
          <a:solidFill>
            <a:schemeClr val="tx2"/>
          </a:solidFill>
          <a:latin typeface="+mn-lt"/>
          <a:ea typeface="+mn-ea"/>
        </a:defRPr>
      </a:lvl2pPr>
      <a:lvl3pPr marL="822325" indent="-228600" algn="l" rtl="0" eaLnBrk="1" fontAlgn="base" latinLnBrk="1" hangingPunct="1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1800">
          <a:solidFill>
            <a:schemeClr val="tx1"/>
          </a:solidFill>
          <a:latin typeface="+mn-lt"/>
          <a:ea typeface="+mn-ea"/>
        </a:defRPr>
      </a:lvl3pPr>
      <a:lvl4pPr marL="1096963" indent="-228600" algn="l" rtl="0" eaLnBrk="1" fontAlgn="base" latinLnBrk="1" hangingPunct="1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eclipse.org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Java </a:t>
            </a:r>
            <a:r>
              <a:rPr lang="ko-KR" altLang="en-US" dirty="0" smtClean="0"/>
              <a:t>기초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2400" dirty="0" smtClean="0"/>
              <a:t>(Java </a:t>
            </a:r>
            <a:r>
              <a:rPr lang="ko-KR" altLang="en-US" sz="2400" dirty="0" smtClean="0"/>
              <a:t>프로그램의 기본 구조</a:t>
            </a:r>
            <a:r>
              <a:rPr lang="en-US" altLang="ko-KR" sz="2400" dirty="0" smtClean="0"/>
              <a:t>)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 altLang="ko-KR" dirty="0" smtClean="0"/>
              <a:t>2009. 09. 18</a:t>
            </a:r>
          </a:p>
          <a:p>
            <a:r>
              <a:rPr lang="en-US" altLang="ko-KR" dirty="0" err="1" smtClean="0"/>
              <a:t>Choi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Namseok</a:t>
            </a:r>
            <a:endParaRPr lang="en-US" altLang="ko-KR" dirty="0" smtClean="0"/>
          </a:p>
          <a:p>
            <a:r>
              <a:rPr lang="en-US" altLang="ko-KR" dirty="0" smtClean="0"/>
              <a:t>http://sugi.pe.kr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(Java) </a:t>
            </a:r>
            <a:r>
              <a:rPr lang="en-US" altLang="en-US" dirty="0" err="1" smtClean="0"/>
              <a:t>애플리케이션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작성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 프로그램의 구조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클래스이름</a:t>
            </a:r>
            <a:r>
              <a:rPr lang="en-US" altLang="ko-KR" dirty="0" smtClean="0"/>
              <a:t>.java </a:t>
            </a:r>
            <a:r>
              <a:rPr lang="ko-KR" altLang="en-US" dirty="0" smtClean="0"/>
              <a:t>로 저장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71538" y="1928802"/>
            <a:ext cx="7000924" cy="368750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tx2"/>
            </a:solidFill>
          </a:ln>
        </p:spPr>
        <p:txBody>
          <a:bodyPr wrap="square" lIns="180000" tIns="180000" rIns="180000" bIns="180000" rtlCol="0">
            <a:spAutoFit/>
          </a:bodyPr>
          <a:lstStyle/>
          <a:p>
            <a:r>
              <a:rPr lang="en-US" altLang="ko-KR" sz="2400" b="1" dirty="0" smtClean="0">
                <a:solidFill>
                  <a:srgbClr val="0000FF"/>
                </a:solidFill>
              </a:rPr>
              <a:t>public class </a:t>
            </a:r>
            <a:r>
              <a:rPr lang="ko-KR" altLang="en-US" sz="2400" b="1" dirty="0" smtClean="0">
                <a:solidFill>
                  <a:srgbClr val="0000FF"/>
                </a:solidFill>
              </a:rPr>
              <a:t>클래스 이름 </a:t>
            </a:r>
            <a:r>
              <a:rPr lang="en-US" altLang="ko-KR" sz="2400" b="1" dirty="0" smtClean="0">
                <a:solidFill>
                  <a:srgbClr val="0000FF"/>
                </a:solidFill>
              </a:rPr>
              <a:t>{</a:t>
            </a:r>
          </a:p>
          <a:p>
            <a:r>
              <a:rPr lang="en-US" altLang="ko-KR" sz="2400" b="1" dirty="0" smtClean="0">
                <a:solidFill>
                  <a:srgbClr val="0000FF"/>
                </a:solidFill>
              </a:rPr>
              <a:t>	// </a:t>
            </a:r>
            <a:r>
              <a:rPr lang="ko-KR" altLang="en-US" sz="2400" b="1" dirty="0" smtClean="0">
                <a:solidFill>
                  <a:srgbClr val="0000FF"/>
                </a:solidFill>
              </a:rPr>
              <a:t>변수 정의</a:t>
            </a:r>
            <a:endParaRPr lang="en-US" altLang="ko-KR" sz="2400" b="1" dirty="0" smtClean="0">
              <a:solidFill>
                <a:srgbClr val="0000FF"/>
              </a:solidFill>
            </a:endParaRPr>
          </a:p>
          <a:p>
            <a:r>
              <a:rPr lang="en-US" altLang="ko-KR" sz="2400" b="1" dirty="0" smtClean="0">
                <a:solidFill>
                  <a:srgbClr val="0000FF"/>
                </a:solidFill>
              </a:rPr>
              <a:t>	// </a:t>
            </a:r>
            <a:r>
              <a:rPr lang="ko-KR" altLang="en-US" sz="2400" b="1" dirty="0" err="1" smtClean="0">
                <a:solidFill>
                  <a:srgbClr val="0000FF"/>
                </a:solidFill>
              </a:rPr>
              <a:t>메소드</a:t>
            </a:r>
            <a:r>
              <a:rPr lang="ko-KR" altLang="en-US" sz="2400" b="1" dirty="0" smtClean="0">
                <a:solidFill>
                  <a:srgbClr val="0000FF"/>
                </a:solidFill>
              </a:rPr>
              <a:t> 정의</a:t>
            </a:r>
            <a:endParaRPr lang="en-US" altLang="ko-KR" sz="2400" b="1" dirty="0" smtClean="0">
              <a:solidFill>
                <a:srgbClr val="0000FF"/>
              </a:solidFill>
            </a:endParaRPr>
          </a:p>
          <a:p>
            <a:r>
              <a:rPr lang="en-US" altLang="ko-KR" sz="2400" b="1" dirty="0" smtClean="0">
                <a:solidFill>
                  <a:srgbClr val="0000FF"/>
                </a:solidFill>
              </a:rPr>
              <a:t>}</a:t>
            </a:r>
          </a:p>
          <a:p>
            <a:endParaRPr lang="en-US" altLang="ko-KR" sz="2400" b="1" dirty="0" smtClean="0">
              <a:solidFill>
                <a:srgbClr val="0000FF"/>
              </a:solidFill>
            </a:endParaRPr>
          </a:p>
          <a:p>
            <a:r>
              <a:rPr lang="en-US" altLang="ko-KR" sz="2400" b="1" dirty="0" smtClean="0">
                <a:solidFill>
                  <a:srgbClr val="0000FF"/>
                </a:solidFill>
              </a:rPr>
              <a:t>class </a:t>
            </a:r>
            <a:r>
              <a:rPr lang="ko-KR" altLang="en-US" sz="2400" b="1" dirty="0" smtClean="0">
                <a:solidFill>
                  <a:srgbClr val="0000FF"/>
                </a:solidFill>
              </a:rPr>
              <a:t>클래스 이름 </a:t>
            </a:r>
            <a:r>
              <a:rPr lang="en-US" altLang="ko-KR" sz="2400" b="1" dirty="0" smtClean="0">
                <a:solidFill>
                  <a:srgbClr val="0000FF"/>
                </a:solidFill>
              </a:rPr>
              <a:t>{</a:t>
            </a:r>
          </a:p>
          <a:p>
            <a:r>
              <a:rPr lang="en-US" altLang="ko-KR" sz="2400" b="1" dirty="0" smtClean="0">
                <a:solidFill>
                  <a:srgbClr val="0000FF"/>
                </a:solidFill>
              </a:rPr>
              <a:t>	// </a:t>
            </a:r>
            <a:r>
              <a:rPr lang="ko-KR" altLang="en-US" sz="2400" b="1" dirty="0" smtClean="0">
                <a:solidFill>
                  <a:srgbClr val="0000FF"/>
                </a:solidFill>
              </a:rPr>
              <a:t>변수 정의</a:t>
            </a:r>
            <a:endParaRPr lang="en-US" altLang="ko-KR" sz="2400" b="1" dirty="0" smtClean="0">
              <a:solidFill>
                <a:srgbClr val="0000FF"/>
              </a:solidFill>
            </a:endParaRPr>
          </a:p>
          <a:p>
            <a:r>
              <a:rPr lang="en-US" altLang="ko-KR" sz="2400" b="1" dirty="0" smtClean="0">
                <a:solidFill>
                  <a:srgbClr val="0000FF"/>
                </a:solidFill>
              </a:rPr>
              <a:t>	// </a:t>
            </a:r>
            <a:r>
              <a:rPr lang="ko-KR" altLang="en-US" sz="2400" b="1" dirty="0" err="1" smtClean="0">
                <a:solidFill>
                  <a:srgbClr val="0000FF"/>
                </a:solidFill>
              </a:rPr>
              <a:t>메소드</a:t>
            </a:r>
            <a:r>
              <a:rPr lang="ko-KR" altLang="en-US" sz="2400" b="1" dirty="0" smtClean="0">
                <a:solidFill>
                  <a:srgbClr val="0000FF"/>
                </a:solidFill>
              </a:rPr>
              <a:t> 정의</a:t>
            </a:r>
            <a:endParaRPr lang="en-US" altLang="ko-KR" sz="2400" b="1" dirty="0" smtClean="0">
              <a:solidFill>
                <a:srgbClr val="0000FF"/>
              </a:solidFill>
            </a:endParaRPr>
          </a:p>
          <a:p>
            <a:r>
              <a:rPr lang="en-US" altLang="ko-KR" sz="2400" b="1" dirty="0" smtClean="0">
                <a:solidFill>
                  <a:srgbClr val="0000FF"/>
                </a:solidFill>
              </a:rPr>
              <a:t>}</a:t>
            </a:r>
            <a:endParaRPr lang="ko-KR" altLang="en-US" sz="2400" b="1" dirty="0" err="1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(Java) </a:t>
            </a:r>
            <a:r>
              <a:rPr lang="en-US" altLang="en-US" dirty="0" err="1" smtClean="0"/>
              <a:t>애플리케이션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작성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프로젝트 생성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File -&gt; New -&gt; Java Project</a:t>
            </a:r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Project Name : Day001</a:t>
            </a:r>
            <a:endParaRPr lang="ko-KR" alt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357298"/>
            <a:ext cx="3580448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(Java) </a:t>
            </a:r>
            <a:r>
              <a:rPr lang="en-US" altLang="en-US" dirty="0" err="1" smtClean="0"/>
              <a:t>애플리케이션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작성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Class </a:t>
            </a:r>
            <a:r>
              <a:rPr lang="ko-KR" altLang="en-US" dirty="0" smtClean="0"/>
              <a:t>생성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New -&gt; Class</a:t>
            </a:r>
            <a:endParaRPr lang="ko-KR" altLang="en-US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 r="34957"/>
          <a:stretch>
            <a:fillRect/>
          </a:stretch>
        </p:blipFill>
        <p:spPr bwMode="auto">
          <a:xfrm>
            <a:off x="642910" y="2143116"/>
            <a:ext cx="3929090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/>
          <a:srcRect l="51172" t="6250" r="6054" b="14062"/>
          <a:stretch>
            <a:fillRect/>
          </a:stretch>
        </p:blipFill>
        <p:spPr bwMode="auto">
          <a:xfrm>
            <a:off x="4857752" y="2143116"/>
            <a:ext cx="3650504" cy="4250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(Java) </a:t>
            </a:r>
            <a:r>
              <a:rPr lang="en-US" altLang="en-US" dirty="0" err="1" smtClean="0"/>
              <a:t>애플리케이션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작성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Class </a:t>
            </a:r>
            <a:r>
              <a:rPr lang="ko-KR" altLang="en-US" dirty="0" smtClean="0"/>
              <a:t>생성</a:t>
            </a:r>
            <a:endParaRPr lang="ko-KR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1621" y="1687513"/>
            <a:ext cx="6060758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(Java) </a:t>
            </a:r>
            <a:r>
              <a:rPr lang="en-US" altLang="en-US" dirty="0" err="1" smtClean="0"/>
              <a:t>애플리케이션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작성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Code </a:t>
            </a:r>
            <a:r>
              <a:rPr lang="ko-KR" altLang="en-US" dirty="0" smtClean="0"/>
              <a:t>작성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10205" y="2214554"/>
            <a:ext cx="7723589" cy="310854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endParaRPr lang="en-US" altLang="ko-KR" sz="2800" b="1" dirty="0" smtClean="0"/>
          </a:p>
          <a:p>
            <a:r>
              <a:rPr lang="en-US" altLang="ko-KR" sz="2800" b="1" dirty="0" smtClean="0"/>
              <a:t>public class Exam_01 {</a:t>
            </a:r>
          </a:p>
          <a:p>
            <a:r>
              <a:rPr lang="en-US" altLang="ko-KR" sz="2800" b="1" dirty="0" smtClean="0"/>
              <a:t>	public static void main(String[] </a:t>
            </a:r>
            <a:r>
              <a:rPr lang="en-US" altLang="ko-KR" sz="2800" b="1" dirty="0" err="1" smtClean="0"/>
              <a:t>ar</a:t>
            </a:r>
            <a:r>
              <a:rPr lang="en-US" altLang="ko-KR" sz="2800" b="1" dirty="0" smtClean="0"/>
              <a:t>) {</a:t>
            </a:r>
          </a:p>
          <a:p>
            <a:r>
              <a:rPr lang="en-US" altLang="ko-KR" sz="2800" b="1" dirty="0" smtClean="0"/>
              <a:t>		</a:t>
            </a:r>
            <a:r>
              <a:rPr lang="en-US" altLang="ko-KR" sz="2800" b="1" dirty="0" err="1" smtClean="0"/>
              <a:t>System.out.println</a:t>
            </a:r>
            <a:r>
              <a:rPr lang="en-US" altLang="ko-KR" sz="2800" b="1" dirty="0" smtClean="0"/>
              <a:t>("Hello Java!");</a:t>
            </a:r>
          </a:p>
          <a:p>
            <a:r>
              <a:rPr lang="en-US" altLang="ko-KR" sz="2800" b="1" dirty="0" smtClean="0"/>
              <a:t>	}</a:t>
            </a:r>
          </a:p>
          <a:p>
            <a:r>
              <a:rPr lang="en-US" altLang="ko-KR" sz="2800" b="1" dirty="0" smtClean="0"/>
              <a:t>}</a:t>
            </a:r>
          </a:p>
          <a:p>
            <a:endParaRPr lang="ko-KR" altLang="en-US" sz="2800" b="1" dirty="0" err="1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(Java) </a:t>
            </a:r>
            <a:r>
              <a:rPr lang="en-US" altLang="en-US" dirty="0" err="1" smtClean="0"/>
              <a:t>애플리케이션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작성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컴파일 및 실행</a:t>
            </a:r>
            <a:endParaRPr lang="ko-KR" alt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1621" y="1687513"/>
            <a:ext cx="6060758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(Java) </a:t>
            </a:r>
            <a:r>
              <a:rPr lang="en-US" altLang="en-US" dirty="0" err="1" smtClean="0"/>
              <a:t>애플리케이션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기본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구조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분석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문장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메소드</a:t>
            </a:r>
            <a:r>
              <a:rPr lang="en-US" altLang="ko-KR" dirty="0" smtClean="0"/>
              <a:t>, </a:t>
            </a:r>
            <a:r>
              <a:rPr lang="ko-KR" altLang="en-US" dirty="0" smtClean="0"/>
              <a:t>클래스 </a:t>
            </a:r>
            <a:r>
              <a:rPr lang="ko-KR" altLang="en-US" dirty="0" smtClean="0"/>
              <a:t>정의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하나 또는 여러 개의 클래스로 구성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하나의 클래스 내에 변수와 </a:t>
            </a:r>
            <a:r>
              <a:rPr lang="ko-KR" altLang="en-US" dirty="0" err="1" smtClean="0"/>
              <a:t>메소드</a:t>
            </a:r>
            <a:r>
              <a:rPr lang="ko-KR" altLang="en-US" dirty="0" smtClean="0"/>
              <a:t> 정의하여 하나의 영역</a:t>
            </a:r>
            <a:r>
              <a:rPr lang="en-US" altLang="ko-KR" dirty="0" smtClean="0"/>
              <a:t>({})</a:t>
            </a:r>
            <a:r>
              <a:rPr lang="ko-KR" altLang="en-US" dirty="0" smtClean="0"/>
              <a:t>으로 표시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하나의 </a:t>
            </a:r>
            <a:r>
              <a:rPr lang="ko-KR" altLang="en-US" dirty="0" err="1" smtClean="0"/>
              <a:t>메소드는</a:t>
            </a:r>
            <a:r>
              <a:rPr lang="ko-KR" altLang="en-US" dirty="0" smtClean="0"/>
              <a:t> 여러 개의 문장으로 구성되어 하나의 영역</a:t>
            </a:r>
            <a:r>
              <a:rPr lang="en-US" altLang="ko-KR" dirty="0" smtClean="0"/>
              <a:t>({})</a:t>
            </a:r>
            <a:r>
              <a:rPr lang="ko-KR" altLang="en-US" dirty="0" smtClean="0"/>
              <a:t>으로 표시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 하나의 문장은 세미콜론</a:t>
            </a:r>
            <a:r>
              <a:rPr lang="en-US" altLang="ko-KR" dirty="0" smtClean="0"/>
              <a:t>(;)</a:t>
            </a:r>
            <a:r>
              <a:rPr lang="ko-KR" altLang="en-US" dirty="0" smtClean="0"/>
              <a:t>으로 표시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(Java) </a:t>
            </a:r>
            <a:r>
              <a:rPr lang="en-US" altLang="en-US" dirty="0" err="1" smtClean="0"/>
              <a:t>애플리케이션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기본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구조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분석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Exam_01 </a:t>
            </a:r>
            <a:r>
              <a:rPr lang="ko-KR" altLang="en-US" dirty="0" smtClean="0"/>
              <a:t>클래스 </a:t>
            </a:r>
            <a:r>
              <a:rPr lang="ko-KR" altLang="en-US" dirty="0" smtClean="0"/>
              <a:t>구조 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57443" y="1714488"/>
            <a:ext cx="6829114" cy="2677656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endParaRPr lang="en-US" altLang="ko-KR" sz="2400" b="1" dirty="0" smtClean="0"/>
          </a:p>
          <a:p>
            <a:r>
              <a:rPr lang="en-US" altLang="ko-KR" sz="2400" b="1" dirty="0" smtClean="0"/>
              <a:t>public class Exam_01 {</a:t>
            </a:r>
          </a:p>
          <a:p>
            <a:r>
              <a:rPr lang="en-US" altLang="ko-KR" sz="2400" b="1" dirty="0" smtClean="0"/>
              <a:t>	public static void main(String[] </a:t>
            </a:r>
            <a:r>
              <a:rPr lang="en-US" altLang="ko-KR" sz="2400" b="1" dirty="0" err="1" smtClean="0"/>
              <a:t>ar</a:t>
            </a:r>
            <a:r>
              <a:rPr lang="en-US" altLang="ko-KR" sz="2400" b="1" dirty="0" smtClean="0"/>
              <a:t>) {</a:t>
            </a:r>
          </a:p>
          <a:p>
            <a:r>
              <a:rPr lang="en-US" altLang="ko-KR" sz="2400" b="1" dirty="0" smtClean="0"/>
              <a:t>		</a:t>
            </a:r>
            <a:r>
              <a:rPr lang="en-US" altLang="ko-KR" sz="2400" b="1" dirty="0" err="1" smtClean="0"/>
              <a:t>System.out.println</a:t>
            </a:r>
            <a:r>
              <a:rPr lang="en-US" altLang="ko-KR" sz="2400" b="1" dirty="0" smtClean="0"/>
              <a:t>("Hello Java!");</a:t>
            </a:r>
          </a:p>
          <a:p>
            <a:r>
              <a:rPr lang="en-US" altLang="ko-KR" sz="2400" b="1" dirty="0" smtClean="0"/>
              <a:t>	</a:t>
            </a:r>
            <a:r>
              <a:rPr lang="en-US" altLang="ko-KR" sz="2400" b="1" dirty="0" smtClean="0"/>
              <a:t>}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}</a:t>
            </a:r>
          </a:p>
          <a:p>
            <a:endParaRPr lang="ko-KR" altLang="en-US" sz="2400" b="1" dirty="0" err="1" smtClean="0"/>
          </a:p>
        </p:txBody>
      </p:sp>
      <p:grpSp>
        <p:nvGrpSpPr>
          <p:cNvPr id="18" name="그룹 17"/>
          <p:cNvGrpSpPr/>
          <p:nvPr/>
        </p:nvGrpSpPr>
        <p:grpSpPr>
          <a:xfrm flipH="1">
            <a:off x="7500958" y="2699872"/>
            <a:ext cx="571504" cy="2714644"/>
            <a:chOff x="500034" y="2357430"/>
            <a:chExt cx="571504" cy="2714644"/>
          </a:xfrm>
        </p:grpSpPr>
        <p:cxnSp>
          <p:nvCxnSpPr>
            <p:cNvPr id="14" name="직선 연결선 13"/>
            <p:cNvCxnSpPr/>
            <p:nvPr/>
          </p:nvCxnSpPr>
          <p:spPr bwMode="auto">
            <a:xfrm rot="10800000">
              <a:off x="500034" y="2357430"/>
              <a:ext cx="571504" cy="1588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직선 화살표 연결선 15"/>
            <p:cNvCxnSpPr/>
            <p:nvPr/>
          </p:nvCxnSpPr>
          <p:spPr bwMode="auto">
            <a:xfrm rot="5400000">
              <a:off x="-856494" y="3714752"/>
              <a:ext cx="2713850" cy="794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9" name="TextBox 18"/>
          <p:cNvSpPr txBox="1"/>
          <p:nvPr/>
        </p:nvSpPr>
        <p:spPr>
          <a:xfrm>
            <a:off x="4845306" y="2128368"/>
            <a:ext cx="25330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smtClean="0">
                <a:solidFill>
                  <a:srgbClr val="008000"/>
                </a:solidFill>
              </a:rPr>
              <a:t>// </a:t>
            </a:r>
            <a:r>
              <a:rPr lang="en-US" altLang="ko-KR" sz="2000" b="1" dirty="0" smtClean="0">
                <a:solidFill>
                  <a:srgbClr val="008000"/>
                </a:solidFill>
              </a:rPr>
              <a:t>Class </a:t>
            </a:r>
            <a:r>
              <a:rPr lang="ko-KR" altLang="en-US" sz="2000" b="1" dirty="0" smtClean="0">
                <a:solidFill>
                  <a:srgbClr val="008000"/>
                </a:solidFill>
              </a:rPr>
              <a:t>영역의 시작</a:t>
            </a:r>
            <a:endParaRPr lang="ko-KR" altLang="en-US" sz="2000" b="1" dirty="0" smtClean="0">
              <a:solidFill>
                <a:srgbClr val="008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69377" y="5386344"/>
            <a:ext cx="27783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smtClean="0">
                <a:solidFill>
                  <a:srgbClr val="008000"/>
                </a:solidFill>
              </a:rPr>
              <a:t>// </a:t>
            </a:r>
            <a:r>
              <a:rPr lang="en-US" altLang="ko-KR" sz="2000" b="1" dirty="0" smtClean="0">
                <a:solidFill>
                  <a:srgbClr val="008000"/>
                </a:solidFill>
              </a:rPr>
              <a:t>Method </a:t>
            </a:r>
            <a:r>
              <a:rPr lang="ko-KR" altLang="en-US" sz="2000" b="1" dirty="0" smtClean="0">
                <a:solidFill>
                  <a:srgbClr val="008000"/>
                </a:solidFill>
              </a:rPr>
              <a:t>영역의 시작</a:t>
            </a:r>
            <a:endParaRPr lang="ko-KR" altLang="en-US" sz="2000" b="1" dirty="0" smtClean="0">
              <a:solidFill>
                <a:srgbClr val="008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29322" y="3786190"/>
            <a:ext cx="15472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smtClean="0">
                <a:solidFill>
                  <a:srgbClr val="008000"/>
                </a:solidFill>
              </a:rPr>
              <a:t>// </a:t>
            </a:r>
            <a:r>
              <a:rPr lang="ko-KR" altLang="en-US" sz="2000" b="1" dirty="0" smtClean="0">
                <a:solidFill>
                  <a:srgbClr val="008000"/>
                </a:solidFill>
              </a:rPr>
              <a:t>실행 문장</a:t>
            </a:r>
            <a:endParaRPr lang="ko-KR" altLang="en-US" sz="2000" b="1" dirty="0" smtClean="0">
              <a:solidFill>
                <a:srgbClr val="008000"/>
              </a:solidFill>
            </a:endParaRPr>
          </a:p>
        </p:txBody>
      </p:sp>
      <p:cxnSp>
        <p:nvCxnSpPr>
          <p:cNvPr id="24" name="직선 화살표 연결선 23"/>
          <p:cNvCxnSpPr/>
          <p:nvPr/>
        </p:nvCxnSpPr>
        <p:spPr bwMode="auto">
          <a:xfrm rot="5400000">
            <a:off x="6511533" y="3510351"/>
            <a:ext cx="550090" cy="1588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(Java) </a:t>
            </a:r>
            <a:r>
              <a:rPr lang="en-US" altLang="en-US" dirty="0" err="1" smtClean="0"/>
              <a:t>애플리케이션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기본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구조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분석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 표준 출력 </a:t>
            </a:r>
            <a:r>
              <a:rPr lang="ko-KR" altLang="en-US" dirty="0" smtClean="0"/>
              <a:t>문장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화면에 프로그램 관련 내용 출력</a:t>
            </a:r>
          </a:p>
          <a:p>
            <a:pPr lvl="1"/>
            <a:r>
              <a:rPr lang="en-US" altLang="ko-KR" dirty="0" err="1" smtClean="0"/>
              <a:t>System.out.print</a:t>
            </a:r>
            <a:r>
              <a:rPr lang="en-US" altLang="ko-KR" dirty="0" smtClean="0"/>
              <a:t>()</a:t>
            </a:r>
          </a:p>
          <a:p>
            <a:pPr lvl="1"/>
            <a:r>
              <a:rPr lang="en-US" altLang="ko-KR" dirty="0" err="1" smtClean="0"/>
              <a:t>System.out.println</a:t>
            </a:r>
            <a:r>
              <a:rPr lang="en-US" altLang="ko-KR" dirty="0" smtClean="0"/>
              <a:t>()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48013" y="3600393"/>
            <a:ext cx="6647974" cy="120032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endParaRPr lang="en-US" altLang="ko-KR" sz="2400" b="1" dirty="0" smtClean="0"/>
          </a:p>
          <a:p>
            <a:r>
              <a:rPr lang="en-US" altLang="ko-KR" sz="2400" b="1" dirty="0" smtClean="0"/>
              <a:t>	</a:t>
            </a:r>
            <a:r>
              <a:rPr lang="en-US" altLang="ko-KR" sz="2400" b="1" dirty="0" err="1" smtClean="0"/>
              <a:t>System.out.println</a:t>
            </a:r>
            <a:r>
              <a:rPr lang="en-US" altLang="ko-KR" sz="2400" b="1" dirty="0" smtClean="0"/>
              <a:t>("Hello Java</a:t>
            </a:r>
            <a:r>
              <a:rPr lang="en-US" altLang="ko-KR" sz="2400" b="1" dirty="0" smtClean="0"/>
              <a:t>!");	</a:t>
            </a:r>
          </a:p>
          <a:p>
            <a:endParaRPr lang="en-US" altLang="ko-KR" sz="2400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928794" y="4936301"/>
            <a:ext cx="17988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smtClean="0">
                <a:solidFill>
                  <a:srgbClr val="008000"/>
                </a:solidFill>
              </a:rPr>
              <a:t>// </a:t>
            </a:r>
            <a:r>
              <a:rPr lang="ko-KR" altLang="en-US" sz="2000" b="1" dirty="0" smtClean="0">
                <a:solidFill>
                  <a:srgbClr val="008000"/>
                </a:solidFill>
              </a:rPr>
              <a:t>클래스 이름</a:t>
            </a:r>
            <a:endParaRPr lang="ko-KR" altLang="en-US" sz="2000" b="1" dirty="0" smtClean="0">
              <a:solidFill>
                <a:srgbClr val="008000"/>
              </a:solidFill>
            </a:endParaRPr>
          </a:p>
        </p:txBody>
      </p:sp>
      <p:cxnSp>
        <p:nvCxnSpPr>
          <p:cNvPr id="6" name="직선 화살표 연결선 5"/>
          <p:cNvCxnSpPr/>
          <p:nvPr/>
        </p:nvCxnSpPr>
        <p:spPr bwMode="auto">
          <a:xfrm rot="5400000">
            <a:off x="2553194" y="4660462"/>
            <a:ext cx="550090" cy="1588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2912168" y="3028891"/>
            <a:ext cx="14638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smtClean="0">
                <a:solidFill>
                  <a:srgbClr val="008000"/>
                </a:solidFill>
              </a:rPr>
              <a:t>// </a:t>
            </a:r>
            <a:r>
              <a:rPr lang="ko-KR" altLang="en-US" sz="2000" b="1" dirty="0" smtClean="0">
                <a:solidFill>
                  <a:srgbClr val="008000"/>
                </a:solidFill>
              </a:rPr>
              <a:t>변수이름</a:t>
            </a:r>
            <a:endParaRPr lang="ko-KR" altLang="en-US" sz="2000" b="1" dirty="0" smtClean="0">
              <a:solidFill>
                <a:srgbClr val="008000"/>
              </a:solidFill>
            </a:endParaRPr>
          </a:p>
        </p:txBody>
      </p:sp>
      <p:cxnSp>
        <p:nvCxnSpPr>
          <p:cNvPr id="8" name="직선 화살표 연결선 7"/>
          <p:cNvCxnSpPr>
            <a:endCxn id="7" idx="2"/>
          </p:cNvCxnSpPr>
          <p:nvPr/>
        </p:nvCxnSpPr>
        <p:spPr bwMode="auto">
          <a:xfrm rot="16200000" flipV="1">
            <a:off x="3331405" y="3741696"/>
            <a:ext cx="642941" cy="17552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3643306" y="5572140"/>
            <a:ext cx="14638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smtClean="0">
                <a:solidFill>
                  <a:srgbClr val="008000"/>
                </a:solidFill>
              </a:rPr>
              <a:t>// </a:t>
            </a:r>
            <a:r>
              <a:rPr lang="ko-KR" altLang="en-US" sz="2000" b="1" dirty="0" err="1" smtClean="0">
                <a:solidFill>
                  <a:srgbClr val="008000"/>
                </a:solidFill>
              </a:rPr>
              <a:t>메소드명</a:t>
            </a:r>
            <a:endParaRPr lang="ko-KR" altLang="en-US" sz="2000" b="1" dirty="0" smtClean="0">
              <a:solidFill>
                <a:srgbClr val="008000"/>
              </a:solidFill>
            </a:endParaRPr>
          </a:p>
        </p:txBody>
      </p:sp>
      <p:cxnSp>
        <p:nvCxnSpPr>
          <p:cNvPr id="10" name="직선 화살표 연결선 9"/>
          <p:cNvCxnSpPr/>
          <p:nvPr/>
        </p:nvCxnSpPr>
        <p:spPr bwMode="auto">
          <a:xfrm rot="16200000" flipH="1">
            <a:off x="3800424" y="4943440"/>
            <a:ext cx="1114492" cy="35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4929190" y="5007739"/>
            <a:ext cx="23022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mtClean="0">
                <a:solidFill>
                  <a:srgbClr val="008000"/>
                </a:solidFill>
              </a:rPr>
              <a:t>// </a:t>
            </a:r>
            <a:r>
              <a:rPr lang="ko-KR" altLang="en-US" sz="2000" b="1" dirty="0" err="1" smtClean="0">
                <a:solidFill>
                  <a:srgbClr val="008000"/>
                </a:solidFill>
              </a:rPr>
              <a:t>메소드</a:t>
            </a:r>
            <a:r>
              <a:rPr lang="ko-KR" altLang="en-US" sz="2000" b="1" dirty="0" smtClean="0">
                <a:solidFill>
                  <a:srgbClr val="008000"/>
                </a:solidFill>
              </a:rPr>
              <a:t> 매개변수</a:t>
            </a:r>
            <a:endParaRPr lang="ko-KR" altLang="en-US" sz="2000" b="1" dirty="0" smtClean="0">
              <a:solidFill>
                <a:srgbClr val="008000"/>
              </a:solidFill>
            </a:endParaRPr>
          </a:p>
        </p:txBody>
      </p:sp>
      <p:cxnSp>
        <p:nvCxnSpPr>
          <p:cNvPr id="12" name="직선 화살표 연결선 11"/>
          <p:cNvCxnSpPr/>
          <p:nvPr/>
        </p:nvCxnSpPr>
        <p:spPr bwMode="auto">
          <a:xfrm rot="5400000">
            <a:off x="5805261" y="4731900"/>
            <a:ext cx="550090" cy="1588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(</a:t>
            </a:r>
            <a:r>
              <a:rPr lang="en-US" altLang="en-US" dirty="0" smtClean="0"/>
              <a:t>Java) </a:t>
            </a:r>
            <a:r>
              <a:rPr lang="en-US" altLang="en-US" dirty="0" err="1" smtClean="0"/>
              <a:t>주석문</a:t>
            </a:r>
            <a:r>
              <a:rPr lang="en-US" altLang="en-US" dirty="0" smtClean="0"/>
              <a:t> - </a:t>
            </a:r>
            <a:r>
              <a:rPr lang="en-US" altLang="ko-KR" dirty="0" smtClean="0"/>
              <a:t>C++ </a:t>
            </a:r>
            <a:r>
              <a:rPr lang="ko-KR" altLang="en-US" dirty="0" smtClean="0"/>
              <a:t>스타일 </a:t>
            </a:r>
            <a:r>
              <a:rPr lang="ko-KR" altLang="en-US" dirty="0" err="1" smtClean="0"/>
              <a:t>주석문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적절한 주석은 프로그램 </a:t>
            </a:r>
            <a:r>
              <a:rPr lang="ko-KR" altLang="en-US" dirty="0" err="1" smtClean="0"/>
              <a:t>가독성을</a:t>
            </a:r>
            <a:r>
              <a:rPr lang="ko-KR" altLang="en-US" dirty="0" smtClean="0"/>
              <a:t> 높임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//       : </a:t>
            </a:r>
            <a:r>
              <a:rPr lang="ko-KR" altLang="en-US" dirty="0" smtClean="0"/>
              <a:t>단일 라인 주석 처리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/*   */ : </a:t>
            </a:r>
            <a:r>
              <a:rPr lang="ko-KR" altLang="en-US" dirty="0" smtClean="0"/>
              <a:t>여러 라인 주석 처리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32751" y="3643314"/>
            <a:ext cx="3384550" cy="1728787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938" y="3643314"/>
            <a:ext cx="3816350" cy="1728787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Last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Java SDK</a:t>
            </a:r>
            <a:r>
              <a:rPr lang="ko-KR" altLang="en-US" dirty="0" smtClean="0"/>
              <a:t>설치</a:t>
            </a:r>
            <a:endParaRPr lang="en-US" altLang="ko-KR" dirty="0" smtClean="0"/>
          </a:p>
          <a:p>
            <a:r>
              <a:rPr lang="en-US" altLang="ko-KR" dirty="0" smtClean="0"/>
              <a:t>Java API Document </a:t>
            </a:r>
            <a:r>
              <a:rPr lang="ko-KR" altLang="en-US" dirty="0" smtClean="0"/>
              <a:t>설치</a:t>
            </a:r>
            <a:endParaRPr lang="en-US" altLang="ko-KR" dirty="0" smtClean="0"/>
          </a:p>
          <a:p>
            <a:r>
              <a:rPr lang="en-US" altLang="ko-KR" dirty="0" smtClean="0"/>
              <a:t>Java Programming</a:t>
            </a:r>
          </a:p>
          <a:p>
            <a:r>
              <a:rPr lang="en-US" altLang="ko-KR" dirty="0" smtClean="0"/>
              <a:t>Compile</a:t>
            </a:r>
          </a:p>
          <a:p>
            <a:r>
              <a:rPr lang="en-US" altLang="ko-KR" dirty="0" smtClean="0"/>
              <a:t>Run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(Java) </a:t>
            </a:r>
            <a:r>
              <a:rPr lang="en-US" altLang="en-US" dirty="0" err="1" smtClean="0"/>
              <a:t>주석문</a:t>
            </a:r>
            <a:r>
              <a:rPr lang="en-US" altLang="en-US" dirty="0" smtClean="0"/>
              <a:t> - </a:t>
            </a:r>
            <a:r>
              <a:rPr lang="en-US" altLang="ko-KR" dirty="0" smtClean="0"/>
              <a:t>JAVA </a:t>
            </a:r>
            <a:r>
              <a:rPr lang="en-US" altLang="ko-KR" dirty="0" smtClean="0"/>
              <a:t>DOC </a:t>
            </a:r>
            <a:r>
              <a:rPr lang="ko-KR" altLang="en-US" dirty="0" err="1" smtClean="0"/>
              <a:t>주석문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자바 소스 파일과 별도의 </a:t>
            </a:r>
            <a:r>
              <a:rPr lang="en-US" altLang="ko-KR" dirty="0" smtClean="0"/>
              <a:t>html </a:t>
            </a:r>
            <a:r>
              <a:rPr lang="ko-KR" altLang="en-US" dirty="0" smtClean="0"/>
              <a:t>파일로 주석 문서화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/**    */ </a:t>
            </a:r>
            <a:r>
              <a:rPr lang="ko-KR" altLang="en-US" dirty="0" smtClean="0"/>
              <a:t>내부에 주석 표시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단일의 또는 멀티 라인의 주석 처리</a:t>
            </a:r>
          </a:p>
          <a:p>
            <a:pPr>
              <a:lnSpc>
                <a:spcPct val="150000"/>
              </a:lnSpc>
            </a:pPr>
            <a:r>
              <a:rPr lang="en-US" altLang="ko-KR" dirty="0" err="1" smtClean="0"/>
              <a:t>javadoc</a:t>
            </a:r>
            <a:r>
              <a:rPr lang="en-US" altLang="ko-KR" dirty="0" smtClean="0"/>
              <a:t> </a:t>
            </a:r>
            <a:r>
              <a:rPr lang="ko-KR" altLang="en-US" dirty="0" smtClean="0"/>
              <a:t>명령으로 </a:t>
            </a:r>
            <a:r>
              <a:rPr lang="en-US" altLang="ko-KR" dirty="0" smtClean="0"/>
              <a:t>html </a:t>
            </a:r>
            <a:r>
              <a:rPr lang="ko-KR" altLang="en-US" dirty="0" smtClean="0"/>
              <a:t>파일 생성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html </a:t>
            </a:r>
            <a:r>
              <a:rPr lang="ko-KR" altLang="en-US" dirty="0" smtClean="0"/>
              <a:t>파일 내에는 </a:t>
            </a:r>
            <a:r>
              <a:rPr lang="en-US" altLang="ko-KR" dirty="0" smtClean="0"/>
              <a:t>/**   */ </a:t>
            </a:r>
            <a:r>
              <a:rPr lang="ko-KR" altLang="en-US" dirty="0" smtClean="0"/>
              <a:t>포함 내용 및 클래스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변수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메소드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생성자</a:t>
            </a:r>
            <a:r>
              <a:rPr lang="ko-KR" altLang="en-US" dirty="0" smtClean="0"/>
              <a:t> 정보 </a:t>
            </a:r>
            <a:r>
              <a:rPr lang="ko-KR" altLang="en-US" dirty="0" smtClean="0"/>
              <a:t>포함</a:t>
            </a:r>
            <a:endParaRPr lang="ko-KR" altLang="en-US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(Java) </a:t>
            </a:r>
            <a:r>
              <a:rPr lang="en-US" altLang="en-US" dirty="0" err="1" smtClean="0"/>
              <a:t>주석문</a:t>
            </a:r>
            <a:r>
              <a:rPr lang="en-US" altLang="en-US" dirty="0" smtClean="0"/>
              <a:t> - </a:t>
            </a:r>
            <a:r>
              <a:rPr lang="en-US" altLang="ko-KR" dirty="0" smtClean="0"/>
              <a:t>JAVA DOC </a:t>
            </a:r>
            <a:r>
              <a:rPr lang="ko-KR" altLang="en-US" dirty="0" err="1" smtClean="0"/>
              <a:t>주석문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 </a:t>
            </a:r>
            <a:r>
              <a:rPr lang="en-US" altLang="ko-KR" dirty="0" smtClean="0"/>
              <a:t>Exam_01</a:t>
            </a:r>
          </a:p>
          <a:p>
            <a:r>
              <a:rPr lang="ko-KR" altLang="en-US" dirty="0" smtClean="0"/>
              <a:t>자바 </a:t>
            </a:r>
            <a:r>
              <a:rPr lang="ko-KR" altLang="en-US" dirty="0" err="1" smtClean="0"/>
              <a:t>주석문</a:t>
            </a:r>
            <a:r>
              <a:rPr lang="ko-KR" altLang="en-US" dirty="0" smtClean="0"/>
              <a:t> 만들기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57443" y="2214554"/>
            <a:ext cx="6829114" cy="4154984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/**</a:t>
            </a:r>
          </a:p>
          <a:p>
            <a:r>
              <a:rPr lang="en-US" altLang="ko-KR" sz="2400" b="1" dirty="0" smtClean="0"/>
              <a:t> * </a:t>
            </a:r>
            <a:r>
              <a:rPr lang="ko-KR" altLang="en-US" sz="2400" b="1" dirty="0" smtClean="0"/>
              <a:t>파일명 </a:t>
            </a:r>
            <a:r>
              <a:rPr lang="en-US" altLang="ko-KR" sz="2400" b="1" dirty="0" smtClean="0"/>
              <a:t>: </a:t>
            </a:r>
            <a:r>
              <a:rPr lang="en-US" altLang="ko-KR" sz="2400" b="1" dirty="0" smtClean="0"/>
              <a:t>Exam_01.java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* </a:t>
            </a:r>
            <a:r>
              <a:rPr lang="ko-KR" altLang="en-US" sz="2400" b="1" dirty="0" smtClean="0"/>
              <a:t>작성일 </a:t>
            </a:r>
            <a:r>
              <a:rPr lang="en-US" altLang="ko-KR" sz="2400" b="1" dirty="0" smtClean="0"/>
              <a:t>: 2009 / 09 / 18</a:t>
            </a:r>
          </a:p>
          <a:p>
            <a:r>
              <a:rPr lang="en-US" altLang="ko-KR" sz="2400" b="1" dirty="0" smtClean="0"/>
              <a:t> * </a:t>
            </a:r>
            <a:r>
              <a:rPr lang="ko-KR" altLang="en-US" sz="2400" b="1" dirty="0" smtClean="0"/>
              <a:t>작성자 </a:t>
            </a:r>
            <a:r>
              <a:rPr lang="en-US" altLang="ko-KR" sz="2400" b="1" dirty="0" smtClean="0"/>
              <a:t>: </a:t>
            </a:r>
            <a:r>
              <a:rPr lang="en-US" altLang="ko-KR" sz="2400" b="1" dirty="0" err="1" smtClean="0"/>
              <a:t>sugi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*/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public class Exam_01 {</a:t>
            </a:r>
          </a:p>
          <a:p>
            <a:r>
              <a:rPr lang="en-US" altLang="ko-KR" sz="2400" b="1" dirty="0" smtClean="0"/>
              <a:t>	public static void main(String[] </a:t>
            </a:r>
            <a:r>
              <a:rPr lang="en-US" altLang="ko-KR" sz="2400" b="1" dirty="0" err="1" smtClean="0"/>
              <a:t>ar</a:t>
            </a:r>
            <a:r>
              <a:rPr lang="en-US" altLang="ko-KR" sz="2400" b="1" dirty="0" smtClean="0"/>
              <a:t>) {</a:t>
            </a:r>
          </a:p>
          <a:p>
            <a:r>
              <a:rPr lang="en-US" altLang="ko-KR" sz="2400" b="1" dirty="0" smtClean="0"/>
              <a:t>		</a:t>
            </a:r>
            <a:r>
              <a:rPr lang="en-US" altLang="ko-KR" sz="2400" b="1" dirty="0" err="1" smtClean="0"/>
              <a:t>System.out.println</a:t>
            </a:r>
            <a:r>
              <a:rPr lang="en-US" altLang="ko-KR" sz="2400" b="1" dirty="0" smtClean="0"/>
              <a:t>("Hello Java!");</a:t>
            </a:r>
          </a:p>
          <a:p>
            <a:r>
              <a:rPr lang="en-US" altLang="ko-KR" sz="2400" b="1" dirty="0" smtClean="0"/>
              <a:t>	</a:t>
            </a:r>
            <a:r>
              <a:rPr lang="en-US" altLang="ko-KR" sz="2400" b="1" dirty="0" smtClean="0"/>
              <a:t>}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}</a:t>
            </a:r>
          </a:p>
          <a:p>
            <a:endParaRPr lang="ko-KR" altLang="en-US" sz="2400" b="1" dirty="0" err="1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(Java) </a:t>
            </a:r>
            <a:r>
              <a:rPr lang="en-US" altLang="en-US" dirty="0" err="1" smtClean="0"/>
              <a:t>주석문</a:t>
            </a:r>
            <a:r>
              <a:rPr lang="en-US" altLang="en-US" dirty="0" smtClean="0"/>
              <a:t> - </a:t>
            </a:r>
            <a:r>
              <a:rPr lang="en-US" altLang="ko-KR" dirty="0" smtClean="0"/>
              <a:t>JAVA DOC </a:t>
            </a:r>
            <a:r>
              <a:rPr lang="ko-KR" altLang="en-US" dirty="0" err="1" smtClean="0"/>
              <a:t>주석문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14414" y="1457254"/>
            <a:ext cx="15520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err="1" smtClean="0"/>
              <a:t>주석문</a:t>
            </a:r>
            <a:r>
              <a:rPr lang="ko-KR" altLang="en-US" sz="2000" b="1" dirty="0" smtClean="0"/>
              <a:t> 작성</a:t>
            </a:r>
            <a:endParaRPr lang="ko-KR" altLang="en-US" sz="2000" b="1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5572132" y="1457254"/>
            <a:ext cx="23182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err="1" smtClean="0"/>
              <a:t>javadoc</a:t>
            </a: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명령 실행</a:t>
            </a:r>
            <a:endParaRPr lang="ko-KR" altLang="en-US" sz="2000" b="1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1214414" y="3571876"/>
            <a:ext cx="30235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smtClean="0"/>
              <a:t>생성된 일부 </a:t>
            </a:r>
            <a:r>
              <a:rPr lang="en-US" altLang="ko-KR" sz="2000" b="1" dirty="0" smtClean="0"/>
              <a:t>html </a:t>
            </a:r>
            <a:r>
              <a:rPr lang="ko-KR" altLang="en-US" sz="2000" b="1" dirty="0" smtClean="0"/>
              <a:t>파일들</a:t>
            </a:r>
            <a:endParaRPr lang="ko-KR" altLang="en-US" sz="2000" b="1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1500166" y="2045135"/>
            <a:ext cx="2313454" cy="1169551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400" b="1" dirty="0" smtClean="0"/>
              <a:t>/**</a:t>
            </a:r>
          </a:p>
          <a:p>
            <a:r>
              <a:rPr lang="en-US" altLang="ko-KR" sz="1400" b="1" dirty="0" smtClean="0"/>
              <a:t> * </a:t>
            </a:r>
            <a:r>
              <a:rPr lang="ko-KR" altLang="en-US" sz="1400" b="1" dirty="0" smtClean="0"/>
              <a:t>파일명 </a:t>
            </a:r>
            <a:r>
              <a:rPr lang="en-US" altLang="ko-KR" sz="1400" b="1" dirty="0" smtClean="0"/>
              <a:t>: </a:t>
            </a:r>
            <a:r>
              <a:rPr lang="en-US" altLang="ko-KR" sz="1400" b="1" dirty="0" smtClean="0"/>
              <a:t>Exam_01.java</a:t>
            </a:r>
            <a:endParaRPr lang="en-US" altLang="ko-KR" sz="1400" b="1" dirty="0" smtClean="0"/>
          </a:p>
          <a:p>
            <a:r>
              <a:rPr lang="en-US" altLang="ko-KR" sz="1400" b="1" dirty="0" smtClean="0"/>
              <a:t> * </a:t>
            </a:r>
            <a:r>
              <a:rPr lang="ko-KR" altLang="en-US" sz="1400" b="1" dirty="0" smtClean="0"/>
              <a:t>작성일 </a:t>
            </a:r>
            <a:r>
              <a:rPr lang="en-US" altLang="ko-KR" sz="1400" b="1" dirty="0" smtClean="0"/>
              <a:t>: 2009 / 09 / 18</a:t>
            </a:r>
          </a:p>
          <a:p>
            <a:r>
              <a:rPr lang="en-US" altLang="ko-KR" sz="1400" b="1" dirty="0" smtClean="0"/>
              <a:t> * </a:t>
            </a:r>
            <a:r>
              <a:rPr lang="ko-KR" altLang="en-US" sz="1400" b="1" dirty="0" smtClean="0"/>
              <a:t>작성자 </a:t>
            </a:r>
            <a:r>
              <a:rPr lang="en-US" altLang="ko-KR" sz="1400" b="1" dirty="0" smtClean="0"/>
              <a:t>: </a:t>
            </a:r>
            <a:r>
              <a:rPr lang="en-US" altLang="ko-KR" sz="1400" b="1" dirty="0" err="1" smtClean="0"/>
              <a:t>sugi</a:t>
            </a:r>
            <a:endParaRPr lang="en-US" altLang="ko-KR" sz="1400" b="1" dirty="0" smtClean="0"/>
          </a:p>
          <a:p>
            <a:r>
              <a:rPr lang="en-US" altLang="ko-KR" sz="1400" b="1" dirty="0" smtClean="0"/>
              <a:t>*/</a:t>
            </a:r>
            <a:endParaRPr lang="en-US" altLang="ko-KR" sz="1400" b="1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000628" y="2330887"/>
            <a:ext cx="3563796" cy="338554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600" b="1" dirty="0" smtClean="0"/>
              <a:t>C:\myJava&gt;</a:t>
            </a:r>
            <a:r>
              <a:rPr lang="en-US" altLang="ko-KR" sz="1600" b="1" dirty="0" err="1" smtClean="0"/>
              <a:t>javadoc</a:t>
            </a:r>
            <a:r>
              <a:rPr lang="en-US" altLang="ko-KR" sz="1600" b="1" dirty="0" smtClean="0"/>
              <a:t> Exam_01.java</a:t>
            </a:r>
            <a:endParaRPr lang="en-US" altLang="ko-KR" sz="1600" b="1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b="47728"/>
          <a:stretch>
            <a:fillRect/>
          </a:stretch>
        </p:blipFill>
        <p:spPr bwMode="auto">
          <a:xfrm>
            <a:off x="1347787" y="4024346"/>
            <a:ext cx="6448425" cy="2190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(Java) </a:t>
            </a:r>
            <a:r>
              <a:rPr lang="en-US" altLang="en-US" dirty="0" err="1" smtClean="0"/>
              <a:t>주석문</a:t>
            </a:r>
            <a:r>
              <a:rPr lang="en-US" altLang="en-US" dirty="0" smtClean="0"/>
              <a:t> - </a:t>
            </a:r>
            <a:r>
              <a:rPr lang="en-US" altLang="ko-KR" dirty="0" smtClean="0"/>
              <a:t>JAVA DOC </a:t>
            </a:r>
            <a:r>
              <a:rPr lang="ko-KR" altLang="en-US" dirty="0" err="1" smtClean="0"/>
              <a:t>주석문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4435" y="1285860"/>
            <a:ext cx="6755130" cy="4877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</a:t>
            </a:r>
            <a:r>
              <a:rPr lang="en-US" altLang="en-US" dirty="0" err="1" smtClean="0"/>
              <a:t>식별자와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키워드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자바 </a:t>
            </a:r>
            <a:r>
              <a:rPr lang="ko-KR" altLang="en-US" dirty="0" err="1" smtClean="0"/>
              <a:t>식별자</a:t>
            </a:r>
            <a:r>
              <a:rPr lang="ko-KR" altLang="en-US" dirty="0" smtClean="0"/>
              <a:t> 규칙과 </a:t>
            </a:r>
            <a:r>
              <a:rPr lang="ko-KR" altLang="en-US" dirty="0" smtClean="0"/>
              <a:t>관례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err="1" smtClean="0"/>
              <a:t>식별자</a:t>
            </a:r>
            <a:r>
              <a:rPr lang="ko-KR" altLang="en-US" dirty="0" smtClean="0"/>
              <a:t>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변수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상수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메소드</a:t>
            </a:r>
            <a:r>
              <a:rPr lang="en-US" altLang="ko-KR" dirty="0" smtClean="0"/>
              <a:t>, </a:t>
            </a:r>
            <a:r>
              <a:rPr lang="ko-KR" altLang="en-US" dirty="0" smtClean="0"/>
              <a:t>클래스 이름들</a:t>
            </a:r>
          </a:p>
          <a:p>
            <a:pPr>
              <a:lnSpc>
                <a:spcPct val="150000"/>
              </a:lnSpc>
            </a:pPr>
            <a:r>
              <a:rPr lang="ko-KR" altLang="en-US" dirty="0" err="1" smtClean="0"/>
              <a:t>식별자</a:t>
            </a:r>
            <a:r>
              <a:rPr lang="ko-KR" altLang="en-US" dirty="0" smtClean="0"/>
              <a:t> 규칙</a:t>
            </a:r>
          </a:p>
          <a:p>
            <a:pPr lvl="1">
              <a:lnSpc>
                <a:spcPct val="150000"/>
              </a:lnSpc>
            </a:pPr>
            <a:r>
              <a:rPr lang="ko-KR" altLang="en-US" dirty="0" err="1" smtClean="0"/>
              <a:t>첫문자는</a:t>
            </a:r>
            <a:r>
              <a:rPr lang="ko-KR" altLang="en-US" dirty="0" smtClean="0"/>
              <a:t> 일반문자</a:t>
            </a:r>
            <a:r>
              <a:rPr lang="en-US" altLang="ko-KR" dirty="0" smtClean="0"/>
              <a:t>, _, $</a:t>
            </a:r>
            <a:r>
              <a:rPr lang="ko-KR" altLang="en-US" dirty="0" smtClean="0"/>
              <a:t>만 가능</a:t>
            </a:r>
          </a:p>
          <a:p>
            <a:pPr lvl="1">
              <a:lnSpc>
                <a:spcPct val="150000"/>
              </a:lnSpc>
            </a:pPr>
            <a:r>
              <a:rPr lang="ko-KR" altLang="en-US" dirty="0" err="1" smtClean="0"/>
              <a:t>첫문자</a:t>
            </a:r>
            <a:r>
              <a:rPr lang="ko-KR" altLang="en-US" dirty="0" smtClean="0"/>
              <a:t> 아니면 일반문자</a:t>
            </a:r>
            <a:r>
              <a:rPr lang="en-US" altLang="ko-KR" dirty="0" smtClean="0"/>
              <a:t>, _, $, </a:t>
            </a:r>
            <a:r>
              <a:rPr lang="ko-KR" altLang="en-US" dirty="0" smtClean="0"/>
              <a:t>숫자 가능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키워드 사용 불가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대소문자 구분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공백 포함 불가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규칙 어기면 컴파일 오류</a:t>
            </a:r>
            <a:endParaRPr lang="ko-KR" alt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</a:t>
            </a:r>
            <a:r>
              <a:rPr lang="en-US" altLang="en-US" dirty="0" err="1" smtClean="0"/>
              <a:t>식별자와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키워드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 식별자의 예</a:t>
            </a:r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524000" y="1765002"/>
          <a:ext cx="60960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IDENTIFIER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사용 여부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오류 원인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index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ok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3_grade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error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숫자로 시작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_Variable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ok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Test100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ok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$</a:t>
                      </a:r>
                      <a:r>
                        <a:rPr lang="en-US" altLang="ko-KR" dirty="0" err="1" smtClean="0"/>
                        <a:t>testVar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ok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class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error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KEYWORD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이름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ok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 smtClean="0"/>
                        <a:t>thisName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ok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this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error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KEYWORD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blank name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error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공백문자 포함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#</a:t>
                      </a:r>
                      <a:r>
                        <a:rPr lang="en-US" altLang="ko-KR" dirty="0" err="1" smtClean="0"/>
                        <a:t>abc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error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# </a:t>
                      </a:r>
                      <a:r>
                        <a:rPr lang="ko-KR" altLang="en-US" dirty="0" smtClean="0"/>
                        <a:t>사용 불가</a:t>
                      </a:r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</a:t>
            </a:r>
            <a:r>
              <a:rPr lang="en-US" altLang="en-US" dirty="0" err="1" smtClean="0"/>
              <a:t>식별자와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키워드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err="1" smtClean="0"/>
              <a:t>식별자</a:t>
            </a:r>
            <a:r>
              <a:rPr lang="ko-KR" altLang="en-US" dirty="0" smtClean="0"/>
              <a:t> 관례를 따르면 </a:t>
            </a:r>
            <a:r>
              <a:rPr lang="ko-KR" altLang="en-US" dirty="0" err="1" smtClean="0"/>
              <a:t>가독성</a:t>
            </a:r>
            <a:r>
              <a:rPr lang="ko-KR" altLang="en-US" dirty="0" smtClean="0"/>
              <a:t> 높임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클래스와 인터페이스 이름 관례</a:t>
            </a:r>
          </a:p>
          <a:p>
            <a:pPr lvl="1">
              <a:lnSpc>
                <a:spcPct val="150000"/>
              </a:lnSpc>
            </a:pPr>
            <a:r>
              <a:rPr lang="ko-KR" altLang="en-US" dirty="0" err="1" smtClean="0"/>
              <a:t>첫문자</a:t>
            </a:r>
            <a:r>
              <a:rPr lang="ko-KR" altLang="en-US" dirty="0" smtClean="0"/>
              <a:t> 대문자로 시작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두 단어 이상 결합되면 </a:t>
            </a:r>
            <a:r>
              <a:rPr lang="ko-KR" altLang="en-US" dirty="0" err="1" smtClean="0"/>
              <a:t>단어사이</a:t>
            </a:r>
            <a:r>
              <a:rPr lang="ko-KR" altLang="en-US" dirty="0" smtClean="0"/>
              <a:t> 대문자로 연결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명사 이름 사용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클래스 이름 예 </a:t>
            </a:r>
            <a:r>
              <a:rPr lang="en-US" altLang="ko-KR" dirty="0" smtClean="0"/>
              <a:t>: Button, Frame, Applet, Thread, </a:t>
            </a:r>
            <a:r>
              <a:rPr lang="en-US" altLang="ko-KR" dirty="0" err="1" smtClean="0"/>
              <a:t>MenuBar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인터페이스 이름 예 </a:t>
            </a:r>
            <a:r>
              <a:rPr lang="en-US" altLang="ko-KR" dirty="0" smtClean="0"/>
              <a:t>: </a:t>
            </a:r>
            <a:r>
              <a:rPr lang="en-US" altLang="ko-KR" dirty="0" err="1" smtClean="0"/>
              <a:t>Runnable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LayoutManager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AppletContext</a:t>
            </a:r>
            <a:endParaRPr lang="ko-KR" alt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</a:t>
            </a:r>
            <a:r>
              <a:rPr lang="en-US" altLang="en-US" dirty="0" err="1" smtClean="0"/>
              <a:t>식별자와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키워드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변수와 </a:t>
            </a:r>
            <a:r>
              <a:rPr lang="ko-KR" altLang="en-US" dirty="0" err="1" smtClean="0"/>
              <a:t>메소드</a:t>
            </a:r>
            <a:r>
              <a:rPr lang="ko-KR" altLang="en-US" dirty="0" smtClean="0"/>
              <a:t> 이름 관례</a:t>
            </a:r>
          </a:p>
          <a:p>
            <a:pPr lvl="1">
              <a:lnSpc>
                <a:spcPct val="150000"/>
              </a:lnSpc>
            </a:pPr>
            <a:r>
              <a:rPr lang="ko-KR" altLang="en-US" dirty="0" err="1" smtClean="0"/>
              <a:t>첫문자</a:t>
            </a:r>
            <a:r>
              <a:rPr lang="ko-KR" altLang="en-US" dirty="0" smtClean="0"/>
              <a:t> 소문자로 시작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두 단어 이상 결합되면 </a:t>
            </a:r>
            <a:r>
              <a:rPr lang="ko-KR" altLang="en-US" dirty="0" err="1" smtClean="0"/>
              <a:t>단어사이</a:t>
            </a:r>
            <a:r>
              <a:rPr lang="ko-KR" altLang="en-US" dirty="0" smtClean="0"/>
              <a:t> 대문자로 연결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변수 이름은 명사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메소드</a:t>
            </a:r>
            <a:r>
              <a:rPr lang="ko-KR" altLang="en-US" dirty="0" smtClean="0"/>
              <a:t> 이름은 동사 이름 사용</a:t>
            </a:r>
          </a:p>
          <a:p>
            <a:pPr lvl="1">
              <a:lnSpc>
                <a:spcPct val="150000"/>
              </a:lnSpc>
            </a:pPr>
            <a:r>
              <a:rPr lang="ko-KR" altLang="en-US" dirty="0" err="1" smtClean="0"/>
              <a:t>메소드</a:t>
            </a:r>
            <a:r>
              <a:rPr lang="ko-KR" altLang="en-US" dirty="0" smtClean="0"/>
              <a:t> 이름 예 </a:t>
            </a:r>
            <a:r>
              <a:rPr lang="en-US" altLang="ko-KR" dirty="0" smtClean="0"/>
              <a:t>: </a:t>
            </a:r>
            <a:r>
              <a:rPr lang="en-US" altLang="ko-KR" dirty="0" err="1" smtClean="0"/>
              <a:t>getName</a:t>
            </a:r>
            <a:r>
              <a:rPr lang="en-US" altLang="ko-KR" dirty="0" smtClean="0"/>
              <a:t>(), </a:t>
            </a:r>
            <a:r>
              <a:rPr lang="en-US" altLang="ko-KR" dirty="0" err="1" smtClean="0"/>
              <a:t>getPointsize</a:t>
            </a:r>
            <a:r>
              <a:rPr lang="en-US" altLang="ko-KR" dirty="0" smtClean="0"/>
              <a:t>(), </a:t>
            </a:r>
            <a:r>
              <a:rPr lang="en-US" altLang="ko-KR" dirty="0" err="1" smtClean="0"/>
              <a:t>setBackground</a:t>
            </a:r>
            <a:r>
              <a:rPr lang="en-US" altLang="ko-KR" dirty="0" smtClean="0"/>
              <a:t>()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변수 이름 예 </a:t>
            </a:r>
            <a:r>
              <a:rPr lang="en-US" altLang="ko-KR" dirty="0" smtClean="0"/>
              <a:t>: name, age, </a:t>
            </a:r>
            <a:r>
              <a:rPr lang="en-US" altLang="ko-KR" dirty="0" err="1" smtClean="0"/>
              <a:t>deptName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pointSize</a:t>
            </a:r>
            <a:endParaRPr lang="ko-KR" alt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</a:t>
            </a:r>
            <a:r>
              <a:rPr lang="en-US" altLang="en-US" dirty="0" err="1" smtClean="0"/>
              <a:t>식별자와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키워드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상수 이름 관례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기본형 변수는 모두 대문자 사용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단어와 단어 사이는 </a:t>
            </a:r>
            <a:r>
              <a:rPr lang="en-US" altLang="ko-KR" dirty="0" smtClean="0"/>
              <a:t>_(underscore) </a:t>
            </a:r>
            <a:r>
              <a:rPr lang="ko-KR" altLang="en-US" dirty="0" smtClean="0"/>
              <a:t>으로 연결</a:t>
            </a:r>
          </a:p>
          <a:p>
            <a:pPr lvl="1">
              <a:lnSpc>
                <a:spcPct val="150000"/>
              </a:lnSpc>
            </a:pPr>
            <a:r>
              <a:rPr lang="ko-KR" altLang="en-US" dirty="0" err="1" smtClean="0"/>
              <a:t>참조형</a:t>
            </a:r>
            <a:r>
              <a:rPr lang="ko-KR" altLang="en-US" dirty="0" smtClean="0"/>
              <a:t> 변수는 대소문자 모두 사용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기본형 상수 예 </a:t>
            </a:r>
            <a:r>
              <a:rPr lang="en-US" altLang="ko-KR" dirty="0" smtClean="0"/>
              <a:t>: MAX_VALIE, PI, CROSSHAIR_CURSOR</a:t>
            </a:r>
          </a:p>
          <a:p>
            <a:pPr lvl="1">
              <a:lnSpc>
                <a:spcPct val="150000"/>
              </a:lnSpc>
            </a:pPr>
            <a:r>
              <a:rPr lang="ko-KR" altLang="en-US" dirty="0" err="1" smtClean="0"/>
              <a:t>참조형</a:t>
            </a:r>
            <a:r>
              <a:rPr lang="ko-KR" altLang="en-US" dirty="0" smtClean="0"/>
              <a:t> 상수 예 </a:t>
            </a:r>
            <a:r>
              <a:rPr lang="en-US" altLang="ko-KR" dirty="0" smtClean="0"/>
              <a:t>: black, </a:t>
            </a:r>
            <a:r>
              <a:rPr lang="en-US" altLang="ko-KR" dirty="0" err="1" smtClean="0"/>
              <a:t>darkGray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UndefinedProperty</a:t>
            </a:r>
            <a:endParaRPr lang="ko-KR" alt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</a:t>
            </a:r>
            <a:r>
              <a:rPr lang="en-US" altLang="en-US" dirty="0" err="1" smtClean="0"/>
              <a:t>식별자와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키워드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 키워드 리스트</a:t>
            </a:r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357160" y="2143116"/>
          <a:ext cx="8429680" cy="3483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4240"/>
                <a:gridCol w="1204240"/>
                <a:gridCol w="1204240"/>
                <a:gridCol w="1204240"/>
                <a:gridCol w="1204240"/>
                <a:gridCol w="1204240"/>
                <a:gridCol w="1204240"/>
              </a:tblGrid>
              <a:tr h="43545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abstract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assert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err="1" smtClean="0"/>
                        <a:t>boolean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break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byte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cast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catch</a:t>
                      </a:r>
                      <a:endParaRPr lang="ko-KR" altLang="en-US" dirty="0"/>
                    </a:p>
                  </a:txBody>
                  <a:tcPr/>
                </a:tc>
              </a:tr>
              <a:tr h="43545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char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class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const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continue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default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do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double</a:t>
                      </a:r>
                      <a:endParaRPr lang="ko-KR" altLang="en-US" dirty="0"/>
                    </a:p>
                  </a:txBody>
                  <a:tcPr/>
                </a:tc>
              </a:tr>
              <a:tr h="43545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else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extends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false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final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finally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float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for</a:t>
                      </a:r>
                      <a:endParaRPr lang="ko-KR" altLang="en-US" dirty="0"/>
                    </a:p>
                  </a:txBody>
                  <a:tcPr/>
                </a:tc>
              </a:tr>
              <a:tr h="43545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err="1" smtClean="0"/>
                        <a:t>goto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if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pc="-300" dirty="0" smtClean="0"/>
                        <a:t>implements</a:t>
                      </a:r>
                      <a:endParaRPr lang="ko-KR" altLang="en-US" spc="-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import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pc="-150" dirty="0" err="1" smtClean="0"/>
                        <a:t>instanceof</a:t>
                      </a:r>
                      <a:endParaRPr lang="ko-KR" altLang="en-US" spc="-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err="1" smtClean="0"/>
                        <a:t>int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interface</a:t>
                      </a:r>
                      <a:endParaRPr lang="ko-KR" altLang="en-US" dirty="0"/>
                    </a:p>
                  </a:txBody>
                  <a:tcPr/>
                </a:tc>
              </a:tr>
              <a:tr h="43545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length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long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native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new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null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package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private</a:t>
                      </a:r>
                      <a:endParaRPr lang="ko-KR" altLang="en-US" dirty="0"/>
                    </a:p>
                  </a:txBody>
                  <a:tcPr/>
                </a:tc>
              </a:tr>
              <a:tr h="43545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pc="-150" dirty="0" smtClean="0"/>
                        <a:t>protected</a:t>
                      </a:r>
                      <a:endParaRPr lang="ko-KR" altLang="en-US" spc="-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public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return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short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static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super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switch</a:t>
                      </a:r>
                      <a:endParaRPr lang="ko-KR" altLang="en-US" dirty="0"/>
                    </a:p>
                  </a:txBody>
                  <a:tcPr/>
                </a:tc>
              </a:tr>
              <a:tr h="43545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pc="-300" dirty="0" smtClean="0"/>
                        <a:t>synchronized</a:t>
                      </a:r>
                      <a:endParaRPr lang="ko-KR" altLang="en-US" spc="-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this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throw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throws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transient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true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try</a:t>
                      </a:r>
                      <a:endParaRPr lang="ko-KR" altLang="en-US" dirty="0"/>
                    </a:p>
                  </a:txBody>
                  <a:tcPr/>
                </a:tc>
              </a:tr>
              <a:tr h="43545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void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volatile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while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프로그래밍 </a:t>
            </a:r>
            <a:r>
              <a:rPr lang="en-US" altLang="ko-KR" dirty="0" smtClean="0"/>
              <a:t>– Eclipse </a:t>
            </a:r>
            <a:r>
              <a:rPr lang="ko-KR" altLang="en-US" dirty="0" smtClean="0"/>
              <a:t>설치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이클립스</a:t>
            </a:r>
            <a:r>
              <a:rPr lang="en-US" altLang="ko-KR" dirty="0" smtClean="0"/>
              <a:t>(Eclipse)</a:t>
            </a:r>
          </a:p>
          <a:p>
            <a:pPr lvl="1"/>
            <a:r>
              <a:rPr lang="en-US" altLang="ko-KR" dirty="0" smtClean="0"/>
              <a:t>JDK</a:t>
            </a:r>
            <a:r>
              <a:rPr lang="ko-KR" altLang="en-US" dirty="0" smtClean="0"/>
              <a:t>에는 별도의 에디터가 없음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개발의 편의성을 위해 별도의 에디터를 설치할 수 있음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ko-KR" altLang="en-US" dirty="0" err="1" smtClean="0"/>
              <a:t>이클립스</a:t>
            </a:r>
            <a:r>
              <a:rPr lang="en-US" altLang="ko-KR" dirty="0" smtClean="0"/>
              <a:t>(Eclipse) </a:t>
            </a:r>
            <a:r>
              <a:rPr lang="ko-KR" altLang="en-US" dirty="0" smtClean="0"/>
              <a:t>다운로드</a:t>
            </a:r>
            <a:endParaRPr lang="en-US" altLang="ko-KR" dirty="0" smtClean="0"/>
          </a:p>
          <a:p>
            <a:pPr lvl="1"/>
            <a:r>
              <a:rPr lang="en-US" altLang="ko-KR" dirty="0" smtClean="0">
                <a:hlinkClick r:id="rId2"/>
              </a:rPr>
              <a:t>http://www.eclipse.org</a:t>
            </a:r>
            <a:endParaRPr lang="en-US" altLang="ko-KR" dirty="0" smtClean="0"/>
          </a:p>
          <a:p>
            <a:pPr lvl="1"/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 l="7957" t="13641" r="9577" b="34275"/>
          <a:stretch>
            <a:fillRect/>
          </a:stretch>
        </p:blipFill>
        <p:spPr bwMode="auto">
          <a:xfrm>
            <a:off x="500034" y="3571876"/>
            <a:ext cx="814393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 bwMode="auto">
          <a:xfrm>
            <a:off x="5857884" y="4786322"/>
            <a:ext cx="2286016" cy="500066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charset="-127"/>
            </a:endParaRPr>
          </a:p>
        </p:txBody>
      </p:sp>
      <p:sp>
        <p:nvSpPr>
          <p:cNvPr id="6" name="직사각형 5"/>
          <p:cNvSpPr/>
          <p:nvPr/>
        </p:nvSpPr>
        <p:spPr bwMode="auto">
          <a:xfrm>
            <a:off x="1428728" y="4357694"/>
            <a:ext cx="571504" cy="21431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</a:t>
            </a:r>
            <a:r>
              <a:rPr lang="en-US" altLang="en-US" dirty="0" err="1" smtClean="0"/>
              <a:t>식별자와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키워드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자바 키워드 사용시 주의점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const, </a:t>
            </a:r>
            <a:r>
              <a:rPr lang="en-US" altLang="ko-KR" dirty="0" err="1" smtClean="0"/>
              <a:t>goto</a:t>
            </a:r>
            <a:r>
              <a:rPr lang="ko-KR" altLang="en-US" dirty="0" smtClean="0"/>
              <a:t>는 현재 사용되지 않는 키워드로 식별자로 사용 불가능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대문자 </a:t>
            </a:r>
            <a:r>
              <a:rPr lang="en-US" altLang="ko-KR" dirty="0" smtClean="0"/>
              <a:t>TRUE, FALSE, NULL</a:t>
            </a:r>
            <a:r>
              <a:rPr lang="ko-KR" altLang="en-US" dirty="0" smtClean="0"/>
              <a:t>은 자바 키워드 아님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C, C++ </a:t>
            </a:r>
            <a:r>
              <a:rPr lang="ko-KR" altLang="en-US" dirty="0" smtClean="0"/>
              <a:t>언어의 키워드 </a:t>
            </a:r>
            <a:r>
              <a:rPr lang="en-US" altLang="ko-KR" dirty="0" err="1" smtClean="0"/>
              <a:t>sizeof</a:t>
            </a:r>
            <a:r>
              <a:rPr lang="en-US" altLang="ko-KR" dirty="0" smtClean="0"/>
              <a:t> </a:t>
            </a:r>
            <a:r>
              <a:rPr lang="ko-KR" altLang="en-US" dirty="0" smtClean="0"/>
              <a:t>자바 언어의 키워드 아님</a:t>
            </a:r>
            <a:endParaRPr lang="ko-KR" alt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의 </a:t>
            </a:r>
            <a:r>
              <a:rPr lang="en-US" altLang="en-US" dirty="0" err="1" smtClean="0"/>
              <a:t>기본형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변수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자바에서 변수 사용하기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변수를 이용하여 프로그래머는 메모리상에 데이터를 저장하고 반대로 저장된 데이터를 프로그램 내에서 사용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ko-KR" altLang="en-US" dirty="0" smtClean="0"/>
              <a:t>변수 선언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pPr lvl="1"/>
            <a:r>
              <a:rPr lang="ko-KR" altLang="en-US" dirty="0" smtClean="0"/>
              <a:t>기본형 변수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자바 언어에서 표현 할 수 있는 종류로 정해져 있으며 각 종류별로 할당되는 메모리의 크기가 정해져 있음</a:t>
            </a:r>
            <a:endParaRPr lang="en-US" altLang="ko-KR" dirty="0" smtClean="0"/>
          </a:p>
          <a:p>
            <a:pPr lvl="1"/>
            <a:r>
              <a:rPr lang="ko-KR" altLang="en-US" dirty="0" err="1" smtClean="0"/>
              <a:t>참조형</a:t>
            </a:r>
            <a:r>
              <a:rPr lang="ko-KR" altLang="en-US" dirty="0" smtClean="0"/>
              <a:t> 변수 </a:t>
            </a:r>
            <a:r>
              <a:rPr lang="en-US" altLang="ko-KR" dirty="0" smtClean="0"/>
              <a:t>: ‘new’</a:t>
            </a:r>
            <a:r>
              <a:rPr lang="ko-KR" altLang="en-US" dirty="0" smtClean="0"/>
              <a:t>라는 연산자를 사용해서 동적으로 메모리 내의 힙 영역에 데이터를 할당하고 할당된 주소 값을 참조하여 사용</a:t>
            </a:r>
            <a:endParaRPr lang="en-US" altLang="ko-KR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008204" y="3259723"/>
            <a:ext cx="3726616" cy="1194512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lIns="180000" tIns="180000" rIns="180000" bIns="180000" rtlCol="0">
            <a:spAutoFit/>
          </a:bodyPr>
          <a:lstStyle/>
          <a:p>
            <a:r>
              <a:rPr lang="ko-KR" altLang="en-US" b="1" dirty="0" smtClean="0"/>
              <a:t>데이터타입</a:t>
            </a:r>
            <a:r>
              <a:rPr lang="en-US" altLang="ko-KR" b="1" dirty="0" smtClean="0"/>
              <a:t>(data type) </a:t>
            </a:r>
            <a:r>
              <a:rPr lang="ko-KR" altLang="en-US" b="1" dirty="0" smtClean="0"/>
              <a:t>변수이름</a:t>
            </a:r>
            <a:r>
              <a:rPr lang="en-US" altLang="ko-KR" b="1" dirty="0" smtClean="0"/>
              <a:t>;</a:t>
            </a:r>
          </a:p>
          <a:p>
            <a:endParaRPr lang="en-US" altLang="ko-KR" b="1" dirty="0" smtClean="0"/>
          </a:p>
          <a:p>
            <a:r>
              <a:rPr lang="en-US" altLang="ko-KR" b="1" dirty="0" smtClean="0"/>
              <a:t>Ex) </a:t>
            </a:r>
            <a:r>
              <a:rPr lang="en-US" altLang="ko-KR" b="1" dirty="0" err="1" smtClean="0"/>
              <a:t>boolean</a:t>
            </a:r>
            <a:r>
              <a:rPr lang="en-US" altLang="ko-KR" b="1" dirty="0" smtClean="0"/>
              <a:t> flag;</a:t>
            </a:r>
            <a:endParaRPr lang="en-US" altLang="ko-KR" b="1" dirty="0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의 </a:t>
            </a:r>
            <a:r>
              <a:rPr lang="en-US" altLang="en-US" dirty="0" err="1" smtClean="0"/>
              <a:t>기본형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변수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자바의 기본형 변수 종류와 특징</a:t>
            </a:r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607191" y="1928802"/>
          <a:ext cx="7929618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760"/>
                <a:gridCol w="1428760"/>
                <a:gridCol w="5072098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표현 형태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데이터타입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설  명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논리값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 smtClean="0"/>
                        <a:t>boolean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참이나 거짓을 </a:t>
                      </a:r>
                      <a:r>
                        <a:rPr lang="ko-KR" altLang="en-US" dirty="0" err="1" smtClean="0"/>
                        <a:t>나타내는값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단일문자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char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16</a:t>
                      </a:r>
                      <a:r>
                        <a:rPr lang="ko-KR" altLang="en-US" dirty="0" smtClean="0"/>
                        <a:t>비트의 유니코드 문자 데이터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정수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byte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부호가 있는 </a:t>
                      </a:r>
                      <a:r>
                        <a:rPr lang="en-US" altLang="ko-KR" dirty="0" smtClean="0"/>
                        <a:t>8</a:t>
                      </a:r>
                      <a:r>
                        <a:rPr lang="ko-KR" altLang="en-US" dirty="0" smtClean="0"/>
                        <a:t>비트의 정수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short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부호가 있는 </a:t>
                      </a:r>
                      <a:r>
                        <a:rPr lang="en-US" altLang="ko-KR" dirty="0" smtClean="0"/>
                        <a:t>16</a:t>
                      </a:r>
                      <a:r>
                        <a:rPr lang="ko-KR" altLang="en-US" dirty="0" smtClean="0"/>
                        <a:t>비트의 정수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 smtClean="0"/>
                        <a:t>int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부호가 있는 </a:t>
                      </a:r>
                      <a:r>
                        <a:rPr lang="en-US" altLang="ko-KR" dirty="0" smtClean="0"/>
                        <a:t>32</a:t>
                      </a:r>
                      <a:r>
                        <a:rPr lang="ko-KR" altLang="en-US" dirty="0" smtClean="0"/>
                        <a:t>비트의 정수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long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부호가 있는 </a:t>
                      </a:r>
                      <a:r>
                        <a:rPr lang="en-US" altLang="ko-KR" dirty="0" smtClean="0"/>
                        <a:t>64</a:t>
                      </a:r>
                      <a:r>
                        <a:rPr lang="ko-KR" altLang="en-US" dirty="0" smtClean="0"/>
                        <a:t>비트의 정수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실수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float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부호가 있는 </a:t>
                      </a:r>
                      <a:r>
                        <a:rPr lang="en-US" altLang="ko-KR" dirty="0" smtClean="0"/>
                        <a:t>32</a:t>
                      </a:r>
                      <a:r>
                        <a:rPr lang="ko-KR" altLang="en-US" dirty="0" smtClean="0"/>
                        <a:t>비트의 부동소수점 실수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double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부호가 있는 </a:t>
                      </a:r>
                      <a:r>
                        <a:rPr lang="en-US" altLang="ko-KR" dirty="0" smtClean="0"/>
                        <a:t>64</a:t>
                      </a:r>
                      <a:r>
                        <a:rPr lang="ko-KR" altLang="en-US" dirty="0" smtClean="0"/>
                        <a:t>비트의 부동소수점 실수</a:t>
                      </a:r>
                      <a:endParaRPr lang="ko-KR" alt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의 </a:t>
            </a:r>
            <a:r>
              <a:rPr lang="en-US" altLang="en-US" dirty="0" err="1" smtClean="0"/>
              <a:t>기본형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변수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자바의 기본형 변수 종류와 특징</a:t>
            </a:r>
          </a:p>
          <a:p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263048" y="1800562"/>
          <a:ext cx="8617903" cy="4414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1293"/>
                <a:gridCol w="1081405"/>
                <a:gridCol w="6085205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데이터 타입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크</a:t>
                      </a:r>
                      <a:r>
                        <a:rPr lang="ko-KR" altLang="en-US" dirty="0" smtClean="0"/>
                        <a:t>  기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표현 범위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 smtClean="0"/>
                        <a:t>boolean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바이트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true</a:t>
                      </a: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또는 </a:t>
                      </a:r>
                      <a:r>
                        <a:rPr lang="en-US" altLang="ko-KR" baseline="0" dirty="0" smtClean="0"/>
                        <a:t>false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char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바이트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‘\u0000’~’\</a:t>
                      </a:r>
                      <a:r>
                        <a:rPr lang="en-US" altLang="ko-KR" dirty="0" err="1" smtClean="0"/>
                        <a:t>uffff</a:t>
                      </a:r>
                      <a:r>
                        <a:rPr lang="en-US" altLang="ko-KR" dirty="0" smtClean="0"/>
                        <a:t>’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byte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바이트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-2^7 ~ 2^7-1</a:t>
                      </a:r>
                    </a:p>
                    <a:p>
                      <a:pPr latinLnBrk="1"/>
                      <a:r>
                        <a:rPr lang="en-US" altLang="ko-KR" dirty="0" smtClean="0"/>
                        <a:t>(-128 ~ 127)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short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바이트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-2^15 ~ 2^31-1</a:t>
                      </a:r>
                    </a:p>
                    <a:p>
                      <a:pPr latinLnBrk="1"/>
                      <a:r>
                        <a:rPr lang="en-US" altLang="ko-KR" dirty="0" smtClean="0"/>
                        <a:t>(-32768 ~ 32767)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 smtClean="0"/>
                        <a:t>int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r>
                        <a:rPr lang="ko-KR" altLang="en-US" dirty="0" smtClean="0"/>
                        <a:t>바이트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-2^31 ~ 2^31-1</a:t>
                      </a:r>
                    </a:p>
                    <a:p>
                      <a:pPr latinLnBrk="1"/>
                      <a:r>
                        <a:rPr lang="en-US" altLang="ko-KR" dirty="0" smtClean="0"/>
                        <a:t>(-2147483648 ~ 2147483647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long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r>
                        <a:rPr lang="ko-KR" altLang="en-US" dirty="0" smtClean="0"/>
                        <a:t>바이트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-2^63</a:t>
                      </a:r>
                      <a:r>
                        <a:rPr lang="en-US" altLang="ko-KR" baseline="0" dirty="0" smtClean="0"/>
                        <a:t> ~ 2^63-1</a:t>
                      </a:r>
                    </a:p>
                    <a:p>
                      <a:pPr latinLnBrk="1"/>
                      <a:r>
                        <a:rPr lang="en-US" altLang="ko-KR" baseline="0" dirty="0" smtClean="0"/>
                        <a:t>(-9223372036854775808 ~ </a:t>
                      </a:r>
                      <a:r>
                        <a:rPr lang="en-US" altLang="ko-KR" baseline="0" dirty="0" smtClean="0"/>
                        <a:t>9223372036854775807)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float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r>
                        <a:rPr lang="ko-KR" altLang="en-US" dirty="0" smtClean="0"/>
                        <a:t>바이트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1.4E-45 ~ 3.4028235E38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double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r>
                        <a:rPr lang="ko-KR" altLang="en-US" dirty="0" smtClean="0"/>
                        <a:t>바이트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4.9E-324</a:t>
                      </a:r>
                      <a:r>
                        <a:rPr lang="en-US" altLang="ko-KR" baseline="0" dirty="0" smtClean="0"/>
                        <a:t> ~ 1.7976931348623157E308</a:t>
                      </a:r>
                      <a:endParaRPr lang="ko-KR" alt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의 </a:t>
            </a:r>
            <a:r>
              <a:rPr lang="en-US" altLang="en-US" dirty="0" err="1" smtClean="0"/>
              <a:t>기본형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변수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 </a:t>
            </a:r>
            <a:r>
              <a:rPr lang="en-US" altLang="ko-KR" dirty="0" smtClean="0"/>
              <a:t>Exam_02.java – </a:t>
            </a:r>
            <a:r>
              <a:rPr lang="ko-KR" altLang="en-US" dirty="0" smtClean="0"/>
              <a:t>기본형 변수 사용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14364" y="1643050"/>
            <a:ext cx="7715272" cy="4939814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public 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class Exam_02 {</a:t>
            </a:r>
          </a:p>
          <a:p>
            <a:pPr lvl="1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public static void main(String[]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ar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boolean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 b;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 = 10;</a:t>
            </a: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long l = 10L;</a:t>
            </a: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double d = 5.24;</a:t>
            </a: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float f = 3.14f;</a:t>
            </a: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char c;</a:t>
            </a:r>
          </a:p>
          <a:p>
            <a:pPr lvl="2"/>
            <a:endParaRPr lang="ko-KR" altLang="en-US" sz="15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b = true;</a:t>
            </a: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c = 'a';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 = 10 + 10;</a:t>
            </a:r>
          </a:p>
          <a:p>
            <a:pPr lvl="2"/>
            <a:endParaRPr lang="ko-KR" altLang="en-US" sz="15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("b = " + b);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 = " + 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("l = " + l);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("d = " + d);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("f = " + f);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("c = " + c);</a:t>
            </a:r>
          </a:p>
          <a:p>
            <a:pPr lvl="1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ko-KR" altLang="en-US" sz="1500" b="1" dirty="0" err="1" smtClean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의 </a:t>
            </a:r>
            <a:r>
              <a:rPr lang="en-US" altLang="en-US" dirty="0" err="1" smtClean="0"/>
              <a:t>기본형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변수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 </a:t>
            </a:r>
            <a:r>
              <a:rPr lang="en-US" altLang="ko-KR" dirty="0" smtClean="0"/>
              <a:t>Exam_03.java – </a:t>
            </a:r>
            <a:r>
              <a:rPr lang="ko-KR" altLang="en-US" dirty="0" smtClean="0"/>
              <a:t>변수 별 최대 최소값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14364" y="1643050"/>
            <a:ext cx="7715272" cy="4939814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public class Exam_03 {</a:t>
            </a:r>
          </a:p>
          <a:p>
            <a:pPr lvl="1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public static void main(String[]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ar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("byte MIN = " + 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Byte.MIN_VALUE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("byte MIN = " + 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Byte.MIN_VALUE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lvl="2"/>
            <a:endParaRPr lang="ko-KR" altLang="en-US" sz="15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("short MIN = " + 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Short.MIN_VALUE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("short MAX = " + 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Short.MIN_VALUE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lvl="2"/>
            <a:endParaRPr lang="ko-KR" altLang="en-US" sz="15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 MIN = " + 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Integer.MIN_VALUE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 MAX = " + 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Integer.MAX_VALUE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lvl="2"/>
            <a:endParaRPr lang="ko-KR" altLang="en-US" sz="15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("long MIN = " + 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Long.MIN_VALUE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("long MAX = " + 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Long.MAX_VALUE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lvl="2"/>
            <a:endParaRPr lang="ko-KR" altLang="en-US" sz="15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("float MIN = " + 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Float.MIN_VALUE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("float MAX = " + 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Float.MAX_VALUE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lvl="2"/>
            <a:endParaRPr lang="ko-KR" altLang="en-US" sz="15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("double MIN = " + 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Double.MIN_VALUE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("double MAX = " + 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Double.MAX_VALUE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lvl="1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}	</a:t>
            </a:r>
          </a:p>
          <a:p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ko-KR" altLang="en-US" sz="1500" b="1" dirty="0" err="1" smtClean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의 </a:t>
            </a:r>
            <a:r>
              <a:rPr lang="en-US" altLang="en-US" dirty="0" err="1" smtClean="0"/>
              <a:t>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 연산자의 종류</a:t>
            </a:r>
          </a:p>
          <a:p>
            <a:pPr lvl="1">
              <a:lnSpc>
                <a:spcPct val="150000"/>
              </a:lnSpc>
            </a:pPr>
            <a:r>
              <a:rPr lang="ko-KR" altLang="en-US" dirty="0" err="1" smtClean="0"/>
              <a:t>형변환</a:t>
            </a:r>
            <a:r>
              <a:rPr lang="ko-KR" altLang="en-US" dirty="0" smtClean="0"/>
              <a:t> 연산자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산술 연산자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비교 연산자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논리 연산자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비트 연산자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대입 연산자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조건 </a:t>
            </a:r>
            <a:r>
              <a:rPr lang="ko-KR" altLang="en-US" dirty="0" err="1" smtClean="0"/>
              <a:t>삼항</a:t>
            </a:r>
            <a:r>
              <a:rPr lang="ko-KR" altLang="en-US" dirty="0" smtClean="0"/>
              <a:t> 연산자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의 </a:t>
            </a:r>
            <a:r>
              <a:rPr lang="en-US" altLang="en-US" dirty="0" err="1" smtClean="0"/>
              <a:t>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형변환</a:t>
            </a:r>
            <a:r>
              <a:rPr lang="ko-KR" altLang="en-US" dirty="0" smtClean="0"/>
              <a:t> 연산자</a:t>
            </a:r>
          </a:p>
          <a:p>
            <a:pPr lvl="1"/>
            <a:r>
              <a:rPr lang="ko-KR" altLang="en-US" dirty="0" smtClean="0"/>
              <a:t>데이터 타입을 명확하게 변경</a:t>
            </a:r>
          </a:p>
          <a:p>
            <a:pPr lvl="1"/>
            <a:r>
              <a:rPr lang="ko-KR" altLang="en-US" dirty="0" smtClean="0"/>
              <a:t>연산자 사용 형태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err="1" smtClean="0"/>
              <a:t>형변환</a:t>
            </a:r>
            <a:r>
              <a:rPr lang="ko-KR" altLang="en-US" dirty="0" smtClean="0"/>
              <a:t> </a:t>
            </a:r>
            <a:r>
              <a:rPr lang="ko-KR" altLang="en-US" dirty="0" smtClean="0"/>
              <a:t>규칙</a:t>
            </a:r>
          </a:p>
          <a:p>
            <a:pPr lvl="1"/>
            <a:r>
              <a:rPr lang="en-US" altLang="ko-KR" dirty="0" err="1" smtClean="0"/>
              <a:t>boolean</a:t>
            </a:r>
            <a:r>
              <a:rPr lang="en-US" altLang="ko-KR" dirty="0" smtClean="0"/>
              <a:t> </a:t>
            </a:r>
            <a:r>
              <a:rPr lang="ko-KR" altLang="en-US" dirty="0" smtClean="0"/>
              <a:t>타입 제외</a:t>
            </a:r>
          </a:p>
          <a:p>
            <a:pPr lvl="1"/>
            <a:r>
              <a:rPr lang="ko-KR" altLang="en-US" dirty="0" smtClean="0"/>
              <a:t>자동 </a:t>
            </a:r>
            <a:r>
              <a:rPr lang="ko-KR" altLang="en-US" dirty="0" err="1" smtClean="0"/>
              <a:t>형변환</a:t>
            </a:r>
            <a:r>
              <a:rPr lang="en-US" altLang="ko-KR" dirty="0" smtClean="0"/>
              <a:t>(</a:t>
            </a:r>
            <a:r>
              <a:rPr lang="ko-KR" altLang="en-US" dirty="0" smtClean="0"/>
              <a:t>묵시적 </a:t>
            </a:r>
            <a:r>
              <a:rPr lang="ko-KR" altLang="en-US" dirty="0" err="1" smtClean="0"/>
              <a:t>형변환</a:t>
            </a:r>
            <a:r>
              <a:rPr lang="en-US" altLang="ko-KR" dirty="0" smtClean="0"/>
              <a:t>, </a:t>
            </a:r>
            <a:r>
              <a:rPr lang="ko-KR" altLang="en-US" dirty="0" smtClean="0"/>
              <a:t>확대 </a:t>
            </a:r>
            <a:r>
              <a:rPr lang="ko-KR" altLang="en-US" dirty="0" err="1" smtClean="0"/>
              <a:t>형변환</a:t>
            </a:r>
            <a:r>
              <a:rPr lang="en-US" altLang="ko-KR" dirty="0" smtClean="0"/>
              <a:t>) </a:t>
            </a:r>
          </a:p>
          <a:p>
            <a:pPr lvl="1"/>
            <a:r>
              <a:rPr lang="ko-KR" altLang="en-US" dirty="0" smtClean="0"/>
              <a:t>명시적 </a:t>
            </a:r>
            <a:r>
              <a:rPr lang="ko-KR" altLang="en-US" dirty="0" err="1" smtClean="0"/>
              <a:t>형변환</a:t>
            </a:r>
            <a:r>
              <a:rPr lang="en-US" altLang="ko-KR" dirty="0" smtClean="0"/>
              <a:t>(</a:t>
            </a:r>
            <a:r>
              <a:rPr lang="ko-KR" altLang="en-US" dirty="0" smtClean="0"/>
              <a:t>축소 </a:t>
            </a:r>
            <a:r>
              <a:rPr lang="ko-KR" altLang="en-US" dirty="0" err="1" smtClean="0"/>
              <a:t>형변환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08204" y="2591678"/>
            <a:ext cx="7850076" cy="174851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lIns="180000" tIns="180000" rIns="180000" bIns="180000" rtlCol="0">
            <a:spAutoFit/>
          </a:bodyPr>
          <a:lstStyle/>
          <a:p>
            <a:r>
              <a:rPr lang="en-US" altLang="ko-KR" b="1" dirty="0" smtClean="0"/>
              <a:t>()</a:t>
            </a:r>
            <a:r>
              <a:rPr lang="ko-KR" altLang="en-US" b="1" dirty="0" smtClean="0"/>
              <a:t>안에 변환하고 싶은 데이터 타입을 넣어서</a:t>
            </a:r>
            <a:endParaRPr lang="en-US" altLang="ko-KR" b="1" dirty="0" smtClean="0"/>
          </a:p>
          <a:p>
            <a:r>
              <a:rPr lang="ko-KR" altLang="en-US" b="1" dirty="0" smtClean="0"/>
              <a:t>변환하고자 하는 변수나 데이터 앞에 기술</a:t>
            </a:r>
            <a:endParaRPr lang="en-US" altLang="ko-KR" b="1" dirty="0" smtClean="0"/>
          </a:p>
          <a:p>
            <a:endParaRPr lang="en-US" altLang="ko-KR" b="1" dirty="0" smtClean="0"/>
          </a:p>
          <a:p>
            <a:r>
              <a:rPr lang="en-US" altLang="ko-KR" b="1" dirty="0" smtClean="0"/>
              <a:t>Ex) float f = 0.1f;</a:t>
            </a:r>
          </a:p>
          <a:p>
            <a:r>
              <a:rPr lang="en-US" altLang="ko-KR" b="1" dirty="0" smtClean="0"/>
              <a:t> </a:t>
            </a:r>
            <a:r>
              <a:rPr lang="en-US" altLang="ko-KR" b="1" dirty="0" smtClean="0"/>
              <a:t>     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i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 f;		// float -&gt; 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,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i</a:t>
            </a:r>
            <a:r>
              <a:rPr lang="en-US" altLang="ko-KR" b="1" dirty="0" smtClean="0"/>
              <a:t>=0</a:t>
            </a:r>
            <a:endParaRPr lang="en-US" altLang="ko-KR" b="1" dirty="0" smtClean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의 </a:t>
            </a:r>
            <a:r>
              <a:rPr lang="en-US" altLang="en-US" dirty="0" err="1" smtClean="0"/>
              <a:t>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 </a:t>
            </a:r>
            <a:r>
              <a:rPr lang="en-US" altLang="ko-KR" dirty="0" smtClean="0"/>
              <a:t>Exam_04.java </a:t>
            </a:r>
            <a:r>
              <a:rPr lang="en-US" altLang="ko-KR" dirty="0" smtClean="0"/>
              <a:t>– </a:t>
            </a:r>
            <a:r>
              <a:rPr lang="ko-KR" altLang="en-US" dirty="0" err="1" smtClean="0"/>
              <a:t>형변환</a:t>
            </a:r>
            <a:r>
              <a:rPr lang="ko-KR" altLang="en-US" dirty="0" smtClean="0"/>
              <a:t> 연산자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14364" y="1643050"/>
            <a:ext cx="7715272" cy="5170646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public class Exam_04 {</a:t>
            </a:r>
          </a:p>
          <a:p>
            <a:pPr lvl="1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public static void main(String[]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ar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byte byte1 = 97;</a:t>
            </a: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char char1;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 int1;</a:t>
            </a: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float float1;</a:t>
            </a: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double double1;</a:t>
            </a:r>
          </a:p>
          <a:p>
            <a:pPr lvl="2"/>
            <a:endParaRPr lang="ko-KR" altLang="en-US" sz="15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int1 = byte1;</a:t>
            </a: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float1 = int1;</a:t>
            </a: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double1 = float1;</a:t>
            </a:r>
          </a:p>
          <a:p>
            <a:pPr lvl="2"/>
            <a:endParaRPr lang="ko-KR" altLang="en-US" sz="15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("(byte)97 = (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)" + int1);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("(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)97 = (float)" + float1);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("(float)97.F = (double)" + double1);</a:t>
            </a:r>
          </a:p>
          <a:p>
            <a:pPr lvl="2"/>
            <a:endParaRPr lang="ko-KR" altLang="en-US" sz="15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char1 = (char)int1;</a:t>
            </a: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int1 = (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)double1;</a:t>
            </a:r>
          </a:p>
          <a:p>
            <a:pPr lvl="2"/>
            <a:endParaRPr lang="ko-KR" altLang="en-US" sz="15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("(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)97 = (char)" + char1);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("(double)97.0 = (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)" + int1);</a:t>
            </a:r>
          </a:p>
          <a:p>
            <a:pPr lvl="1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}	}</a:t>
            </a:r>
            <a:endParaRPr lang="ko-KR" altLang="en-US" sz="1500" b="1" dirty="0" err="1" smtClean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의 </a:t>
            </a:r>
            <a:r>
              <a:rPr lang="en-US" altLang="en-US" dirty="0" err="1" smtClean="0"/>
              <a:t>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산술 </a:t>
            </a:r>
            <a:r>
              <a:rPr lang="ko-KR" altLang="en-US" dirty="0" smtClean="0"/>
              <a:t>연산자 </a:t>
            </a:r>
            <a:r>
              <a:rPr lang="en-US" altLang="ko-KR" dirty="0" smtClean="0"/>
              <a:t>: ++(</a:t>
            </a:r>
            <a:r>
              <a:rPr lang="ko-KR" altLang="en-US" dirty="0" smtClean="0"/>
              <a:t>증가</a:t>
            </a:r>
            <a:r>
              <a:rPr lang="en-US" altLang="ko-KR" dirty="0" smtClean="0"/>
              <a:t>), --(</a:t>
            </a:r>
            <a:r>
              <a:rPr lang="ko-KR" altLang="en-US" dirty="0" smtClean="0"/>
              <a:t>감소</a:t>
            </a:r>
            <a:r>
              <a:rPr lang="en-US" altLang="ko-KR" dirty="0" smtClean="0"/>
              <a:t>) </a:t>
            </a:r>
            <a:r>
              <a:rPr lang="ko-KR" altLang="en-US" dirty="0" smtClean="0"/>
              <a:t>연산자</a:t>
            </a:r>
          </a:p>
          <a:p>
            <a:pPr lvl="1"/>
            <a:r>
              <a:rPr lang="ko-KR" altLang="en-US" dirty="0" smtClean="0"/>
              <a:t>현재의 정수 값을 </a:t>
            </a:r>
            <a:r>
              <a:rPr lang="en-US" altLang="ko-KR" dirty="0" smtClean="0"/>
              <a:t>1 </a:t>
            </a:r>
            <a:r>
              <a:rPr lang="ko-KR" altLang="en-US" dirty="0" smtClean="0"/>
              <a:t>증가 또는 감소 </a:t>
            </a:r>
          </a:p>
          <a:p>
            <a:pPr lvl="1"/>
            <a:r>
              <a:rPr lang="ko-KR" altLang="en-US" dirty="0" err="1" smtClean="0"/>
              <a:t>단항</a:t>
            </a:r>
            <a:r>
              <a:rPr lang="ko-KR" altLang="en-US" dirty="0" smtClean="0"/>
              <a:t> 연산자</a:t>
            </a:r>
          </a:p>
          <a:p>
            <a:pPr lvl="1"/>
            <a:r>
              <a:rPr lang="ko-KR" altLang="en-US" dirty="0" smtClean="0"/>
              <a:t>변수의 왼쪽</a:t>
            </a:r>
            <a:r>
              <a:rPr lang="en-US" altLang="ko-KR" dirty="0" smtClean="0"/>
              <a:t>, </a:t>
            </a:r>
            <a:r>
              <a:rPr lang="ko-KR" altLang="en-US" dirty="0" smtClean="0"/>
              <a:t>오른쪽 모두 </a:t>
            </a:r>
            <a:r>
              <a:rPr lang="ko-KR" altLang="en-US" dirty="0" smtClean="0"/>
              <a:t>가능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ko-KR" altLang="en-US" dirty="0" smtClean="0"/>
          </a:p>
          <a:p>
            <a:r>
              <a:rPr lang="ko-KR" altLang="en-US" dirty="0" smtClean="0"/>
              <a:t>산술 연산자 </a:t>
            </a:r>
            <a:r>
              <a:rPr lang="en-US" altLang="ko-KR" dirty="0" smtClean="0"/>
              <a:t>: %(</a:t>
            </a:r>
            <a:r>
              <a:rPr lang="ko-KR" altLang="en-US" dirty="0" smtClean="0"/>
              <a:t>나머지</a:t>
            </a:r>
            <a:r>
              <a:rPr lang="en-US" altLang="ko-KR" dirty="0" smtClean="0"/>
              <a:t>) </a:t>
            </a:r>
            <a:r>
              <a:rPr lang="ko-KR" altLang="en-US" dirty="0" smtClean="0"/>
              <a:t>연산자</a:t>
            </a:r>
          </a:p>
          <a:p>
            <a:pPr lvl="1"/>
            <a:r>
              <a:rPr lang="ko-KR" altLang="en-US" dirty="0" smtClean="0"/>
              <a:t>정수의 몫을 구한 나머지  </a:t>
            </a:r>
          </a:p>
          <a:p>
            <a:pPr lvl="1"/>
            <a:r>
              <a:rPr lang="ko-KR" altLang="en-US" dirty="0" smtClean="0"/>
              <a:t>이항 연산자</a:t>
            </a:r>
          </a:p>
          <a:p>
            <a:pPr lvl="1"/>
            <a:r>
              <a:rPr lang="en-US" altLang="ko-KR" dirty="0" err="1" smtClean="0"/>
              <a:t>boolean</a:t>
            </a:r>
            <a:r>
              <a:rPr lang="en-US" altLang="ko-KR" dirty="0" smtClean="0"/>
              <a:t>  </a:t>
            </a:r>
            <a:r>
              <a:rPr lang="ko-KR" altLang="en-US" dirty="0" smtClean="0"/>
              <a:t>타입 적용 </a:t>
            </a:r>
            <a:r>
              <a:rPr lang="ko-KR" altLang="en-US" dirty="0" smtClean="0"/>
              <a:t>불가능</a:t>
            </a:r>
            <a:endParaRPr lang="ko-KR" alt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572264" y="1428736"/>
            <a:ext cx="1645918" cy="174851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lIns="180000" tIns="180000" rIns="180000" bIns="180000" rtlCol="0">
            <a:spAutoFit/>
          </a:bodyPr>
          <a:lstStyle/>
          <a:p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i</a:t>
            </a:r>
            <a:r>
              <a:rPr lang="en-US" altLang="ko-KR" b="1" dirty="0" smtClean="0"/>
              <a:t> = 2;</a:t>
            </a:r>
          </a:p>
          <a:p>
            <a:r>
              <a:rPr lang="en-US" altLang="ko-KR" b="1" dirty="0" err="1" smtClean="0"/>
              <a:t>int</a:t>
            </a:r>
            <a:r>
              <a:rPr lang="en-US" altLang="ko-KR" b="1" dirty="0" smtClean="0"/>
              <a:t> r = </a:t>
            </a:r>
            <a:r>
              <a:rPr lang="en-US" altLang="ko-KR" b="1" dirty="0" err="1" smtClean="0"/>
              <a:t>i</a:t>
            </a:r>
            <a:r>
              <a:rPr lang="en-US" altLang="ko-KR" b="1" dirty="0" smtClean="0"/>
              <a:t>++;</a:t>
            </a:r>
          </a:p>
          <a:p>
            <a:endParaRPr lang="en-US" altLang="ko-KR" b="1" dirty="0" smtClean="0"/>
          </a:p>
          <a:p>
            <a:r>
              <a:rPr lang="en-US" altLang="ko-KR" b="1" dirty="0" err="1" smtClean="0"/>
              <a:t>int</a:t>
            </a:r>
            <a:r>
              <a:rPr lang="en-US" altLang="ko-KR" b="1" dirty="0" smtClean="0"/>
              <a:t> j = 2;</a:t>
            </a:r>
          </a:p>
          <a:p>
            <a:r>
              <a:rPr lang="en-US" altLang="ko-KR" b="1" dirty="0" err="1" smtClean="0"/>
              <a:t>int</a:t>
            </a:r>
            <a:r>
              <a:rPr lang="en-US" altLang="ko-KR" b="1" dirty="0" smtClean="0"/>
              <a:t> s = ++j;</a:t>
            </a:r>
            <a:endParaRPr lang="en-US" altLang="ko-KR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6572264" y="4214818"/>
            <a:ext cx="1762938" cy="640515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lIns="180000" tIns="180000" rIns="180000" bIns="180000" rtlCol="0">
            <a:spAutoFit/>
          </a:bodyPr>
          <a:lstStyle/>
          <a:p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i</a:t>
            </a:r>
            <a:r>
              <a:rPr lang="en-US" altLang="ko-KR" b="1" dirty="0" smtClean="0"/>
              <a:t> = 9 % 2;</a:t>
            </a:r>
            <a:endParaRPr lang="en-US" altLang="ko-KR" b="1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프로그래밍 </a:t>
            </a:r>
            <a:r>
              <a:rPr lang="en-US" altLang="ko-KR" dirty="0" smtClean="0"/>
              <a:t>– Eclipse </a:t>
            </a:r>
            <a:r>
              <a:rPr lang="ko-KR" altLang="en-US" dirty="0" smtClean="0"/>
              <a:t>설치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이클립스</a:t>
            </a:r>
            <a:r>
              <a:rPr lang="en-US" altLang="ko-KR" dirty="0" smtClean="0"/>
              <a:t>(Eclipse) </a:t>
            </a:r>
            <a:r>
              <a:rPr lang="ko-KR" altLang="en-US" dirty="0" smtClean="0"/>
              <a:t>다운로드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100" y="2000240"/>
            <a:ext cx="7543800" cy="451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 bwMode="auto">
          <a:xfrm>
            <a:off x="785786" y="5143512"/>
            <a:ext cx="5643602" cy="877876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의 </a:t>
            </a:r>
            <a:r>
              <a:rPr lang="en-US" altLang="en-US" dirty="0" err="1" smtClean="0"/>
              <a:t>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 </a:t>
            </a:r>
            <a:r>
              <a:rPr lang="en-US" altLang="ko-KR" dirty="0" smtClean="0"/>
              <a:t>Exam_05.java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산술연산자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14364" y="1830679"/>
            <a:ext cx="7715272" cy="2169825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public 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class Exam_05 {</a:t>
            </a:r>
          </a:p>
          <a:p>
            <a:pPr lvl="1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public static void main(String[]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ar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 = 5;</a:t>
            </a:r>
          </a:p>
          <a:p>
            <a:pPr lvl="2"/>
            <a:r>
              <a:rPr lang="nn-NO" altLang="ko-KR" sz="1500" b="1" dirty="0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nn-NO" altLang="ko-KR" sz="1500" b="1" i="1" dirty="0" smtClean="0">
                <a:latin typeface="Courier New" pitchFamily="49" charset="0"/>
                <a:cs typeface="Courier New" pitchFamily="49" charset="0"/>
              </a:rPr>
              <a:t>out.println("i = " + i + "  i++ = " + i++);</a:t>
            </a:r>
          </a:p>
          <a:p>
            <a:pPr lvl="2"/>
            <a:r>
              <a:rPr lang="nn-NO" altLang="ko-KR" sz="1500" b="1" dirty="0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nn-NO" altLang="ko-KR" sz="1500" b="1" i="1" dirty="0" smtClean="0">
                <a:latin typeface="Courier New" pitchFamily="49" charset="0"/>
                <a:cs typeface="Courier New" pitchFamily="49" charset="0"/>
              </a:rPr>
              <a:t>out.println("i = " + i + "  ++i = " + ++i);</a:t>
            </a:r>
          </a:p>
          <a:p>
            <a:pPr lvl="2"/>
            <a:r>
              <a:rPr lang="nn-NO" altLang="ko-KR" sz="1500" b="1" dirty="0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nn-NO" altLang="ko-KR" sz="1500" b="1" i="1" dirty="0" smtClean="0">
                <a:latin typeface="Courier New" pitchFamily="49" charset="0"/>
                <a:cs typeface="Courier New" pitchFamily="49" charset="0"/>
              </a:rPr>
              <a:t>out.println("i = " + i + "  --i = " + --i);</a:t>
            </a:r>
          </a:p>
          <a:p>
            <a:pPr lvl="2"/>
            <a:r>
              <a:rPr lang="nn-NO" altLang="ko-KR" sz="1500" b="1" dirty="0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nn-NO" altLang="ko-KR" sz="1500" b="1" i="1" dirty="0" smtClean="0">
                <a:latin typeface="Courier New" pitchFamily="49" charset="0"/>
                <a:cs typeface="Courier New" pitchFamily="49" charset="0"/>
              </a:rPr>
              <a:t>out.println("i = " + i + "  i-- = " + i--);</a:t>
            </a:r>
          </a:p>
          <a:p>
            <a:pPr lvl="1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의 </a:t>
            </a:r>
            <a:r>
              <a:rPr lang="en-US" altLang="en-US" dirty="0" err="1" smtClean="0"/>
              <a:t>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 </a:t>
            </a:r>
            <a:r>
              <a:rPr lang="en-US" altLang="ko-KR" dirty="0" smtClean="0"/>
              <a:t>Exam_06.java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산술연산자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14364" y="1830679"/>
            <a:ext cx="7715272" cy="3323987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public class Exam_06 {</a:t>
            </a:r>
          </a:p>
          <a:p>
            <a:pPr lvl="1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public static void main(String[]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ar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 int1 = 5, int2 = 28;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 int3, int4, int5;</a:t>
            </a:r>
          </a:p>
          <a:p>
            <a:pPr lvl="2"/>
            <a:endParaRPr lang="ko-KR" altLang="en-US" sz="15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int3 = int2 * int1;</a:t>
            </a: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int4 = int2 / int1;</a:t>
            </a: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int5 = int2 % int1;</a:t>
            </a:r>
          </a:p>
          <a:p>
            <a:pPr lvl="2"/>
            <a:endParaRPr lang="ko-KR" altLang="en-US" sz="15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("28 * 5 = " + int3);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("28 / 5 = " + int4);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("28 % 5 = " + int5);</a:t>
            </a:r>
          </a:p>
          <a:p>
            <a:pPr lvl="1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의 </a:t>
            </a:r>
            <a:r>
              <a:rPr lang="en-US" altLang="en-US" dirty="0" err="1" smtClean="0"/>
              <a:t>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비교 연산자</a:t>
            </a:r>
          </a:p>
          <a:p>
            <a:pPr lvl="1"/>
            <a:r>
              <a:rPr lang="ko-KR" altLang="en-US" dirty="0" smtClean="0"/>
              <a:t>값의 동일성이나 대소 비교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객체 타입 비교</a:t>
            </a:r>
          </a:p>
          <a:p>
            <a:pPr lvl="1"/>
            <a:r>
              <a:rPr lang="ko-KR" altLang="en-US" dirty="0" smtClean="0"/>
              <a:t>결과는 </a:t>
            </a:r>
            <a:r>
              <a:rPr lang="en-US" altLang="ko-KR" dirty="0" smtClean="0"/>
              <a:t>true </a:t>
            </a:r>
            <a:r>
              <a:rPr lang="ko-KR" altLang="en-US" dirty="0" smtClean="0"/>
              <a:t>또는 </a:t>
            </a:r>
            <a:r>
              <a:rPr lang="en-US" altLang="ko-KR" dirty="0" smtClean="0"/>
              <a:t>false </a:t>
            </a:r>
            <a:r>
              <a:rPr lang="ko-KR" altLang="en-US" dirty="0" smtClean="0"/>
              <a:t>중 하나 리턴</a:t>
            </a:r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381541" y="2605420"/>
          <a:ext cx="8380918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2515"/>
                <a:gridCol w="2590747"/>
                <a:gridCol w="4307656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연산자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사용법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설  명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&gt;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값</a:t>
                      </a:r>
                      <a:r>
                        <a:rPr lang="en-US" altLang="ko-KR" baseline="0" dirty="0" smtClean="0"/>
                        <a:t> 1 &gt; </a:t>
                      </a:r>
                      <a:r>
                        <a:rPr lang="ko-KR" altLang="en-US" baseline="0" dirty="0" smtClean="0"/>
                        <a:t>값 </a:t>
                      </a:r>
                      <a:r>
                        <a:rPr lang="en-US" altLang="ko-KR" baseline="0" dirty="0" smtClean="0"/>
                        <a:t>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값 </a:t>
                      </a:r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이 값 </a:t>
                      </a:r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보다 큰 경우 </a:t>
                      </a:r>
                      <a:r>
                        <a:rPr lang="en-US" altLang="ko-KR" dirty="0" smtClean="0"/>
                        <a:t>true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&gt;=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값</a:t>
                      </a:r>
                      <a:r>
                        <a:rPr lang="en-US" altLang="ko-KR" baseline="0" dirty="0" smtClean="0"/>
                        <a:t> 1 &gt;= </a:t>
                      </a:r>
                      <a:r>
                        <a:rPr lang="ko-KR" altLang="en-US" baseline="0" dirty="0" smtClean="0"/>
                        <a:t>값 </a:t>
                      </a:r>
                      <a:r>
                        <a:rPr lang="en-US" altLang="ko-KR" baseline="0" dirty="0" smtClean="0"/>
                        <a:t>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smtClean="0"/>
                        <a:t>값 </a:t>
                      </a:r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이 값 </a:t>
                      </a:r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보다 크거나 같은 경우 </a:t>
                      </a:r>
                      <a:r>
                        <a:rPr lang="en-US" altLang="ko-KR" dirty="0" smtClean="0"/>
                        <a:t>true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&lt;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값</a:t>
                      </a:r>
                      <a:r>
                        <a:rPr lang="en-US" altLang="ko-KR" baseline="0" dirty="0" smtClean="0"/>
                        <a:t> 1 &lt; </a:t>
                      </a:r>
                      <a:r>
                        <a:rPr lang="ko-KR" altLang="en-US" baseline="0" dirty="0" smtClean="0"/>
                        <a:t>값 </a:t>
                      </a:r>
                      <a:r>
                        <a:rPr lang="en-US" altLang="ko-KR" baseline="0" dirty="0" smtClean="0"/>
                        <a:t>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값 </a:t>
                      </a:r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이 값 </a:t>
                      </a:r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보다 작은 경우 </a:t>
                      </a:r>
                      <a:r>
                        <a:rPr lang="en-US" altLang="ko-KR" dirty="0" smtClean="0"/>
                        <a:t>true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&lt;=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값</a:t>
                      </a:r>
                      <a:r>
                        <a:rPr lang="en-US" altLang="ko-KR" baseline="0" dirty="0" smtClean="0"/>
                        <a:t> 1 &lt;= </a:t>
                      </a:r>
                      <a:r>
                        <a:rPr lang="ko-KR" altLang="en-US" baseline="0" dirty="0" smtClean="0"/>
                        <a:t>값 </a:t>
                      </a:r>
                      <a:r>
                        <a:rPr lang="en-US" altLang="ko-KR" baseline="0" dirty="0" smtClean="0"/>
                        <a:t>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smtClean="0"/>
                        <a:t>값 </a:t>
                      </a:r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이 값 </a:t>
                      </a:r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보다 작거나 같은 경우 </a:t>
                      </a:r>
                      <a:r>
                        <a:rPr lang="en-US" altLang="ko-KR" dirty="0" smtClean="0"/>
                        <a:t>true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==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값</a:t>
                      </a:r>
                      <a:r>
                        <a:rPr lang="en-US" altLang="ko-KR" baseline="0" dirty="0" smtClean="0"/>
                        <a:t> 1 == </a:t>
                      </a:r>
                      <a:r>
                        <a:rPr lang="ko-KR" altLang="en-US" baseline="0" dirty="0" smtClean="0"/>
                        <a:t>값 </a:t>
                      </a:r>
                      <a:r>
                        <a:rPr lang="en-US" altLang="ko-KR" baseline="0" dirty="0" smtClean="0"/>
                        <a:t>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smtClean="0"/>
                        <a:t>값 </a:t>
                      </a:r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과 값 </a:t>
                      </a:r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가 같은경우 </a:t>
                      </a:r>
                      <a:r>
                        <a:rPr lang="en-US" altLang="ko-KR" dirty="0" smtClean="0"/>
                        <a:t>true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!=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값</a:t>
                      </a:r>
                      <a:r>
                        <a:rPr lang="en-US" altLang="ko-KR" baseline="0" dirty="0" smtClean="0"/>
                        <a:t> 1 != </a:t>
                      </a:r>
                      <a:r>
                        <a:rPr lang="ko-KR" altLang="en-US" baseline="0" dirty="0" smtClean="0"/>
                        <a:t>값 </a:t>
                      </a:r>
                      <a:r>
                        <a:rPr lang="en-US" altLang="ko-KR" baseline="0" dirty="0" smtClean="0"/>
                        <a:t>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값 </a:t>
                      </a:r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과 값 </a:t>
                      </a:r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가 같지 않은 경우 </a:t>
                      </a:r>
                      <a:r>
                        <a:rPr lang="en-US" altLang="ko-KR" dirty="0" smtClean="0"/>
                        <a:t>true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 smtClean="0"/>
                        <a:t>instanceof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값</a:t>
                      </a:r>
                      <a:r>
                        <a:rPr lang="en-US" altLang="ko-KR" baseline="0" dirty="0" smtClean="0"/>
                        <a:t> 1 </a:t>
                      </a:r>
                      <a:r>
                        <a:rPr lang="en-US" altLang="ko-KR" baseline="0" dirty="0" err="1" smtClean="0"/>
                        <a:t>instanceof</a:t>
                      </a: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값 </a:t>
                      </a:r>
                      <a:r>
                        <a:rPr lang="en-US" altLang="ko-KR" baseline="0" dirty="0" smtClean="0"/>
                        <a:t>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값</a:t>
                      </a:r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이 값 </a:t>
                      </a:r>
                      <a:r>
                        <a:rPr lang="en-US" altLang="ko-KR" dirty="0" smtClean="0"/>
                        <a:t>2 </a:t>
                      </a:r>
                      <a:r>
                        <a:rPr lang="ko-KR" altLang="en-US" dirty="0" err="1" smtClean="0"/>
                        <a:t>데이터형의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ko-KR" altLang="en-US" dirty="0" err="1" smtClean="0"/>
                        <a:t>객체인경우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true</a:t>
                      </a:r>
                      <a:endParaRPr lang="ko-KR" alt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의 </a:t>
            </a:r>
            <a:r>
              <a:rPr lang="en-US" altLang="en-US" dirty="0" err="1" smtClean="0"/>
              <a:t>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비교 연산자 </a:t>
            </a:r>
            <a:r>
              <a:rPr lang="en-US" altLang="ko-KR" dirty="0" smtClean="0"/>
              <a:t>: ||(OR), &amp;&amp;(AND) </a:t>
            </a:r>
            <a:r>
              <a:rPr lang="ko-KR" altLang="en-US" dirty="0" smtClean="0"/>
              <a:t>연산자</a:t>
            </a:r>
          </a:p>
          <a:p>
            <a:pPr lvl="1"/>
            <a:r>
              <a:rPr lang="en-US" altLang="ko-KR" dirty="0" smtClean="0"/>
              <a:t>&amp;&amp;(AND) </a:t>
            </a:r>
            <a:r>
              <a:rPr lang="ko-KR" altLang="en-US" dirty="0" smtClean="0"/>
              <a:t>연산자는 양쪽 값이 모두 </a:t>
            </a:r>
            <a:r>
              <a:rPr lang="en-US" altLang="ko-KR" dirty="0" smtClean="0"/>
              <a:t>true</a:t>
            </a:r>
            <a:r>
              <a:rPr lang="ko-KR" altLang="en-US" dirty="0" smtClean="0"/>
              <a:t>인 경우에만 </a:t>
            </a:r>
            <a:r>
              <a:rPr lang="en-US" altLang="ko-KR" dirty="0" smtClean="0"/>
              <a:t>true </a:t>
            </a:r>
            <a:r>
              <a:rPr lang="ko-KR" altLang="en-US" dirty="0" smtClean="0"/>
              <a:t>리턴</a:t>
            </a:r>
          </a:p>
          <a:p>
            <a:pPr lvl="1"/>
            <a:r>
              <a:rPr lang="en-US" altLang="ko-KR" dirty="0" smtClean="0"/>
              <a:t>||(OR) </a:t>
            </a:r>
            <a:r>
              <a:rPr lang="ko-KR" altLang="en-US" dirty="0" smtClean="0"/>
              <a:t>연산자는 최소 한쪽의 값만 </a:t>
            </a:r>
            <a:r>
              <a:rPr lang="en-US" altLang="ko-KR" dirty="0" smtClean="0"/>
              <a:t>true</a:t>
            </a:r>
            <a:r>
              <a:rPr lang="ko-KR" altLang="en-US" dirty="0" smtClean="0"/>
              <a:t>인 경우에 </a:t>
            </a:r>
            <a:r>
              <a:rPr lang="en-US" altLang="ko-KR" dirty="0" smtClean="0"/>
              <a:t>true </a:t>
            </a:r>
            <a:r>
              <a:rPr lang="ko-KR" altLang="en-US" dirty="0" smtClean="0"/>
              <a:t>리턴</a:t>
            </a:r>
          </a:p>
          <a:p>
            <a:pPr lvl="1"/>
            <a:r>
              <a:rPr lang="en-US" altLang="ko-KR" dirty="0" smtClean="0"/>
              <a:t>||, &amp;&amp; </a:t>
            </a:r>
            <a:r>
              <a:rPr lang="ko-KR" altLang="en-US" dirty="0" smtClean="0"/>
              <a:t>연산자 모두 연산을 완전히 수행하지 않아도 연산 결과 결정 </a:t>
            </a:r>
            <a:r>
              <a:rPr lang="ko-KR" altLang="en-US" dirty="0" smtClean="0"/>
              <a:t>가능</a:t>
            </a:r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의 </a:t>
            </a:r>
            <a:r>
              <a:rPr lang="en-US" altLang="en-US" dirty="0" err="1" smtClean="0"/>
              <a:t>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 </a:t>
            </a:r>
            <a:r>
              <a:rPr lang="en-US" altLang="ko-KR" dirty="0" smtClean="0"/>
              <a:t>Exam_07.java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비</a:t>
            </a:r>
            <a:r>
              <a:rPr lang="ko-KR" altLang="en-US" dirty="0" smtClean="0"/>
              <a:t>교</a:t>
            </a:r>
            <a:r>
              <a:rPr lang="ko-KR" altLang="en-US" dirty="0" smtClean="0"/>
              <a:t>연산자</a:t>
            </a:r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14364" y="1830679"/>
            <a:ext cx="7715272" cy="3554819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public class Exam_07 {</a:t>
            </a:r>
          </a:p>
          <a:p>
            <a:pPr lvl="1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public static void main(String[]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ar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String s = null;</a:t>
            </a:r>
          </a:p>
          <a:p>
            <a:pPr lvl="2"/>
            <a:endParaRPr lang="ko-KR" altLang="en-US" sz="15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if((s != null) &amp;&amp; (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s.length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() &gt; 0))</a:t>
            </a:r>
          </a:p>
          <a:p>
            <a:pPr lvl="3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("&amp;&amp; true");</a:t>
            </a: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else</a:t>
            </a:r>
          </a:p>
          <a:p>
            <a:pPr lvl="3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("&amp;&amp; false");</a:t>
            </a:r>
          </a:p>
          <a:p>
            <a:pPr lvl="2"/>
            <a:endParaRPr lang="ko-KR" altLang="en-US" sz="15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if(s != null &amp;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s.length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() &gt; 0)</a:t>
            </a:r>
          </a:p>
          <a:p>
            <a:pPr lvl="3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("&amp; true");</a:t>
            </a: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else</a:t>
            </a:r>
          </a:p>
          <a:p>
            <a:pPr lvl="3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("&amp; false");</a:t>
            </a:r>
          </a:p>
          <a:p>
            <a:pPr lvl="1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의 </a:t>
            </a:r>
            <a:r>
              <a:rPr lang="en-US" altLang="en-US" dirty="0" err="1" smtClean="0"/>
              <a:t>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비트 연산자</a:t>
            </a:r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22555" y="1945640"/>
          <a:ext cx="8898890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005"/>
                <a:gridCol w="1722755"/>
                <a:gridCol w="6247130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연산자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사용법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설  명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&amp;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값</a:t>
                      </a:r>
                      <a:r>
                        <a:rPr lang="en-US" altLang="ko-KR" baseline="0" dirty="0" smtClean="0"/>
                        <a:t> 1 &amp; </a:t>
                      </a:r>
                      <a:r>
                        <a:rPr lang="ko-KR" altLang="en-US" baseline="0" dirty="0" smtClean="0"/>
                        <a:t>값 </a:t>
                      </a:r>
                      <a:r>
                        <a:rPr lang="en-US" altLang="ko-KR" baseline="0" dirty="0" smtClean="0"/>
                        <a:t>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값 </a:t>
                      </a:r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과 값 </a:t>
                      </a:r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의 비트 단위 논리곱 연산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|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값</a:t>
                      </a:r>
                      <a:r>
                        <a:rPr lang="en-US" altLang="ko-KR" baseline="0" dirty="0" smtClean="0"/>
                        <a:t> 1 | </a:t>
                      </a:r>
                      <a:r>
                        <a:rPr lang="ko-KR" altLang="en-US" baseline="0" dirty="0" smtClean="0"/>
                        <a:t>값 </a:t>
                      </a:r>
                      <a:r>
                        <a:rPr lang="en-US" altLang="ko-KR" baseline="0" dirty="0" smtClean="0"/>
                        <a:t>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값 </a:t>
                      </a:r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과 값 </a:t>
                      </a:r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의 비트 단위 논리합 연산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^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값</a:t>
                      </a:r>
                      <a:r>
                        <a:rPr lang="en-US" altLang="ko-KR" baseline="0" dirty="0" smtClean="0"/>
                        <a:t> 1 ^ </a:t>
                      </a:r>
                      <a:r>
                        <a:rPr lang="ko-KR" altLang="en-US" baseline="0" dirty="0" smtClean="0"/>
                        <a:t>값 </a:t>
                      </a:r>
                      <a:r>
                        <a:rPr lang="en-US" altLang="ko-KR" baseline="0" dirty="0" smtClean="0"/>
                        <a:t>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값 </a:t>
                      </a:r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과 값 </a:t>
                      </a:r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의 비트 단위 배타 논리합 연산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~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~ </a:t>
                      </a:r>
                      <a:r>
                        <a:rPr lang="ko-KR" altLang="en-US" dirty="0" smtClean="0"/>
                        <a:t>값</a:t>
                      </a:r>
                      <a:r>
                        <a:rPr lang="en-US" altLang="ko-KR" baseline="0" dirty="0" smtClean="0"/>
                        <a:t> 1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smtClean="0"/>
                        <a:t>값의 비트 단위 보수연산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&gt;&gt;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값</a:t>
                      </a:r>
                      <a:r>
                        <a:rPr lang="en-US" altLang="ko-KR" baseline="0" dirty="0" smtClean="0"/>
                        <a:t> 1 &gt;&gt; </a:t>
                      </a:r>
                      <a:r>
                        <a:rPr lang="ko-KR" altLang="en-US" baseline="0" dirty="0" smtClean="0"/>
                        <a:t>값 </a:t>
                      </a:r>
                      <a:r>
                        <a:rPr lang="en-US" altLang="ko-KR" baseline="0" dirty="0" smtClean="0"/>
                        <a:t>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smtClean="0"/>
                        <a:t>값 </a:t>
                      </a:r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을 비트 단위로 값 </a:t>
                      </a:r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의 비트 수만큼 오른쪽으로 쉬프트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&gt;&gt;&gt;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값</a:t>
                      </a:r>
                      <a:r>
                        <a:rPr lang="en-US" altLang="ko-KR" baseline="0" dirty="0" smtClean="0"/>
                        <a:t> 1 &gt;&gt;&gt; </a:t>
                      </a:r>
                      <a:r>
                        <a:rPr lang="ko-KR" altLang="en-US" baseline="0" dirty="0" smtClean="0"/>
                        <a:t>값 </a:t>
                      </a:r>
                      <a:r>
                        <a:rPr lang="en-US" altLang="ko-KR" baseline="0" dirty="0" smtClean="0"/>
                        <a:t>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값 </a:t>
                      </a:r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을 비트 단위로 값 </a:t>
                      </a:r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의 비트 수만큼 오른쪼긍로 </a:t>
                      </a:r>
                      <a:r>
                        <a:rPr lang="ko-KR" altLang="en-US" dirty="0" err="1" smtClean="0"/>
                        <a:t>쉬프트</a:t>
                      </a:r>
                      <a:r>
                        <a:rPr lang="ko-KR" altLang="en-US" dirty="0" smtClean="0"/>
                        <a:t> 왼쪽에는 </a:t>
                      </a:r>
                      <a:r>
                        <a:rPr lang="en-US" altLang="ko-KR" dirty="0" smtClean="0"/>
                        <a:t>0</a:t>
                      </a:r>
                      <a:r>
                        <a:rPr lang="ko-KR" altLang="en-US" dirty="0" smtClean="0"/>
                        <a:t>이 채워진다</a:t>
                      </a:r>
                      <a:r>
                        <a:rPr lang="en-US" altLang="ko-KR" dirty="0" smtClean="0"/>
                        <a:t>.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&lt;&lt;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값</a:t>
                      </a:r>
                      <a:r>
                        <a:rPr lang="en-US" altLang="ko-KR" baseline="0" dirty="0" smtClean="0"/>
                        <a:t> 1 &lt;&lt; </a:t>
                      </a:r>
                      <a:r>
                        <a:rPr lang="ko-KR" altLang="en-US" baseline="0" dirty="0" smtClean="0"/>
                        <a:t>값 </a:t>
                      </a:r>
                      <a:r>
                        <a:rPr lang="en-US" altLang="ko-KR" baseline="0" dirty="0" smtClean="0"/>
                        <a:t>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값 </a:t>
                      </a:r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을 비트 단위로 값 </a:t>
                      </a:r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의 비트 수만큼 왼쪽으로 쉬프트</a:t>
                      </a:r>
                      <a:endParaRPr lang="ko-KR" alt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의 </a:t>
            </a:r>
            <a:r>
              <a:rPr lang="en-US" altLang="en-US" dirty="0" err="1" smtClean="0"/>
              <a:t>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대입 연산자 </a:t>
            </a:r>
          </a:p>
          <a:p>
            <a:pPr lvl="1"/>
            <a:r>
              <a:rPr lang="en-US" altLang="ko-KR" dirty="0" smtClean="0"/>
              <a:t>= </a:t>
            </a:r>
            <a:r>
              <a:rPr lang="ko-KR" altLang="en-US" dirty="0" smtClean="0"/>
              <a:t>연산자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연산자 </a:t>
            </a:r>
            <a:r>
              <a:rPr lang="ko-KR" altLang="en-US" dirty="0" smtClean="0"/>
              <a:t>오른쪽의 값을 왼쪽에 대입</a:t>
            </a:r>
          </a:p>
          <a:p>
            <a:pPr lvl="1"/>
            <a:r>
              <a:rPr lang="en-US" altLang="ko-KR" dirty="0" smtClean="0"/>
              <a:t>== (</a:t>
            </a:r>
            <a:r>
              <a:rPr lang="ko-KR" altLang="en-US" dirty="0" smtClean="0"/>
              <a:t>동등 비교</a:t>
            </a:r>
            <a:r>
              <a:rPr lang="en-US" altLang="ko-KR" dirty="0" smtClean="0"/>
              <a:t>) </a:t>
            </a:r>
            <a:r>
              <a:rPr lang="ko-KR" altLang="en-US" dirty="0" smtClean="0"/>
              <a:t>연산자와 구분 필요</a:t>
            </a:r>
          </a:p>
          <a:p>
            <a:pPr lvl="1"/>
            <a:r>
              <a:rPr lang="ko-KR" altLang="en-US" dirty="0" smtClean="0"/>
              <a:t>산술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논리</a:t>
            </a:r>
            <a:r>
              <a:rPr lang="en-US" altLang="ko-KR" dirty="0" smtClean="0"/>
              <a:t>, </a:t>
            </a:r>
            <a:r>
              <a:rPr lang="ko-KR" altLang="en-US" dirty="0" smtClean="0"/>
              <a:t>비트 연산자 등의 다른 연산자와 같이 사용하여 축약 연산자로 이용 </a:t>
            </a:r>
            <a:r>
              <a:rPr lang="ko-KR" altLang="en-US" dirty="0" smtClean="0"/>
              <a:t>가능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*=, /=, %=, ..</a:t>
            </a:r>
            <a:endParaRPr lang="ko-KR" altLang="en-US" dirty="0" smtClean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의 </a:t>
            </a:r>
            <a:r>
              <a:rPr lang="en-US" altLang="en-US" dirty="0" err="1" smtClean="0"/>
              <a:t>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조건 </a:t>
            </a:r>
            <a:r>
              <a:rPr lang="ko-KR" altLang="en-US" dirty="0" err="1" smtClean="0"/>
              <a:t>삼항</a:t>
            </a:r>
            <a:r>
              <a:rPr lang="ko-KR" altLang="en-US" dirty="0" smtClean="0"/>
              <a:t> 연산자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? :</a:t>
            </a:r>
          </a:p>
          <a:p>
            <a:pPr lvl="1"/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08204" y="2214554"/>
            <a:ext cx="5564060" cy="174851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lIns="180000" tIns="180000" rIns="180000" bIns="180000" rtlCol="0">
            <a:spAutoFit/>
          </a:bodyPr>
          <a:lstStyle/>
          <a:p>
            <a:r>
              <a:rPr lang="ko-KR" altLang="en-US" b="1" dirty="0" err="1" smtClean="0"/>
              <a:t>조건식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? </a:t>
            </a:r>
            <a:r>
              <a:rPr lang="ko-KR" altLang="en-US" b="1" dirty="0" smtClean="0"/>
              <a:t>값</a:t>
            </a:r>
            <a:r>
              <a:rPr lang="en-US" altLang="ko-KR" b="1" dirty="0" smtClean="0"/>
              <a:t>1 : </a:t>
            </a:r>
            <a:r>
              <a:rPr lang="ko-KR" altLang="en-US" b="1" dirty="0" smtClean="0"/>
              <a:t>값</a:t>
            </a:r>
            <a:r>
              <a:rPr lang="en-US" altLang="ko-KR" b="1" dirty="0" smtClean="0"/>
              <a:t>2</a:t>
            </a:r>
          </a:p>
          <a:p>
            <a:endParaRPr lang="en-US" altLang="ko-KR" b="1" dirty="0" smtClean="0"/>
          </a:p>
          <a:p>
            <a:r>
              <a:rPr lang="ko-KR" altLang="en-US" b="1" dirty="0" err="1" smtClean="0"/>
              <a:t>조건식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: </a:t>
            </a:r>
            <a:r>
              <a:rPr lang="en-US" altLang="ko-KR" b="1" dirty="0" err="1" smtClean="0"/>
              <a:t>boolean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결과 리턴</a:t>
            </a:r>
            <a:endParaRPr lang="en-US" altLang="ko-KR" b="1" dirty="0" smtClean="0"/>
          </a:p>
          <a:p>
            <a:r>
              <a:rPr lang="ko-KR" altLang="en-US" b="1" dirty="0" smtClean="0"/>
              <a:t>값</a:t>
            </a:r>
            <a:r>
              <a:rPr lang="en-US" altLang="ko-KR" b="1" dirty="0" smtClean="0"/>
              <a:t>1 : </a:t>
            </a:r>
            <a:r>
              <a:rPr lang="ko-KR" altLang="en-US" b="1" dirty="0" err="1" smtClean="0"/>
              <a:t>조건식의</a:t>
            </a:r>
            <a:r>
              <a:rPr lang="ko-KR" altLang="en-US" b="1" dirty="0" smtClean="0"/>
              <a:t> 결과가 </a:t>
            </a:r>
            <a:r>
              <a:rPr lang="en-US" altLang="ko-KR" b="1" dirty="0" smtClean="0"/>
              <a:t>true</a:t>
            </a:r>
            <a:r>
              <a:rPr lang="ko-KR" altLang="en-US" b="1" dirty="0" smtClean="0"/>
              <a:t>인 경우 결과</a:t>
            </a:r>
            <a:endParaRPr lang="en-US" altLang="ko-KR" b="1" dirty="0" smtClean="0"/>
          </a:p>
          <a:p>
            <a:r>
              <a:rPr lang="ko-KR" altLang="en-US" b="1" dirty="0" smtClean="0"/>
              <a:t>값</a:t>
            </a:r>
            <a:r>
              <a:rPr lang="en-US" altLang="ko-KR" b="1" dirty="0" smtClean="0"/>
              <a:t>2 : </a:t>
            </a:r>
            <a:r>
              <a:rPr lang="ko-KR" altLang="en-US" b="1" dirty="0" err="1" smtClean="0"/>
              <a:t>조건식의</a:t>
            </a:r>
            <a:r>
              <a:rPr lang="ko-KR" altLang="en-US" b="1" dirty="0" smtClean="0"/>
              <a:t> 결과가 </a:t>
            </a:r>
            <a:r>
              <a:rPr lang="en-US" altLang="ko-KR" b="1" dirty="0" smtClean="0"/>
              <a:t>false</a:t>
            </a:r>
            <a:r>
              <a:rPr lang="ko-KR" altLang="en-US" b="1" dirty="0" smtClean="0"/>
              <a:t>인 경우 결과</a:t>
            </a:r>
            <a:endParaRPr lang="en-US" altLang="ko-KR" b="1" dirty="0" smtClean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의 </a:t>
            </a:r>
            <a:r>
              <a:rPr lang="en-US" altLang="en-US" dirty="0" err="1" smtClean="0"/>
              <a:t>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 </a:t>
            </a:r>
            <a:r>
              <a:rPr lang="en-US" altLang="ko-KR" dirty="0" smtClean="0"/>
              <a:t>Exam_08.java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조건 </a:t>
            </a:r>
            <a:r>
              <a:rPr lang="ko-KR" altLang="en-US" dirty="0" err="1" smtClean="0"/>
              <a:t>삼항</a:t>
            </a:r>
            <a:r>
              <a:rPr lang="ko-KR" altLang="en-US" dirty="0" smtClean="0"/>
              <a:t> 연산자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14364" y="1830679"/>
            <a:ext cx="7715272" cy="1708160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public class Exam_08 {</a:t>
            </a:r>
          </a:p>
          <a:p>
            <a:pPr lvl="1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public static void main(String[]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ar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 score = 50;</a:t>
            </a: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String s = score &gt;= 0 &amp;&amp; score &lt;= 100 ? "pass" : "false";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(score + " : " + s);</a:t>
            </a:r>
          </a:p>
          <a:p>
            <a:pPr lvl="1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의 </a:t>
            </a:r>
            <a:r>
              <a:rPr lang="en-US" altLang="en-US" dirty="0" err="1" smtClean="0"/>
              <a:t>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연산자의 우선 순위</a:t>
            </a:r>
          </a:p>
          <a:p>
            <a:pPr lvl="1"/>
            <a:r>
              <a:rPr lang="en-US" altLang="ko-KR" dirty="0" smtClean="0"/>
              <a:t>(), [] </a:t>
            </a:r>
            <a:r>
              <a:rPr lang="ko-KR" altLang="en-US" dirty="0" err="1" smtClean="0"/>
              <a:t>표현식</a:t>
            </a:r>
            <a:r>
              <a:rPr lang="ko-KR" altLang="en-US" dirty="0" smtClean="0"/>
              <a:t> 최우선 순위</a:t>
            </a:r>
          </a:p>
          <a:p>
            <a:pPr lvl="1"/>
            <a:r>
              <a:rPr lang="ko-KR" altLang="en-US" dirty="0" err="1" smtClean="0"/>
              <a:t>단항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이항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삼항</a:t>
            </a:r>
            <a:r>
              <a:rPr lang="ko-KR" altLang="en-US" dirty="0" smtClean="0"/>
              <a:t> 연산자 순서</a:t>
            </a:r>
          </a:p>
          <a:p>
            <a:pPr lvl="1"/>
            <a:r>
              <a:rPr lang="ko-KR" altLang="en-US" dirty="0" smtClean="0"/>
              <a:t>대입 연산자 최하위 순위</a:t>
            </a:r>
            <a:endParaRPr lang="ko-KR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프로그래밍 </a:t>
            </a:r>
            <a:r>
              <a:rPr lang="en-US" altLang="ko-KR" dirty="0" smtClean="0"/>
              <a:t>– Eclipse </a:t>
            </a:r>
            <a:r>
              <a:rPr lang="ko-KR" altLang="en-US" dirty="0" smtClean="0"/>
              <a:t>설치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이클립스</a:t>
            </a:r>
            <a:r>
              <a:rPr lang="en-US" altLang="ko-KR" dirty="0" smtClean="0"/>
              <a:t>(Eclipse) </a:t>
            </a:r>
            <a:r>
              <a:rPr lang="ko-KR" altLang="en-US" dirty="0" smtClean="0"/>
              <a:t>다운로드</a:t>
            </a:r>
            <a:endParaRPr lang="en-US" altLang="ko-KR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b="14132"/>
          <a:stretch>
            <a:fillRect/>
          </a:stretch>
        </p:blipFill>
        <p:spPr bwMode="auto">
          <a:xfrm>
            <a:off x="328612" y="2000240"/>
            <a:ext cx="8486775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 (Java) 의 </a:t>
            </a:r>
            <a:r>
              <a:rPr lang="en-US" altLang="en-US" dirty="0" err="1" smtClean="0"/>
              <a:t>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524000" y="1371600"/>
          <a:ext cx="60960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0612"/>
                <a:gridCol w="4905388"/>
              </a:tblGrid>
              <a:tr h="3259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우선순위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연산자 또는 </a:t>
                      </a:r>
                      <a:r>
                        <a:rPr lang="ko-KR" altLang="en-US" sz="1600" dirty="0" err="1" smtClean="0"/>
                        <a:t>표현식</a:t>
                      </a:r>
                      <a:endParaRPr lang="ko-KR" altLang="en-US" sz="1600" dirty="0"/>
                    </a:p>
                  </a:txBody>
                  <a:tcPr/>
                </a:tc>
              </a:tr>
              <a:tr h="32596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(), [],</a:t>
                      </a:r>
                      <a:r>
                        <a:rPr lang="en-US" altLang="ko-KR" sz="1600" baseline="0" dirty="0" smtClean="0"/>
                        <a:t> .</a:t>
                      </a:r>
                      <a:endParaRPr lang="ko-KR" altLang="en-US" sz="1600" dirty="0"/>
                    </a:p>
                  </a:txBody>
                  <a:tcPr/>
                </a:tc>
              </a:tr>
              <a:tr h="32596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2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++, --, ~, !, (</a:t>
                      </a:r>
                      <a:r>
                        <a:rPr lang="ko-KR" altLang="en-US" sz="1600" dirty="0" err="1" smtClean="0"/>
                        <a:t>형변환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</a:tr>
              <a:tr h="32596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3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*,</a:t>
                      </a:r>
                      <a:r>
                        <a:rPr lang="en-US" altLang="ko-KR" sz="1600" baseline="0" dirty="0" smtClean="0"/>
                        <a:t> /, %</a:t>
                      </a:r>
                      <a:endParaRPr lang="ko-KR" altLang="en-US" sz="1600" dirty="0"/>
                    </a:p>
                  </a:txBody>
                  <a:tcPr/>
                </a:tc>
              </a:tr>
              <a:tr h="32596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4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+, -</a:t>
                      </a:r>
                      <a:endParaRPr lang="ko-KR" altLang="en-US" sz="1600" dirty="0"/>
                    </a:p>
                  </a:txBody>
                  <a:tcPr/>
                </a:tc>
              </a:tr>
              <a:tr h="32596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5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&gt;&gt;, &gt;&gt;&gt;, &lt;&lt;</a:t>
                      </a:r>
                      <a:endParaRPr lang="ko-KR" altLang="en-US" sz="1600" dirty="0"/>
                    </a:p>
                  </a:txBody>
                  <a:tcPr/>
                </a:tc>
              </a:tr>
              <a:tr h="32596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6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&gt;, &gt;=, &lt;, &lt;=</a:t>
                      </a:r>
                      <a:endParaRPr lang="ko-KR" altLang="en-US" sz="1600" dirty="0"/>
                    </a:p>
                  </a:txBody>
                  <a:tcPr/>
                </a:tc>
              </a:tr>
              <a:tr h="32596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7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==,</a:t>
                      </a:r>
                      <a:r>
                        <a:rPr lang="en-US" altLang="ko-KR" sz="1600" baseline="0" dirty="0" smtClean="0"/>
                        <a:t> !=</a:t>
                      </a:r>
                      <a:endParaRPr lang="ko-KR" altLang="en-US" sz="1600" dirty="0"/>
                    </a:p>
                  </a:txBody>
                  <a:tcPr/>
                </a:tc>
              </a:tr>
              <a:tr h="32596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8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&amp;</a:t>
                      </a:r>
                      <a:endParaRPr lang="ko-KR" altLang="en-US" sz="1600" dirty="0"/>
                    </a:p>
                  </a:txBody>
                  <a:tcPr/>
                </a:tc>
              </a:tr>
              <a:tr h="32596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9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^</a:t>
                      </a:r>
                      <a:endParaRPr lang="ko-KR" altLang="en-US" sz="1600" dirty="0"/>
                    </a:p>
                  </a:txBody>
                  <a:tcPr/>
                </a:tc>
              </a:tr>
              <a:tr h="32596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10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|</a:t>
                      </a:r>
                      <a:endParaRPr lang="ko-KR" altLang="en-US" sz="1600" dirty="0"/>
                    </a:p>
                  </a:txBody>
                  <a:tcPr/>
                </a:tc>
              </a:tr>
              <a:tr h="32596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11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&amp;&amp;</a:t>
                      </a:r>
                      <a:endParaRPr lang="ko-KR" altLang="en-US" sz="1600" dirty="0"/>
                    </a:p>
                  </a:txBody>
                  <a:tcPr/>
                </a:tc>
              </a:tr>
              <a:tr h="32596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12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||</a:t>
                      </a:r>
                      <a:endParaRPr lang="ko-KR" altLang="en-US" sz="1600" dirty="0"/>
                    </a:p>
                  </a:txBody>
                  <a:tcPr/>
                </a:tc>
              </a:tr>
              <a:tr h="32596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13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?:</a:t>
                      </a:r>
                      <a:endParaRPr lang="ko-KR" altLang="en-US" sz="1600" dirty="0"/>
                    </a:p>
                  </a:txBody>
                  <a:tcPr/>
                </a:tc>
              </a:tr>
              <a:tr h="32596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14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=</a:t>
                      </a:r>
                      <a:r>
                        <a:rPr lang="en-US" altLang="ko-KR" sz="1600" baseline="0" dirty="0" smtClean="0"/>
                        <a:t> , +=, *=, …</a:t>
                      </a:r>
                      <a:endParaRPr lang="ko-KR" altLang="en-US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프로그래밍 </a:t>
            </a:r>
            <a:r>
              <a:rPr lang="en-US" altLang="ko-KR" dirty="0" smtClean="0"/>
              <a:t>– Eclipse </a:t>
            </a:r>
            <a:r>
              <a:rPr lang="ko-KR" altLang="en-US" dirty="0" smtClean="0"/>
              <a:t>설치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eclipse-SDK-3.5-win32.zip </a:t>
            </a:r>
            <a:r>
              <a:rPr lang="ko-KR" altLang="en-US" dirty="0" smtClean="0"/>
              <a:t>압축해제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설치가 필요 없음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실행하기 편한 폴더에 옮기면 설치완료</a:t>
            </a:r>
            <a:endParaRPr lang="ko-KR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프로그래밍 </a:t>
            </a:r>
            <a:r>
              <a:rPr lang="en-US" altLang="ko-KR" dirty="0" smtClean="0"/>
              <a:t>– Eclipse </a:t>
            </a:r>
            <a:r>
              <a:rPr lang="ko-KR" altLang="en-US" dirty="0" smtClean="0"/>
              <a:t>실행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실행</a:t>
            </a:r>
            <a:endParaRPr lang="ko-KR" alt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5920" y="1792288"/>
            <a:ext cx="585216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en-US" dirty="0" err="1" smtClean="0"/>
              <a:t>자바</a:t>
            </a:r>
            <a:r>
              <a:rPr lang="en-US" altLang="en-US" dirty="0" smtClean="0"/>
              <a:t>(Java) </a:t>
            </a:r>
            <a:r>
              <a:rPr lang="en-US" altLang="en-US" dirty="0" err="1" smtClean="0"/>
              <a:t>애플리케이션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작성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컴파일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실행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과정</a:t>
            </a:r>
            <a:endParaRPr lang="en-US" altLang="en-US" dirty="0" smtClean="0"/>
          </a:p>
          <a:p>
            <a:pPr>
              <a:lnSpc>
                <a:spcPct val="150000"/>
              </a:lnSpc>
            </a:pPr>
            <a:r>
              <a:rPr lang="en-US" altLang="en-US" dirty="0" err="1" smtClean="0"/>
              <a:t>자바</a:t>
            </a:r>
            <a:r>
              <a:rPr lang="en-US" altLang="en-US" dirty="0" smtClean="0"/>
              <a:t> (Java) </a:t>
            </a:r>
            <a:r>
              <a:rPr lang="en-US" altLang="en-US" dirty="0" err="1" smtClean="0"/>
              <a:t>애플리케이션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기본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구조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분석</a:t>
            </a:r>
            <a:endParaRPr lang="en-US" altLang="en-US" dirty="0" smtClean="0"/>
          </a:p>
          <a:p>
            <a:pPr>
              <a:lnSpc>
                <a:spcPct val="150000"/>
              </a:lnSpc>
            </a:pPr>
            <a:r>
              <a:rPr lang="en-US" altLang="en-US" dirty="0" err="1" smtClean="0"/>
              <a:t>자바</a:t>
            </a:r>
            <a:r>
              <a:rPr lang="en-US" altLang="en-US" dirty="0" smtClean="0"/>
              <a:t> (Java) </a:t>
            </a:r>
            <a:r>
              <a:rPr lang="en-US" altLang="en-US" dirty="0" err="1" smtClean="0"/>
              <a:t>주석문</a:t>
            </a:r>
            <a:endParaRPr lang="en-US" altLang="en-US" dirty="0" smtClean="0"/>
          </a:p>
          <a:p>
            <a:pPr>
              <a:lnSpc>
                <a:spcPct val="150000"/>
              </a:lnSpc>
            </a:pPr>
            <a:r>
              <a:rPr lang="en-US" altLang="en-US" dirty="0" err="1" smtClean="0"/>
              <a:t>자바</a:t>
            </a:r>
            <a:r>
              <a:rPr lang="en-US" altLang="en-US" dirty="0" smtClean="0"/>
              <a:t> (Java) </a:t>
            </a:r>
            <a:r>
              <a:rPr lang="en-US" altLang="en-US" dirty="0" err="1" smtClean="0"/>
              <a:t>식별자와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키워드</a:t>
            </a:r>
            <a:endParaRPr lang="en-US" altLang="en-US" dirty="0" smtClean="0"/>
          </a:p>
          <a:p>
            <a:pPr>
              <a:lnSpc>
                <a:spcPct val="150000"/>
              </a:lnSpc>
            </a:pPr>
            <a:r>
              <a:rPr lang="en-US" altLang="en-US" dirty="0" err="1" smtClean="0"/>
              <a:t>자바</a:t>
            </a:r>
            <a:r>
              <a:rPr lang="en-US" altLang="en-US" dirty="0" smtClean="0"/>
              <a:t> (Java) 의 </a:t>
            </a:r>
            <a:r>
              <a:rPr lang="en-US" altLang="en-US" dirty="0" err="1" smtClean="0"/>
              <a:t>기본형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변수</a:t>
            </a:r>
            <a:endParaRPr lang="en-US" altLang="en-US" dirty="0" smtClean="0"/>
          </a:p>
          <a:p>
            <a:pPr>
              <a:lnSpc>
                <a:spcPct val="150000"/>
              </a:lnSpc>
            </a:pPr>
            <a:r>
              <a:rPr lang="en-US" altLang="en-US" dirty="0" err="1" smtClean="0"/>
              <a:t>자바</a:t>
            </a:r>
            <a:r>
              <a:rPr lang="en-US" altLang="en-US" dirty="0" smtClean="0"/>
              <a:t> (Java) 의 </a:t>
            </a:r>
            <a:r>
              <a:rPr lang="en-US" altLang="en-US" dirty="0" err="1" smtClean="0"/>
              <a:t>연산자</a:t>
            </a:r>
            <a:endParaRPr lang="en-US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자바</a:t>
            </a:r>
            <a:r>
              <a:rPr lang="en-US" altLang="en-US" dirty="0" smtClean="0"/>
              <a:t>(Java) </a:t>
            </a:r>
            <a:r>
              <a:rPr lang="en-US" altLang="en-US" dirty="0" err="1" smtClean="0"/>
              <a:t>애플리케이션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작성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r>
              <a:rPr lang="ko-KR" altLang="en-US" dirty="0" smtClean="0"/>
              <a:t>프로그램 작성</a:t>
            </a:r>
            <a:r>
              <a:rPr lang="en-US" altLang="ko-KR" dirty="0" smtClean="0"/>
              <a:t>, </a:t>
            </a:r>
            <a:r>
              <a:rPr lang="ko-KR" altLang="en-US" dirty="0" smtClean="0"/>
              <a:t>컴파일 후에 독립적 실행 가능한 자바 프로그램</a:t>
            </a:r>
            <a:endParaRPr lang="en-US" altLang="ko-KR" dirty="0" smtClean="0"/>
          </a:p>
          <a:p>
            <a:endParaRPr lang="ko-KR" altLang="en-US" dirty="0" smtClean="0"/>
          </a:p>
          <a:p>
            <a:r>
              <a:rPr lang="en-US" altLang="ko-KR" dirty="0" smtClean="0"/>
              <a:t>main </a:t>
            </a:r>
            <a:r>
              <a:rPr lang="ko-KR" altLang="en-US" dirty="0" err="1" smtClean="0"/>
              <a:t>메소드</a:t>
            </a:r>
            <a:r>
              <a:rPr lang="ko-KR" altLang="en-US" dirty="0" smtClean="0"/>
              <a:t> 정의 필요 </a:t>
            </a:r>
          </a:p>
          <a:p>
            <a:endParaRPr lang="ko-KR" altLang="en-US" dirty="0" smtClean="0"/>
          </a:p>
          <a:p>
            <a:endParaRPr lang="en-US" altLang="ko-KR" dirty="0" smtClean="0"/>
          </a:p>
          <a:p>
            <a:endParaRPr lang="ko-KR" altLang="en-US" dirty="0" smtClean="0"/>
          </a:p>
          <a:p>
            <a:r>
              <a:rPr lang="en-US" altLang="ko-KR" dirty="0" smtClean="0"/>
              <a:t>main </a:t>
            </a:r>
            <a:r>
              <a:rPr lang="ko-KR" altLang="en-US" dirty="0" err="1" smtClean="0"/>
              <a:t>메소드에</a:t>
            </a:r>
            <a:r>
              <a:rPr lang="ko-KR" altLang="en-US" dirty="0" smtClean="0"/>
              <a:t> 정의된 작업 수행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6253" y="2753021"/>
            <a:ext cx="7224771" cy="732848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tx1"/>
            </a:solidFill>
          </a:ln>
        </p:spPr>
        <p:txBody>
          <a:bodyPr wrap="square" lIns="180000" tIns="180000" rIns="180000" bIns="180000" rtlCol="0">
            <a:spAutoFit/>
          </a:bodyPr>
          <a:lstStyle/>
          <a:p>
            <a:r>
              <a:rPr lang="en-US" altLang="ko-KR" sz="2400" b="1" dirty="0" smtClean="0">
                <a:solidFill>
                  <a:srgbClr val="FF0000"/>
                </a:solidFill>
              </a:rPr>
              <a:t>public static void main(String[] </a:t>
            </a:r>
            <a:r>
              <a:rPr lang="en-US" altLang="ko-KR" sz="2400" b="1" dirty="0" err="1" smtClean="0">
                <a:solidFill>
                  <a:srgbClr val="FF0000"/>
                </a:solidFill>
              </a:rPr>
              <a:t>ar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)</a:t>
            </a:r>
            <a:endParaRPr lang="ko-KR" altLang="en-US" sz="2400" b="1" dirty="0" err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ai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cns_cgiv_iai</Template>
  <TotalTime>1677</TotalTime>
  <Words>2438</Words>
  <Application>Microsoft Office PowerPoint</Application>
  <PresentationFormat>화면 슬라이드 쇼(4:3)</PresentationFormat>
  <Paragraphs>621</Paragraphs>
  <Slides>50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50</vt:i4>
      </vt:variant>
    </vt:vector>
  </HeadingPairs>
  <TitlesOfParts>
    <vt:vector size="51" baseType="lpstr">
      <vt:lpstr>iai</vt:lpstr>
      <vt:lpstr>Java 기초 (Java 프로그램의 기본 구조)</vt:lpstr>
      <vt:lpstr>Last</vt:lpstr>
      <vt:lpstr>자바(Java) 프로그래밍 – Eclipse 설치</vt:lpstr>
      <vt:lpstr>자바(Java) 프로그래밍 – Eclipse 설치</vt:lpstr>
      <vt:lpstr>자바(Java) 프로그래밍 – Eclipse 설치</vt:lpstr>
      <vt:lpstr>자바(Java) 프로그래밍 – Eclipse 설치</vt:lpstr>
      <vt:lpstr>자바(Java) 프로그래밍 – Eclipse 실행</vt:lpstr>
      <vt:lpstr>Contents</vt:lpstr>
      <vt:lpstr>자바(Java) 애플리케이션 작성</vt:lpstr>
      <vt:lpstr>자바(Java) 애플리케이션 작성</vt:lpstr>
      <vt:lpstr>자바(Java) 애플리케이션 작성</vt:lpstr>
      <vt:lpstr>자바(Java) 애플리케이션 작성</vt:lpstr>
      <vt:lpstr>자바(Java) 애플리케이션 작성</vt:lpstr>
      <vt:lpstr>자바(Java) 애플리케이션 작성</vt:lpstr>
      <vt:lpstr>자바(Java) 애플리케이션 작성</vt:lpstr>
      <vt:lpstr>자바(Java) 애플리케이션 기본 구조 분석</vt:lpstr>
      <vt:lpstr>자바(Java) 애플리케이션 기본 구조 분석</vt:lpstr>
      <vt:lpstr>자바(Java) 애플리케이션 기본 구조 분석</vt:lpstr>
      <vt:lpstr>자바(Java) 주석문 - C++ 스타일 주석문</vt:lpstr>
      <vt:lpstr>자바(Java) 주석문 - JAVA DOC 주석문</vt:lpstr>
      <vt:lpstr>자바(Java) 주석문 - JAVA DOC 주석문</vt:lpstr>
      <vt:lpstr>자바(Java) 주석문 - JAVA DOC 주석문</vt:lpstr>
      <vt:lpstr>자바(Java) 주석문 - JAVA DOC 주석문</vt:lpstr>
      <vt:lpstr>자바 (Java) 식별자와 키워드</vt:lpstr>
      <vt:lpstr>자바 (Java) 식별자와 키워드</vt:lpstr>
      <vt:lpstr>자바 (Java) 식별자와 키워드</vt:lpstr>
      <vt:lpstr>자바 (Java) 식별자와 키워드</vt:lpstr>
      <vt:lpstr>자바 (Java) 식별자와 키워드</vt:lpstr>
      <vt:lpstr>자바 (Java) 식별자와 키워드</vt:lpstr>
      <vt:lpstr>자바 (Java) 식별자와 키워드</vt:lpstr>
      <vt:lpstr>자바 (Java) 의 기본형 변수</vt:lpstr>
      <vt:lpstr>자바 (Java) 의 기본형 변수</vt:lpstr>
      <vt:lpstr>자바 (Java) 의 기본형 변수</vt:lpstr>
      <vt:lpstr>자바 (Java) 의 기본형 변수</vt:lpstr>
      <vt:lpstr>자바 (Java) 의 기본형 변수</vt:lpstr>
      <vt:lpstr>자바 (Java) 의 연산자</vt:lpstr>
      <vt:lpstr>자바 (Java) 의 연산자</vt:lpstr>
      <vt:lpstr>자바 (Java) 의 연산자</vt:lpstr>
      <vt:lpstr>자바 (Java) 의 연산자</vt:lpstr>
      <vt:lpstr>자바 (Java) 의 연산자</vt:lpstr>
      <vt:lpstr>자바 (Java) 의 연산자</vt:lpstr>
      <vt:lpstr>자바 (Java) 의 연산자</vt:lpstr>
      <vt:lpstr>자바 (Java) 의 연산자</vt:lpstr>
      <vt:lpstr>자바 (Java) 의 연산자</vt:lpstr>
      <vt:lpstr>자바 (Java) 의 연산자</vt:lpstr>
      <vt:lpstr>자바 (Java) 의 연산자</vt:lpstr>
      <vt:lpstr>자바 (Java) 의 연산자</vt:lpstr>
      <vt:lpstr>자바 (Java) 의 연산자</vt:lpstr>
      <vt:lpstr>자바 (Java) 의 연산자</vt:lpstr>
      <vt:lpstr>자바 (Java) 의 연산자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choi</dc:creator>
  <cp:lastModifiedBy>choi</cp:lastModifiedBy>
  <cp:revision>175</cp:revision>
  <dcterms:created xsi:type="dcterms:W3CDTF">2009-08-27T02:09:45Z</dcterms:created>
  <dcterms:modified xsi:type="dcterms:W3CDTF">2009-09-17T08:58:49Z</dcterms:modified>
</cp:coreProperties>
</file>