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slides/slide8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312" r:id="rId3"/>
    <p:sldId id="260" r:id="rId4"/>
    <p:sldId id="367" r:id="rId5"/>
    <p:sldId id="368" r:id="rId6"/>
    <p:sldId id="369" r:id="rId7"/>
    <p:sldId id="370" r:id="rId8"/>
    <p:sldId id="371" r:id="rId9"/>
    <p:sldId id="374" r:id="rId10"/>
    <p:sldId id="410" r:id="rId11"/>
    <p:sldId id="411" r:id="rId12"/>
    <p:sldId id="412" r:id="rId13"/>
    <p:sldId id="413" r:id="rId14"/>
    <p:sldId id="414" r:id="rId15"/>
    <p:sldId id="415" r:id="rId16"/>
    <p:sldId id="416" r:id="rId17"/>
    <p:sldId id="417" r:id="rId18"/>
    <p:sldId id="418" r:id="rId19"/>
    <p:sldId id="419" r:id="rId20"/>
    <p:sldId id="420" r:id="rId21"/>
    <p:sldId id="421" r:id="rId22"/>
    <p:sldId id="422" r:id="rId23"/>
    <p:sldId id="423" r:id="rId24"/>
    <p:sldId id="424" r:id="rId25"/>
    <p:sldId id="425" r:id="rId26"/>
    <p:sldId id="426" r:id="rId27"/>
    <p:sldId id="427" r:id="rId28"/>
    <p:sldId id="428" r:id="rId29"/>
    <p:sldId id="429" r:id="rId30"/>
    <p:sldId id="430" r:id="rId31"/>
    <p:sldId id="431" r:id="rId32"/>
    <p:sldId id="432" r:id="rId33"/>
    <p:sldId id="433" r:id="rId34"/>
    <p:sldId id="434" r:id="rId35"/>
    <p:sldId id="435" r:id="rId36"/>
    <p:sldId id="436" r:id="rId37"/>
    <p:sldId id="438" r:id="rId38"/>
    <p:sldId id="439" r:id="rId39"/>
    <p:sldId id="440" r:id="rId40"/>
    <p:sldId id="441" r:id="rId41"/>
    <p:sldId id="442" r:id="rId42"/>
    <p:sldId id="443" r:id="rId43"/>
    <p:sldId id="444" r:id="rId44"/>
    <p:sldId id="445" r:id="rId45"/>
    <p:sldId id="446" r:id="rId46"/>
    <p:sldId id="447" r:id="rId47"/>
    <p:sldId id="448" r:id="rId48"/>
    <p:sldId id="449" r:id="rId49"/>
    <p:sldId id="450" r:id="rId50"/>
    <p:sldId id="451" r:id="rId51"/>
    <p:sldId id="452" r:id="rId52"/>
    <p:sldId id="453" r:id="rId53"/>
    <p:sldId id="454" r:id="rId54"/>
    <p:sldId id="455" r:id="rId55"/>
    <p:sldId id="456" r:id="rId56"/>
    <p:sldId id="457" r:id="rId57"/>
    <p:sldId id="458" r:id="rId58"/>
    <p:sldId id="459" r:id="rId59"/>
    <p:sldId id="460" r:id="rId60"/>
    <p:sldId id="461" r:id="rId61"/>
    <p:sldId id="462" r:id="rId62"/>
    <p:sldId id="463" r:id="rId63"/>
    <p:sldId id="464" r:id="rId64"/>
    <p:sldId id="465" r:id="rId65"/>
    <p:sldId id="466" r:id="rId66"/>
    <p:sldId id="467" r:id="rId67"/>
    <p:sldId id="468" r:id="rId68"/>
    <p:sldId id="469" r:id="rId69"/>
    <p:sldId id="470" r:id="rId70"/>
    <p:sldId id="471" r:id="rId71"/>
    <p:sldId id="472" r:id="rId72"/>
    <p:sldId id="473" r:id="rId73"/>
    <p:sldId id="474" r:id="rId74"/>
    <p:sldId id="475" r:id="rId75"/>
    <p:sldId id="476" r:id="rId76"/>
    <p:sldId id="477" r:id="rId77"/>
    <p:sldId id="478" r:id="rId78"/>
    <p:sldId id="409" r:id="rId79"/>
    <p:sldId id="479" r:id="rId80"/>
    <p:sldId id="480" r:id="rId81"/>
    <p:sldId id="481" r:id="rId8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92CA"/>
    <a:srgbClr val="008000"/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5" d="100"/>
          <a:sy n="65" d="100"/>
        </p:scale>
        <p:origin x="-1224" y="-108"/>
      </p:cViewPr>
      <p:guideLst>
        <p:guide orient="horz" pos="2160"/>
        <p:guide orient="horz" pos="3793"/>
        <p:guide pos="2880"/>
        <p:guide pos="52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giv.dongseo.ac.kr/iai/index.html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904875" y="2819400"/>
            <a:ext cx="7315200" cy="210820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906463" y="5048250"/>
            <a:ext cx="7315200" cy="89535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/>
          <p:nvPr/>
        </p:nvSpPr>
        <p:spPr>
          <a:xfrm>
            <a:off x="904875" y="2819400"/>
            <a:ext cx="228600" cy="21082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7" name="Rectangle 15"/>
          <p:cNvSpPr/>
          <p:nvPr/>
        </p:nvSpPr>
        <p:spPr>
          <a:xfrm>
            <a:off x="906463" y="5048250"/>
            <a:ext cx="228600" cy="89535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pic>
        <p:nvPicPr>
          <p:cNvPr id="8" name="Picture 9" descr="iai_endu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6588" y="6165850"/>
            <a:ext cx="649287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658938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2"/>
                </a:solidFill>
                <a:latin typeface="+mn-lt"/>
                <a:ea typeface="+mn-ea"/>
              </a:rPr>
              <a:t>Institute of Ambient Intelligence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  2009,  Choi,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  <a:ea typeface="+mn-ea"/>
              </a:rPr>
              <a:t>Namseok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,  Dongseo Univ.,  E-mail : sugi@dit.dongseo.ac.kr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187450" y="3068638"/>
            <a:ext cx="6985000" cy="1655762"/>
          </a:xfrm>
        </p:spPr>
        <p:txBody>
          <a:bodyPr anchor="t" anchorCtr="1"/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71650" y="5084763"/>
            <a:ext cx="6400800" cy="817562"/>
          </a:xfrm>
        </p:spPr>
        <p:txBody>
          <a:bodyPr/>
          <a:lstStyle>
            <a:lvl1pPr marL="0" indent="0" algn="r">
              <a:buFont typeface="Wingdings 3" pitchFamily="18" charset="2"/>
              <a:buNone/>
              <a:defRPr sz="1400" b="1">
                <a:solidFill>
                  <a:schemeClr val="tx2"/>
                </a:solidFill>
                <a:latin typeface="Tahoma" pitchFamily="34" charset="0"/>
              </a:defRPr>
            </a:lvl1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7400" cy="59769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59769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cgiv.dongseo.ac.kr/iai/index.html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smtClean="0"/>
              <a:t>마스터 제목 스타일 편집</a:t>
            </a:r>
          </a:p>
        </p:txBody>
      </p:sp>
      <p:sp>
        <p:nvSpPr>
          <p:cNvPr id="3075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4103" name="Slide Number Placeholder 4"/>
          <p:cNvSpPr txBox="1">
            <a:spLocks noGrp="1"/>
          </p:cNvSpPr>
          <p:nvPr/>
        </p:nvSpPr>
        <p:spPr bwMode="auto">
          <a:xfrm>
            <a:off x="612775" y="6356350"/>
            <a:ext cx="1371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F79CE892-75F7-405B-87C9-22198DE3B728}" type="slidenum">
              <a:rPr kumimoji="0" lang="en-US" altLang="ko-KR" sz="900">
                <a:solidFill>
                  <a:schemeClr val="tx2"/>
                </a:solidFill>
                <a:latin typeface="Gill Sans MT" pitchFamily="34" charset="0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ko-KR" sz="900" dirty="0">
              <a:solidFill>
                <a:schemeClr val="tx2"/>
              </a:solidFill>
              <a:latin typeface="Gill Sans MT" pitchFamily="34" charset="0"/>
              <a:ea typeface="+mn-ea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1658938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2"/>
                </a:solidFill>
                <a:latin typeface="+mn-lt"/>
                <a:ea typeface="+mn-ea"/>
              </a:rPr>
              <a:t>Institute of Ambient Intelligence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  2009,  Choi,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  <a:ea typeface="+mn-ea"/>
              </a:rPr>
              <a:t>Namseok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,  Dongseo Univ.,  E-mail : sugi@dit.dongseo.ac.kr</a:t>
            </a:r>
          </a:p>
        </p:txBody>
      </p:sp>
      <p:pic>
        <p:nvPicPr>
          <p:cNvPr id="3081" name="Picture 9" descr="iai_endu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72438" y="6165850"/>
            <a:ext cx="649287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2pPr>
      <a:lvl3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3pPr>
      <a:lvl4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4pPr>
      <a:lvl5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5pPr>
      <a:lvl6pPr marL="4572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6pPr>
      <a:lvl7pPr marL="9144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7pPr>
      <a:lvl8pPr marL="13716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8pPr>
      <a:lvl9pPr marL="18288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9pPr>
    </p:titleStyle>
    <p:bodyStyle>
      <a:lvl1pPr marL="273050" indent="-273050" algn="l" rtl="0" eaLnBrk="1" fontAlgn="base" latinLnBrk="1" hangingPunct="1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1" fontAlgn="base" latinLnBrk="1" hangingPunct="1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000">
          <a:solidFill>
            <a:schemeClr val="tx2"/>
          </a:solidFill>
          <a:latin typeface="+mn-lt"/>
          <a:ea typeface="+mn-ea"/>
        </a:defRPr>
      </a:lvl2pPr>
      <a:lvl3pPr marL="822325" indent="-228600" algn="l" rtl="0" eaLnBrk="1" fontAlgn="base" latinLnBrk="1" hangingPunct="1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1800">
          <a:solidFill>
            <a:schemeClr val="tx1"/>
          </a:solidFill>
          <a:latin typeface="+mn-lt"/>
          <a:ea typeface="+mn-ea"/>
        </a:defRPr>
      </a:lvl3pPr>
      <a:lvl4pPr marL="1096963" indent="-228600" algn="l" rtl="0" eaLnBrk="1" fontAlgn="base" latinLnBrk="1" hangingPunct="1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sz="1600">
          <a:solidFill>
            <a:schemeClr val="tx1"/>
          </a:solidFill>
          <a:latin typeface="+mn-lt"/>
          <a:ea typeface="+mn-ea"/>
        </a:defRPr>
      </a:lvl4pPr>
      <a:lvl5pPr marL="13716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5pPr>
      <a:lvl6pPr marL="18288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6pPr>
      <a:lvl7pPr marL="22860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7pPr>
      <a:lvl8pPr marL="27432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8pPr>
      <a:lvl9pPr marL="32004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w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image" Target="../media/image44.wm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wm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wm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wmf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49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wmf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52.wmf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image" Target="../media/image54.wmf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wmf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wmf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wmf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wmf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wmf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Java </a:t>
            </a:r>
            <a:r>
              <a:rPr lang="ko-KR" altLang="en-US" dirty="0" smtClean="0"/>
              <a:t>기초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sz="2400" dirty="0" smtClean="0"/>
              <a:t>(</a:t>
            </a:r>
            <a:r>
              <a:rPr lang="ko-KR" altLang="en-US" sz="2400" dirty="0" smtClean="0"/>
              <a:t>객체와 클래스</a:t>
            </a:r>
            <a:r>
              <a:rPr lang="en-US" altLang="ko-KR" sz="2400" dirty="0" smtClean="0"/>
              <a:t>)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r>
              <a:rPr lang="en-US" altLang="ko-KR" dirty="0" smtClean="0"/>
              <a:t>2009. 10. </a:t>
            </a:r>
            <a:r>
              <a:rPr lang="en-US" altLang="ko-KR" dirty="0" smtClean="0"/>
              <a:t>16</a:t>
            </a:r>
            <a:endParaRPr lang="en-US" altLang="ko-KR" dirty="0" smtClean="0"/>
          </a:p>
          <a:p>
            <a:r>
              <a:rPr lang="en-US" altLang="ko-KR" dirty="0" err="1" smtClean="0"/>
              <a:t>Choi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Namseok</a:t>
            </a:r>
            <a:endParaRPr lang="en-US" altLang="ko-KR" dirty="0" smtClean="0"/>
          </a:p>
          <a:p>
            <a:r>
              <a:rPr lang="en-US" altLang="ko-KR" dirty="0" smtClean="0"/>
              <a:t>http://sugi.pe.kr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객체의 개념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62000" indent="-762000"/>
            <a:r>
              <a:rPr lang="ko-KR" altLang="en-US" dirty="0" smtClean="0"/>
              <a:t>학생 객체</a:t>
            </a:r>
          </a:p>
          <a:p>
            <a:pPr marL="762000" indent="-762000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6308" y="1714488"/>
            <a:ext cx="2952750" cy="128270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6308" y="3009888"/>
            <a:ext cx="2952750" cy="2671762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클래스의 개념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같은 기능의 객체 여러 개 필요</a:t>
            </a:r>
          </a:p>
          <a:p>
            <a:r>
              <a:rPr lang="ko-KR" altLang="en-US" dirty="0" smtClean="0"/>
              <a:t>여러 개의 객체를 표현하기 위해 같은 변수와 </a:t>
            </a:r>
            <a:r>
              <a:rPr lang="ko-KR" altLang="en-US" dirty="0" err="1" smtClean="0"/>
              <a:t>메소드도</a:t>
            </a:r>
            <a:r>
              <a:rPr lang="ko-KR" altLang="en-US" dirty="0" smtClean="0"/>
              <a:t> 여러 개 필요</a:t>
            </a:r>
          </a:p>
          <a:p>
            <a:r>
              <a:rPr lang="ko-KR" altLang="en-US" dirty="0" smtClean="0"/>
              <a:t>필요한 변수와 </a:t>
            </a:r>
            <a:r>
              <a:rPr lang="ko-KR" altLang="en-US" dirty="0" err="1" smtClean="0"/>
              <a:t>메소드를</a:t>
            </a:r>
            <a:r>
              <a:rPr lang="ko-KR" altLang="en-US" dirty="0" smtClean="0"/>
              <a:t> 한번만 정의하고 </a:t>
            </a:r>
            <a:r>
              <a:rPr lang="ko-KR" altLang="en-US" dirty="0" err="1" smtClean="0"/>
              <a:t>필요시</a:t>
            </a:r>
            <a:r>
              <a:rPr lang="ko-KR" altLang="en-US" dirty="0" smtClean="0"/>
              <a:t> 복사하여 재사용 필요</a:t>
            </a:r>
          </a:p>
          <a:p>
            <a:r>
              <a:rPr lang="ko-KR" altLang="en-US" dirty="0" smtClean="0"/>
              <a:t>여러 개의 동일 구조를 가지는 객체를 생성하기 위해 사용되는 틀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클래스의 개념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59868" y="1285860"/>
            <a:ext cx="3624263" cy="4984750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클래스의 구조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클래스의 작성</a:t>
            </a:r>
          </a:p>
          <a:p>
            <a:r>
              <a:rPr lang="ko-KR" altLang="en-US" dirty="0" smtClean="0"/>
              <a:t>클래스 </a:t>
            </a:r>
            <a:r>
              <a:rPr lang="ko-KR" altLang="en-US" dirty="0" err="1" smtClean="0"/>
              <a:t>선언부</a:t>
            </a:r>
            <a:endParaRPr lang="ko-KR" altLang="en-US" dirty="0" smtClean="0"/>
          </a:p>
          <a:p>
            <a:r>
              <a:rPr lang="ko-KR" altLang="en-US" dirty="0" smtClean="0"/>
              <a:t>클래스 </a:t>
            </a:r>
            <a:r>
              <a:rPr lang="ko-KR" altLang="en-US" dirty="0" err="1" smtClean="0"/>
              <a:t>멤버부</a:t>
            </a:r>
            <a:endParaRPr lang="ko-KR" altLang="en-US" dirty="0" smtClean="0"/>
          </a:p>
          <a:p>
            <a:r>
              <a:rPr lang="ko-KR" altLang="en-US" dirty="0" smtClean="0"/>
              <a:t>자바 </a:t>
            </a:r>
            <a:r>
              <a:rPr lang="en-US" altLang="ko-KR" dirty="0" smtClean="0"/>
              <a:t>modifier</a:t>
            </a:r>
            <a:endParaRPr lang="ko-KR" alt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클래스의 작성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모든 객체 표현 이전에 클래스 정의</a:t>
            </a:r>
          </a:p>
          <a:p>
            <a:r>
              <a:rPr lang="ko-KR" altLang="en-US" dirty="0" smtClean="0"/>
              <a:t>자바 언어의 프로그램 단위</a:t>
            </a:r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필요 변수와 </a:t>
            </a:r>
            <a:r>
              <a:rPr lang="ko-KR" altLang="en-US" dirty="0" err="1" smtClean="0"/>
              <a:t>메소드</a:t>
            </a:r>
            <a:r>
              <a:rPr lang="ko-KR" altLang="en-US" dirty="0" smtClean="0"/>
              <a:t> 정의하고 클래스 이름과 같은 파일에 저장</a:t>
            </a:r>
          </a:p>
          <a:p>
            <a:r>
              <a:rPr lang="en-US" altLang="ko-KR" dirty="0" smtClean="0"/>
              <a:t>B </a:t>
            </a:r>
            <a:r>
              <a:rPr lang="ko-KR" altLang="en-US" dirty="0" smtClean="0"/>
              <a:t>클래스가 </a:t>
            </a:r>
            <a:r>
              <a:rPr lang="en-US" altLang="ko-KR" dirty="0" smtClean="0"/>
              <a:t>A </a:t>
            </a:r>
            <a:r>
              <a:rPr lang="ko-KR" altLang="en-US" dirty="0" smtClean="0"/>
              <a:t>클래스 객체 생성하여 </a:t>
            </a:r>
            <a:r>
              <a:rPr lang="en-US" altLang="ko-KR" dirty="0" smtClean="0"/>
              <a:t>A </a:t>
            </a:r>
            <a:r>
              <a:rPr lang="ko-KR" altLang="en-US" dirty="0" smtClean="0"/>
              <a:t>클래스에 정의된 변수와 </a:t>
            </a:r>
            <a:r>
              <a:rPr lang="ko-KR" altLang="en-US" dirty="0" err="1" smtClean="0"/>
              <a:t>메소드</a:t>
            </a:r>
            <a:r>
              <a:rPr lang="ko-KR" altLang="en-US" dirty="0" smtClean="0"/>
              <a:t> 사용</a:t>
            </a:r>
          </a:p>
          <a:p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2192340"/>
            <a:ext cx="3024188" cy="1522412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클래스 </a:t>
            </a:r>
            <a:r>
              <a:rPr lang="ko-KR" altLang="en-US" dirty="0" err="1" smtClean="0"/>
              <a:t>선언부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클래스 구조</a:t>
            </a:r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클래스 </a:t>
            </a:r>
            <a:r>
              <a:rPr lang="ko-KR" altLang="en-US" dirty="0" err="1" smtClean="0"/>
              <a:t>선언부</a:t>
            </a:r>
            <a:r>
              <a:rPr lang="ko-KR" altLang="en-US" dirty="0" smtClean="0"/>
              <a:t> 형식</a:t>
            </a:r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9046" y="1643050"/>
            <a:ext cx="5475288" cy="2089150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7759" y="4637106"/>
            <a:ext cx="6624637" cy="1363662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클래스 </a:t>
            </a:r>
            <a:r>
              <a:rPr lang="ko-KR" altLang="en-US" dirty="0" err="1" smtClean="0"/>
              <a:t>선언부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클래스 </a:t>
            </a:r>
            <a:r>
              <a:rPr lang="ko-KR" altLang="en-US" dirty="0" err="1" smtClean="0"/>
              <a:t>선언부</a:t>
            </a:r>
            <a:r>
              <a:rPr lang="ko-KR" altLang="en-US" dirty="0" smtClean="0"/>
              <a:t> 형식</a:t>
            </a:r>
          </a:p>
          <a:p>
            <a:pPr lvl="1"/>
            <a:r>
              <a:rPr lang="en-US" altLang="ko-KR" dirty="0" smtClean="0"/>
              <a:t>class </a:t>
            </a:r>
            <a:r>
              <a:rPr lang="ko-KR" altLang="en-US" dirty="0" smtClean="0"/>
              <a:t>키워드와 클래스이름 반드시 기술</a:t>
            </a:r>
          </a:p>
          <a:p>
            <a:pPr lvl="1"/>
            <a:r>
              <a:rPr lang="en-US" altLang="ko-KR" dirty="0" smtClean="0"/>
              <a:t>modifier</a:t>
            </a:r>
            <a:r>
              <a:rPr lang="ko-KR" altLang="en-US" dirty="0" smtClean="0"/>
              <a:t>는 클래스 활용 방법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접근 권한 지정</a:t>
            </a:r>
          </a:p>
          <a:p>
            <a:pPr lvl="1"/>
            <a:r>
              <a:rPr lang="en-US" altLang="ko-KR" dirty="0" smtClean="0"/>
              <a:t>extends </a:t>
            </a:r>
            <a:r>
              <a:rPr lang="ko-KR" altLang="en-US" dirty="0" smtClean="0"/>
              <a:t>부분은 상속 표현</a:t>
            </a:r>
          </a:p>
          <a:p>
            <a:pPr lvl="1"/>
            <a:r>
              <a:rPr lang="en-US" altLang="ko-KR" dirty="0" smtClean="0"/>
              <a:t>implements </a:t>
            </a:r>
            <a:r>
              <a:rPr lang="ko-KR" altLang="en-US" dirty="0" smtClean="0"/>
              <a:t>부분은 인터페이스 구현</a:t>
            </a:r>
          </a:p>
          <a:p>
            <a:endParaRPr lang="ko-KR" altLang="en-US" dirty="0" smtClean="0"/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클래스 </a:t>
            </a:r>
            <a:r>
              <a:rPr lang="ko-KR" altLang="en-US" dirty="0" err="1" smtClean="0"/>
              <a:t>멤버부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클래스의 </a:t>
            </a:r>
            <a:r>
              <a:rPr lang="ko-KR" altLang="en-US" dirty="0" err="1" smtClean="0"/>
              <a:t>멤버부는</a:t>
            </a:r>
            <a:r>
              <a:rPr lang="ko-KR" altLang="en-US" dirty="0" smtClean="0"/>
              <a:t> 멤버 변수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메소드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생성자로</a:t>
            </a:r>
            <a:r>
              <a:rPr lang="ko-KR" altLang="en-US" dirty="0" smtClean="0"/>
              <a:t> 구성</a:t>
            </a:r>
          </a:p>
          <a:p>
            <a:r>
              <a:rPr lang="ko-KR" altLang="en-US" dirty="0" smtClean="0"/>
              <a:t>멤버 변수 </a:t>
            </a:r>
            <a:r>
              <a:rPr lang="en-US" altLang="ko-KR" dirty="0" smtClean="0"/>
              <a:t>: </a:t>
            </a:r>
            <a:r>
              <a:rPr lang="ko-KR" altLang="en-US" dirty="0" smtClean="0"/>
              <a:t>클래스가 가지는 속성을 정의 </a:t>
            </a:r>
          </a:p>
          <a:p>
            <a:r>
              <a:rPr lang="ko-KR" altLang="en-US" dirty="0" err="1" smtClean="0"/>
              <a:t>생성자</a:t>
            </a:r>
            <a:r>
              <a:rPr lang="en-US" altLang="ko-KR" dirty="0" smtClean="0"/>
              <a:t>(constructor) :  </a:t>
            </a:r>
            <a:r>
              <a:rPr lang="ko-KR" altLang="en-US" dirty="0" smtClean="0"/>
              <a:t>객체의 초기화 담당</a:t>
            </a:r>
          </a:p>
          <a:p>
            <a:r>
              <a:rPr lang="ko-KR" altLang="en-US" dirty="0" err="1" smtClean="0"/>
              <a:t>메소드</a:t>
            </a:r>
            <a:r>
              <a:rPr lang="ko-KR" altLang="en-US" dirty="0" smtClean="0"/>
              <a:t> </a:t>
            </a:r>
            <a:r>
              <a:rPr lang="en-US" altLang="ko-KR" dirty="0" smtClean="0"/>
              <a:t>(method) : </a:t>
            </a:r>
            <a:r>
              <a:rPr lang="ko-KR" altLang="en-US" dirty="0" smtClean="0"/>
              <a:t>클래스가 가지는 데이터를 조작하고 변환</a:t>
            </a:r>
          </a:p>
          <a:p>
            <a:r>
              <a:rPr lang="ko-KR" altLang="en-US" dirty="0" err="1" smtClean="0"/>
              <a:t>필요시에</a:t>
            </a:r>
            <a:r>
              <a:rPr lang="ko-KR" altLang="en-US" dirty="0" smtClean="0"/>
              <a:t> 멤버 변수와 </a:t>
            </a:r>
            <a:r>
              <a:rPr lang="ko-KR" altLang="en-US" dirty="0" err="1" smtClean="0"/>
              <a:t>생성자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메소드</a:t>
            </a:r>
            <a:r>
              <a:rPr lang="ko-KR" altLang="en-US" dirty="0" smtClean="0"/>
              <a:t> 등에도 </a:t>
            </a:r>
            <a:r>
              <a:rPr lang="en-US" altLang="ko-KR" dirty="0" smtClean="0"/>
              <a:t>modifier</a:t>
            </a:r>
            <a:r>
              <a:rPr lang="ko-KR" altLang="en-US" dirty="0" smtClean="0"/>
              <a:t>를 기술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 </a:t>
            </a:r>
            <a:r>
              <a:rPr lang="en-US" altLang="ko-KR" dirty="0" smtClean="0"/>
              <a:t>modifier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571500"/>
            <a:r>
              <a:rPr lang="ko-KR" altLang="en-US" dirty="0" smtClean="0"/>
              <a:t>접근 범위나 활용 방법 지정하는 키워드들</a:t>
            </a:r>
          </a:p>
          <a:p>
            <a:pPr marL="571500" indent="-571500"/>
            <a:endParaRPr lang="ko-KR" altLang="en-US" dirty="0" smtClean="0"/>
          </a:p>
          <a:p>
            <a:pPr marL="571500" indent="-571500">
              <a:buFont typeface="Wingdings 2" pitchFamily="18" charset="2"/>
              <a:buNone/>
            </a:pPr>
            <a:endParaRPr lang="ko-KR" altLang="en-US" dirty="0" smtClean="0"/>
          </a:p>
          <a:p>
            <a:pPr marL="571500" indent="-571500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943" y="1773237"/>
            <a:ext cx="5472113" cy="1674813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943" y="3429000"/>
            <a:ext cx="5472113" cy="2809875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 </a:t>
            </a:r>
            <a:r>
              <a:rPr lang="en-US" altLang="ko-KR" dirty="0" smtClean="0"/>
              <a:t>modifier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클래스의 </a:t>
            </a:r>
            <a:r>
              <a:rPr lang="en-US" altLang="ko-KR" dirty="0" smtClean="0"/>
              <a:t>modifier</a:t>
            </a:r>
          </a:p>
          <a:p>
            <a:endParaRPr lang="ko-KR" altLang="en-US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162" y="1857364"/>
            <a:ext cx="7559675" cy="2025650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Last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en-US" dirty="0" err="1" smtClean="0"/>
              <a:t>자바</a:t>
            </a:r>
            <a:r>
              <a:rPr lang="ko-KR" altLang="en-US" dirty="0" smtClean="0"/>
              <a:t>의 조건문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제어문</a:t>
            </a:r>
            <a:r>
              <a:rPr lang="en-US" altLang="ko-KR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/>
              <a:t>자바의 </a:t>
            </a:r>
            <a:r>
              <a:rPr lang="ko-KR" altLang="en-US" dirty="0" err="1" smtClean="0"/>
              <a:t>반복문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ko-KR" altLang="en-US" dirty="0" smtClean="0"/>
              <a:t>자바의 배열</a:t>
            </a:r>
            <a:endParaRPr lang="en-US" altLang="ko-K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객체 생성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객체 생성 문장의 구성 요소</a:t>
            </a:r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 smtClean="0"/>
          </a:p>
          <a:p>
            <a:r>
              <a:rPr lang="ko-KR" altLang="en-US" dirty="0" smtClean="0"/>
              <a:t>객체 생성 문장과 자바의 메모리 구조</a:t>
            </a:r>
            <a:endParaRPr lang="ko-KR" alt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객체 생성 문장의 구성 요소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클래스 정의 후에는 객체 생성</a:t>
            </a:r>
          </a:p>
          <a:p>
            <a:r>
              <a:rPr lang="ko-KR" altLang="en-US" dirty="0" smtClean="0"/>
              <a:t>학생 클래스 정의</a:t>
            </a:r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r>
              <a:rPr lang="ko-KR" altLang="en-US" dirty="0" smtClean="0"/>
              <a:t>객체  참조 변수 선언</a:t>
            </a:r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2143116"/>
            <a:ext cx="3240088" cy="2089150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5024429"/>
            <a:ext cx="1879600" cy="449262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객체 생성 문장의 구성 요소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객체 생성</a:t>
            </a:r>
            <a:endParaRPr lang="en-US" altLang="ko-KR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r>
              <a:rPr lang="ko-KR" altLang="en-US" dirty="0" smtClean="0"/>
              <a:t>객체 생성 과정</a:t>
            </a:r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1714488"/>
            <a:ext cx="2868613" cy="473075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2928934"/>
            <a:ext cx="6337300" cy="3132137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객체 생성 문장과 자바의 메모리 구조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Student </a:t>
            </a:r>
            <a:r>
              <a:rPr lang="ko-KR" altLang="en-US" dirty="0" smtClean="0"/>
              <a:t>객체 생성시 메모리 구조</a:t>
            </a:r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118" y="1928802"/>
            <a:ext cx="6481763" cy="3840162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객체 생성 문장과 자바의 메모리 구조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실습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Class : Exam_01</a:t>
            </a:r>
          </a:p>
          <a:p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164183" y="2143116"/>
            <a:ext cx="6815633" cy="4524315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public class Exam_01{</a:t>
            </a:r>
          </a:p>
          <a:p>
            <a:pPr lvl="1"/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public static void main(String </a:t>
            </a:r>
            <a:r>
              <a:rPr lang="en-US" altLang="ko-KR" sz="1600" b="1" dirty="0" err="1" smtClean="0">
                <a:latin typeface="Courier New" pitchFamily="49" charset="0"/>
                <a:cs typeface="Courier New" pitchFamily="49" charset="0"/>
              </a:rPr>
              <a:t>args</a:t>
            </a:r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[]){</a:t>
            </a:r>
          </a:p>
          <a:p>
            <a:pPr lvl="2"/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Student </a:t>
            </a:r>
            <a:r>
              <a:rPr lang="en-US" altLang="ko-KR" sz="1600" b="1" dirty="0" err="1" smtClean="0">
                <a:latin typeface="Courier New" pitchFamily="49" charset="0"/>
                <a:cs typeface="Courier New" pitchFamily="49" charset="0"/>
              </a:rPr>
              <a:t>choi</a:t>
            </a:r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 = new Student();</a:t>
            </a:r>
          </a:p>
          <a:p>
            <a:pPr lvl="2"/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sugi.name = “</a:t>
            </a:r>
            <a:r>
              <a:rPr lang="en-US" altLang="ko-KR" sz="1600" b="1" dirty="0" err="1" smtClean="0">
                <a:latin typeface="Courier New" pitchFamily="49" charset="0"/>
                <a:cs typeface="Courier New" pitchFamily="49" charset="0"/>
              </a:rPr>
              <a:t>sugi</a:t>
            </a:r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";</a:t>
            </a:r>
          </a:p>
          <a:p>
            <a:pPr lvl="2"/>
            <a:r>
              <a:rPr lang="en-US" altLang="ko-KR" sz="1600" b="1" dirty="0" err="1" smtClean="0">
                <a:latin typeface="Courier New" pitchFamily="49" charset="0"/>
                <a:cs typeface="Courier New" pitchFamily="49" charset="0"/>
              </a:rPr>
              <a:t>sugi.age</a:t>
            </a:r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 = 20;</a:t>
            </a:r>
          </a:p>
          <a:p>
            <a:pPr lvl="2"/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//</a:t>
            </a:r>
            <a:r>
              <a:rPr lang="en-US" altLang="ko-KR" sz="1600" b="1" dirty="0" err="1" smtClean="0">
                <a:latin typeface="Courier New" pitchFamily="49" charset="0"/>
                <a:cs typeface="Courier New" pitchFamily="49" charset="0"/>
              </a:rPr>
              <a:t>sugi.number</a:t>
            </a:r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 = 0500011;</a:t>
            </a:r>
          </a:p>
          <a:p>
            <a:pPr lvl="2"/>
            <a:r>
              <a:rPr lang="en-US" altLang="ko-KR" sz="1600" b="1" dirty="0" err="1" smtClean="0">
                <a:latin typeface="Courier New" pitchFamily="49" charset="0"/>
                <a:cs typeface="Courier New" pitchFamily="49" charset="0"/>
              </a:rPr>
              <a:t>System.out.println</a:t>
            </a:r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("</a:t>
            </a:r>
            <a:r>
              <a:rPr lang="ko-KR" altLang="en-US" sz="1600" b="1" dirty="0" smtClean="0">
                <a:latin typeface="Courier New" pitchFamily="49" charset="0"/>
                <a:cs typeface="Courier New" pitchFamily="49" charset="0"/>
              </a:rPr>
              <a:t>한 학생의 이름은 </a:t>
            </a:r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"+ sgui.name </a:t>
            </a:r>
          </a:p>
          <a:p>
            <a:pPr lvl="2"/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+ "</a:t>
            </a:r>
            <a:r>
              <a:rPr lang="ko-KR" altLang="en-US" sz="1600" b="1" dirty="0" smtClean="0">
                <a:latin typeface="Courier New" pitchFamily="49" charset="0"/>
                <a:cs typeface="Courier New" pitchFamily="49" charset="0"/>
              </a:rPr>
              <a:t>이고</a:t>
            </a:r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, </a:t>
            </a:r>
            <a:r>
              <a:rPr lang="ko-KR" altLang="en-US" sz="1600" b="1" dirty="0" smtClean="0">
                <a:latin typeface="Courier New" pitchFamily="49" charset="0"/>
                <a:cs typeface="Courier New" pitchFamily="49" charset="0"/>
              </a:rPr>
              <a:t>나이는 </a:t>
            </a:r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“ + </a:t>
            </a:r>
            <a:r>
              <a:rPr lang="en-US" altLang="ko-KR" sz="1600" b="1" dirty="0" err="1" smtClean="0">
                <a:latin typeface="Courier New" pitchFamily="49" charset="0"/>
                <a:cs typeface="Courier New" pitchFamily="49" charset="0"/>
              </a:rPr>
              <a:t>sugi.age</a:t>
            </a:r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 + "</a:t>
            </a:r>
            <a:r>
              <a:rPr lang="ko-KR" altLang="en-US" sz="1600" b="1" dirty="0" smtClean="0">
                <a:latin typeface="Courier New" pitchFamily="49" charset="0"/>
                <a:cs typeface="Courier New" pitchFamily="49" charset="0"/>
              </a:rPr>
              <a:t>입니다</a:t>
            </a:r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");</a:t>
            </a:r>
          </a:p>
          <a:p>
            <a:pPr lvl="1"/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class Student {</a:t>
            </a:r>
          </a:p>
          <a:p>
            <a:pPr lvl="1"/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String name;         /* </a:t>
            </a:r>
            <a:r>
              <a:rPr lang="ko-KR" altLang="en-US" sz="1600" b="1" dirty="0" smtClean="0">
                <a:latin typeface="Courier New" pitchFamily="49" charset="0"/>
                <a:cs typeface="Courier New" pitchFamily="49" charset="0"/>
              </a:rPr>
              <a:t>이름 *</a:t>
            </a:r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/</a:t>
            </a:r>
          </a:p>
          <a:p>
            <a:pPr lvl="1"/>
            <a:r>
              <a:rPr lang="en-US" altLang="ko-KR" sz="16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 number;          /* </a:t>
            </a:r>
            <a:r>
              <a:rPr lang="ko-KR" altLang="en-US" sz="1600" b="1" dirty="0" smtClean="0">
                <a:latin typeface="Courier New" pitchFamily="49" charset="0"/>
                <a:cs typeface="Courier New" pitchFamily="49" charset="0"/>
              </a:rPr>
              <a:t>학번 *</a:t>
            </a:r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/</a:t>
            </a:r>
          </a:p>
          <a:p>
            <a:pPr lvl="1"/>
            <a:r>
              <a:rPr lang="en-US" altLang="ko-KR" sz="16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 age;             /* </a:t>
            </a:r>
            <a:r>
              <a:rPr lang="ko-KR" altLang="en-US" sz="1600" b="1" dirty="0" smtClean="0">
                <a:latin typeface="Courier New" pitchFamily="49" charset="0"/>
                <a:cs typeface="Courier New" pitchFamily="49" charset="0"/>
              </a:rPr>
              <a:t>나이 *</a:t>
            </a:r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/</a:t>
            </a:r>
          </a:p>
          <a:p>
            <a:pPr lvl="1"/>
            <a:r>
              <a:rPr lang="en-US" altLang="ko-KR" sz="16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 grade;           /* </a:t>
            </a:r>
            <a:r>
              <a:rPr lang="ko-KR" altLang="en-US" sz="1600" b="1" dirty="0" smtClean="0">
                <a:latin typeface="Courier New" pitchFamily="49" charset="0"/>
                <a:cs typeface="Courier New" pitchFamily="49" charset="0"/>
              </a:rPr>
              <a:t>학년 *</a:t>
            </a:r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/</a:t>
            </a:r>
          </a:p>
          <a:p>
            <a:pPr lvl="1"/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String </a:t>
            </a:r>
            <a:r>
              <a:rPr lang="en-US" altLang="ko-KR" sz="1600" b="1" dirty="0" err="1" smtClean="0">
                <a:latin typeface="Courier New" pitchFamily="49" charset="0"/>
                <a:cs typeface="Courier New" pitchFamily="49" charset="0"/>
              </a:rPr>
              <a:t>schoolName</a:t>
            </a:r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;   /* </a:t>
            </a:r>
            <a:r>
              <a:rPr lang="ko-KR" altLang="en-US" sz="1600" b="1" dirty="0" smtClean="0">
                <a:latin typeface="Courier New" pitchFamily="49" charset="0"/>
                <a:cs typeface="Courier New" pitchFamily="49" charset="0"/>
              </a:rPr>
              <a:t>학교명 *</a:t>
            </a:r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/</a:t>
            </a:r>
          </a:p>
          <a:p>
            <a:pPr lvl="1"/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String records;      /* </a:t>
            </a:r>
            <a:r>
              <a:rPr lang="ko-KR" altLang="en-US" sz="1600" b="1" dirty="0" smtClean="0">
                <a:latin typeface="Courier New" pitchFamily="49" charset="0"/>
                <a:cs typeface="Courier New" pitchFamily="49" charset="0"/>
              </a:rPr>
              <a:t>성적 *</a:t>
            </a:r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/</a:t>
            </a:r>
          </a:p>
          <a:p>
            <a:r>
              <a:rPr lang="en-US" altLang="ko-KR" sz="16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멤버 변수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멤버 변수의 개념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멤버 변수의 구성 요소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public, protected, private modifier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static modifier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final modifier</a:t>
            </a:r>
            <a:endParaRPr lang="en-US" altLang="ko-K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멤버 변수의 개념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메서드</a:t>
            </a:r>
            <a:r>
              <a:rPr lang="ko-KR" altLang="en-US" dirty="0" smtClean="0"/>
              <a:t> 외부에 선언하는 변수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객체의 속성 표현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지역변수는 특정 블록</a:t>
            </a:r>
            <a:r>
              <a:rPr lang="en-US" altLang="ko-KR" dirty="0" smtClean="0"/>
              <a:t>({}) </a:t>
            </a:r>
            <a:r>
              <a:rPr lang="ko-KR" altLang="en-US" dirty="0" smtClean="0"/>
              <a:t>내부에서만 사용 가능</a:t>
            </a:r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3429000"/>
            <a:ext cx="4751388" cy="2128838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멤버 변수의 구성 요소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멤버변수 구성 요소</a:t>
            </a:r>
          </a:p>
          <a:p>
            <a:endParaRPr lang="ko-KR" altLang="en-US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멤버변수의 </a:t>
            </a:r>
            <a:r>
              <a:rPr lang="en-US" altLang="ko-KR" dirty="0" smtClean="0"/>
              <a:t>modifier</a:t>
            </a:r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1714488"/>
            <a:ext cx="3498850" cy="415925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2928934"/>
            <a:ext cx="5659438" cy="1624013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088" y="4513259"/>
            <a:ext cx="5721350" cy="1195388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public, protected, private modifier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캡슐화와 정보 숨김 구현</a:t>
            </a:r>
            <a:endParaRPr lang="en-US" altLang="ko-KR" dirty="0" smtClean="0"/>
          </a:p>
          <a:p>
            <a:endParaRPr lang="ko-KR" altLang="en-US" dirty="0" smtClean="0"/>
          </a:p>
          <a:p>
            <a:r>
              <a:rPr lang="ko-KR" altLang="en-US" dirty="0" smtClean="0"/>
              <a:t>멤버 변수의 접근 </a:t>
            </a:r>
            <a:r>
              <a:rPr lang="en-US" altLang="ko-KR" dirty="0" err="1" smtClean="0"/>
              <a:t>modiifer</a:t>
            </a:r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6625" y="2579700"/>
            <a:ext cx="7270750" cy="2706688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public, protected, private modifier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 smtClean="0"/>
          </a:p>
          <a:p>
            <a:endParaRPr lang="ko-KR" altLang="en-US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r>
              <a:rPr lang="en-US" altLang="ko-KR" dirty="0" smtClean="0"/>
              <a:t>number : </a:t>
            </a:r>
            <a:r>
              <a:rPr lang="ko-KR" altLang="en-US" dirty="0" smtClean="0"/>
              <a:t>외부에서 참조 불가능</a:t>
            </a:r>
          </a:p>
          <a:p>
            <a:r>
              <a:rPr lang="en-US" altLang="ko-KR" dirty="0" smtClean="0"/>
              <a:t>records : </a:t>
            </a:r>
            <a:r>
              <a:rPr lang="ko-KR" altLang="en-US" dirty="0" smtClean="0"/>
              <a:t>하위 클래스 참조 가능</a:t>
            </a:r>
          </a:p>
          <a:p>
            <a:r>
              <a:rPr lang="en-US" altLang="ko-KR" dirty="0" smtClean="0"/>
              <a:t>name : </a:t>
            </a:r>
            <a:r>
              <a:rPr lang="ko-KR" altLang="en-US" dirty="0" smtClean="0"/>
              <a:t>모든 클래스 참조 가능 </a:t>
            </a:r>
            <a:endParaRPr lang="ko-KR" altLang="en-US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71662" y="1593858"/>
            <a:ext cx="5400675" cy="2906712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Contents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객체지향 프로그래밍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객체</a:t>
            </a:r>
            <a:r>
              <a:rPr lang="en-US" altLang="ko-KR" dirty="0" smtClean="0"/>
              <a:t>, </a:t>
            </a:r>
            <a:r>
              <a:rPr lang="ko-KR" altLang="en-US" dirty="0" smtClean="0"/>
              <a:t>클래스의 개념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/>
              <a:t>클래스의 구조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/>
              <a:t>객체 생성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/>
              <a:t>멤버 변수</a:t>
            </a:r>
          </a:p>
          <a:p>
            <a:pPr>
              <a:lnSpc>
                <a:spcPct val="150000"/>
              </a:lnSpc>
            </a:pPr>
            <a:r>
              <a:rPr lang="ko-KR" altLang="en-US" dirty="0" err="1" smtClean="0"/>
              <a:t>메소드</a:t>
            </a:r>
            <a:endParaRPr lang="ko-KR" altLang="en-US" dirty="0" smtClean="0"/>
          </a:p>
          <a:p>
            <a:pPr>
              <a:lnSpc>
                <a:spcPct val="150000"/>
              </a:lnSpc>
            </a:pPr>
            <a:r>
              <a:rPr lang="ko-KR" altLang="en-US" dirty="0" err="1" smtClean="0"/>
              <a:t>생성자</a:t>
            </a:r>
            <a:endParaRPr lang="ko-KR" altLang="en-US" dirty="0" smtClean="0"/>
          </a:p>
          <a:p>
            <a:pPr>
              <a:lnSpc>
                <a:spcPct val="150000"/>
              </a:lnSpc>
            </a:pPr>
            <a:r>
              <a:rPr lang="en-US" altLang="ko-KR" dirty="0" smtClean="0"/>
              <a:t>this </a:t>
            </a:r>
            <a:r>
              <a:rPr lang="ko-KR" altLang="en-US" dirty="0" smtClean="0"/>
              <a:t>키워드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/>
              <a:t>패키지</a:t>
            </a:r>
            <a:endParaRPr lang="en-US" alt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static modifier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static </a:t>
            </a:r>
            <a:r>
              <a:rPr lang="ko-KR" altLang="en-US" dirty="0" smtClean="0"/>
              <a:t>변수 또는 클래스 변수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해당 클래스의 모든 객체들이 하나의 클래스 변수 공유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클래스 로딩 시기에 메모리에 한번만 할당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객체들 사이의 공통 속성 표현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클래스 이름을 통하여 접근 가능</a:t>
            </a:r>
          </a:p>
          <a:p>
            <a:endParaRPr lang="ko-KR" altLang="en-US" dirty="0" smtClean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static modifier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클래스 변수의 활용</a:t>
            </a:r>
          </a:p>
          <a:p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450" y="1785926"/>
            <a:ext cx="6769100" cy="3767138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static modifier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static </a:t>
            </a:r>
            <a:r>
              <a:rPr lang="ko-KR" altLang="en-US" dirty="0" smtClean="0"/>
              <a:t>변수와 </a:t>
            </a:r>
            <a:r>
              <a:rPr lang="en-US" altLang="ko-KR" dirty="0" smtClean="0"/>
              <a:t>non-static </a:t>
            </a:r>
            <a:r>
              <a:rPr lang="ko-KR" altLang="en-US" dirty="0" smtClean="0"/>
              <a:t>변수 비교</a:t>
            </a:r>
          </a:p>
          <a:p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7562" y="2095514"/>
            <a:ext cx="7508875" cy="3333750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static modifier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실습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Class : Exam_02</a:t>
            </a:r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18971" y="2098500"/>
            <a:ext cx="6906058" cy="4616648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class Exam_02{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public static void main(String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args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[]){</a:t>
            </a:r>
          </a:p>
          <a:p>
            <a:pPr lvl="2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Person.nation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= "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대한민국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";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Person p1 = new Person();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p1.name = "</a:t>
            </a:r>
            <a:r>
              <a:rPr lang="ko-KR" altLang="en-US" sz="1400" b="1" dirty="0" err="1" smtClean="0">
                <a:latin typeface="Courier New" pitchFamily="49" charset="0"/>
                <a:cs typeface="Courier New" pitchFamily="49" charset="0"/>
              </a:rPr>
              <a:t>이자바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";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p1.age = 23;</a:t>
            </a:r>
          </a:p>
          <a:p>
            <a:pPr lvl="2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Person.count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++; </a:t>
            </a:r>
          </a:p>
          <a:p>
            <a:pPr lvl="2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System.out.println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("p1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이 참조하는 사람 객체의 이름은 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" 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+ p1.name + "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이고 나이는 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" + p1.age + "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이며 국적은 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“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+ p1.nation + "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입니다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.");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Person p2 = new Person();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p2.name = "</a:t>
            </a:r>
            <a:r>
              <a:rPr lang="ko-KR" altLang="en-US" sz="1400" b="1" dirty="0" err="1" smtClean="0">
                <a:latin typeface="Courier New" pitchFamily="49" charset="0"/>
                <a:cs typeface="Courier New" pitchFamily="49" charset="0"/>
              </a:rPr>
              <a:t>박이한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";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p2.age = 21;</a:t>
            </a:r>
          </a:p>
          <a:p>
            <a:pPr lvl="2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Person.count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++; </a:t>
            </a:r>
          </a:p>
          <a:p>
            <a:pPr lvl="2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System.out.println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("p2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가 참조하는 사람 객체의 이름은 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" 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+ p2.name + "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이고 나이는 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" + p2.age + "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이며 국적은 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" 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+ p2.nation + "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입니다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.");</a:t>
            </a:r>
          </a:p>
          <a:p>
            <a:pPr lvl="2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System.out.println</a:t>
            </a:r>
            <a:endParaRPr lang="en-US" altLang="ko-KR" sz="1400" b="1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("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생성된 사람 객체의 수는 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" +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Person.count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+ "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명입니다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.");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en-US" altLang="ko-KR" sz="1400" b="1" i="1" dirty="0" smtClean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354886" y="1643050"/>
            <a:ext cx="4434227" cy="1600438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none" rtlCol="0">
            <a:spAutoFit/>
          </a:bodyPr>
          <a:lstStyle/>
          <a:p>
            <a:pPr marL="0"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// Person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클래스를 선언한다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.</a:t>
            </a:r>
          </a:p>
          <a:p>
            <a:pPr marL="0"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class Person {</a:t>
            </a:r>
          </a:p>
          <a:p>
            <a:pPr marL="0"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   String name;  /*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이름 *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/</a:t>
            </a:r>
          </a:p>
          <a:p>
            <a:pPr marL="0"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age;       /*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나이 *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/</a:t>
            </a:r>
          </a:p>
          <a:p>
            <a:pPr marL="0"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   static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count = 0; /*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사람의 수 *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/</a:t>
            </a:r>
          </a:p>
          <a:p>
            <a:pPr marL="0"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   static String nation; /*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국적 *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/</a:t>
            </a:r>
          </a:p>
          <a:p>
            <a:pPr marL="0"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final modifier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프로그램 내에서 한번 초기화된 후 값의 수정 불가능한 상수</a:t>
            </a:r>
          </a:p>
          <a:p>
            <a:r>
              <a:rPr lang="en-US" altLang="ko-KR" dirty="0" smtClean="0"/>
              <a:t>final </a:t>
            </a:r>
            <a:r>
              <a:rPr lang="ko-KR" altLang="en-US" dirty="0" smtClean="0"/>
              <a:t>변수의 경우</a:t>
            </a:r>
          </a:p>
          <a:p>
            <a:pPr lvl="1"/>
            <a:r>
              <a:rPr lang="ko-KR" altLang="en-US" dirty="0" smtClean="0"/>
              <a:t>객체 공유 값 변경 불가능한 </a:t>
            </a:r>
            <a:r>
              <a:rPr lang="en-US" altLang="ko-KR" dirty="0" smtClean="0"/>
              <a:t>static </a:t>
            </a:r>
            <a:r>
              <a:rPr lang="ko-KR" altLang="en-US" dirty="0" smtClean="0"/>
              <a:t>변수 </a:t>
            </a:r>
          </a:p>
          <a:p>
            <a:pPr lvl="1"/>
            <a:r>
              <a:rPr lang="ko-KR" altLang="en-US" dirty="0" smtClean="0"/>
              <a:t>절대 불변의 진리 값 표현 변수</a:t>
            </a:r>
          </a:p>
          <a:p>
            <a:pPr lvl="1"/>
            <a:r>
              <a:rPr lang="ko-KR" altLang="en-US" dirty="0" smtClean="0"/>
              <a:t>자바 언어의 정해진 규칙에 의해 얻어진 값을 표현하는 변수</a:t>
            </a:r>
          </a:p>
          <a:p>
            <a:pPr lvl="1"/>
            <a:r>
              <a:rPr lang="en-US" altLang="ko-KR" dirty="0" smtClean="0"/>
              <a:t>final </a:t>
            </a:r>
            <a:r>
              <a:rPr lang="ko-KR" altLang="en-US" dirty="0" smtClean="0"/>
              <a:t>변수의 예</a:t>
            </a:r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0050" y="3571876"/>
            <a:ext cx="5803900" cy="704850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318545" y="4500570"/>
            <a:ext cx="6506909" cy="1600438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none" rtlCol="0">
            <a:spAutoFit/>
          </a:bodyPr>
          <a:lstStyle/>
          <a:p>
            <a:pPr marL="0"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// Person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클래스를 선언한다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.</a:t>
            </a:r>
          </a:p>
          <a:p>
            <a:pPr marL="0"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class Person {</a:t>
            </a:r>
          </a:p>
          <a:p>
            <a:pPr marL="457200"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String name;                             /*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이름 *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/</a:t>
            </a:r>
          </a:p>
          <a:p>
            <a:pPr marL="457200" lvl="2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age;                                 /*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나이 *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/</a:t>
            </a:r>
          </a:p>
          <a:p>
            <a:pPr marL="457200"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static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count = 0;                    /*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사람의 수 *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/</a:t>
            </a:r>
          </a:p>
          <a:p>
            <a:pPr marL="457200"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final static String nation = "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대한민국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";  /*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국적 *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/</a:t>
            </a:r>
          </a:p>
          <a:p>
            <a:pPr marL="0"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메소드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메소드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선언부</a:t>
            </a:r>
            <a:endParaRPr lang="ko-KR" altLang="en-US" dirty="0" smtClean="0"/>
          </a:p>
          <a:p>
            <a:r>
              <a:rPr lang="en-US" altLang="ko-KR" dirty="0" smtClean="0"/>
              <a:t>return </a:t>
            </a:r>
            <a:r>
              <a:rPr lang="ko-KR" altLang="en-US" dirty="0" smtClean="0"/>
              <a:t>문과 리턴 타입</a:t>
            </a:r>
          </a:p>
          <a:p>
            <a:r>
              <a:rPr lang="ko-KR" altLang="en-US" dirty="0" err="1" smtClean="0"/>
              <a:t>메소드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구현부</a:t>
            </a:r>
            <a:endParaRPr lang="ko-KR" altLang="en-US" dirty="0" smtClean="0"/>
          </a:p>
          <a:p>
            <a:r>
              <a:rPr lang="en-US" altLang="ko-KR" dirty="0" smtClean="0"/>
              <a:t>public, protected, private modifier</a:t>
            </a:r>
          </a:p>
          <a:p>
            <a:r>
              <a:rPr lang="en-US" altLang="ko-KR" dirty="0" smtClean="0"/>
              <a:t>static modifier</a:t>
            </a:r>
          </a:p>
          <a:p>
            <a:r>
              <a:rPr lang="ko-KR" altLang="en-US" dirty="0" smtClean="0"/>
              <a:t>매개변수의 개념과 매개변수 전달 원리</a:t>
            </a:r>
          </a:p>
          <a:p>
            <a:r>
              <a:rPr lang="ko-KR" altLang="en-US" dirty="0" err="1" smtClean="0"/>
              <a:t>메소드</a:t>
            </a:r>
            <a:r>
              <a:rPr lang="ko-KR" altLang="en-US" dirty="0" smtClean="0"/>
              <a:t> </a:t>
            </a:r>
            <a:r>
              <a:rPr lang="en-US" altLang="ko-KR" dirty="0" smtClean="0"/>
              <a:t>overloading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메소드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선언부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메소드</a:t>
            </a:r>
            <a:r>
              <a:rPr lang="ko-KR" altLang="en-US" dirty="0" smtClean="0"/>
              <a:t> 선언부의 구성 요소</a:t>
            </a:r>
            <a:endParaRPr lang="en-US" altLang="ko-KR" dirty="0" smtClean="0"/>
          </a:p>
          <a:p>
            <a:endParaRPr lang="ko-KR" altLang="en-US" dirty="0" smtClean="0"/>
          </a:p>
          <a:p>
            <a:endParaRPr lang="ko-KR" altLang="en-US" dirty="0" smtClean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2071678"/>
            <a:ext cx="8116711" cy="1648178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메소드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선언부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메서드의</a:t>
            </a:r>
            <a:r>
              <a:rPr lang="ko-KR" altLang="en-US" dirty="0" smtClean="0"/>
              <a:t> </a:t>
            </a:r>
            <a:r>
              <a:rPr lang="en-US" altLang="ko-KR" dirty="0" smtClean="0"/>
              <a:t>modifier</a:t>
            </a:r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7" y="1714488"/>
            <a:ext cx="6962986" cy="1941689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3636350"/>
            <a:ext cx="6926862" cy="3007360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return </a:t>
            </a:r>
            <a:r>
              <a:rPr lang="ko-KR" altLang="en-US" dirty="0" smtClean="0"/>
              <a:t>문과 리턴 타입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메소드</a:t>
            </a:r>
            <a:r>
              <a:rPr lang="ko-KR" altLang="en-US" dirty="0" smtClean="0"/>
              <a:t> 이름 앞에 오는 필수 요소</a:t>
            </a:r>
          </a:p>
          <a:p>
            <a:r>
              <a:rPr lang="ko-KR" altLang="en-US" dirty="0" err="1" smtClean="0"/>
              <a:t>메소드</a:t>
            </a:r>
            <a:r>
              <a:rPr lang="ko-KR" altLang="en-US" dirty="0" smtClean="0"/>
              <a:t> 수행 후 복귀하면서 전달하는 값의 데이터 타입</a:t>
            </a:r>
          </a:p>
          <a:p>
            <a:r>
              <a:rPr lang="en-US" altLang="ko-KR" dirty="0" err="1" smtClean="0"/>
              <a:t>int</a:t>
            </a:r>
            <a:r>
              <a:rPr lang="en-US" altLang="ko-KR" dirty="0" smtClean="0"/>
              <a:t> </a:t>
            </a:r>
            <a:r>
              <a:rPr lang="ko-KR" altLang="en-US" dirty="0" smtClean="0"/>
              <a:t>데이터 </a:t>
            </a:r>
            <a:r>
              <a:rPr lang="ko-KR" altLang="en-US" dirty="0" err="1" smtClean="0"/>
              <a:t>리턴하는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메서드</a:t>
            </a:r>
            <a:r>
              <a:rPr lang="ko-KR" altLang="en-US" dirty="0" smtClean="0"/>
              <a:t> 호출 예</a:t>
            </a:r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2714620"/>
            <a:ext cx="4248150" cy="2520950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객체지향 프로그래밍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객체</a:t>
            </a:r>
            <a:r>
              <a:rPr lang="en-US" altLang="ko-KR" dirty="0" smtClean="0"/>
              <a:t>, </a:t>
            </a:r>
            <a:r>
              <a:rPr lang="ko-KR" altLang="en-US" dirty="0" smtClean="0"/>
              <a:t>클래스의 개념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객체지향 프로그래밍</a:t>
            </a:r>
            <a:endParaRPr lang="en-US" altLang="ko-KR" dirty="0" smtClean="0"/>
          </a:p>
          <a:p>
            <a:endParaRPr lang="ko-KR" altLang="en-US" dirty="0" smtClean="0"/>
          </a:p>
          <a:p>
            <a:r>
              <a:rPr lang="ko-KR" altLang="en-US" dirty="0" smtClean="0"/>
              <a:t>객체의 개념</a:t>
            </a:r>
            <a:endParaRPr lang="en-US" altLang="ko-KR" dirty="0" smtClean="0"/>
          </a:p>
          <a:p>
            <a:endParaRPr lang="ko-KR" altLang="en-US" dirty="0" smtClean="0"/>
          </a:p>
          <a:p>
            <a:r>
              <a:rPr lang="ko-KR" altLang="en-US" dirty="0" smtClean="0"/>
              <a:t>클래스의 개념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return </a:t>
            </a:r>
            <a:r>
              <a:rPr lang="ko-KR" altLang="en-US" dirty="0" smtClean="0"/>
              <a:t>문과 리턴 타입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String </a:t>
            </a:r>
            <a:r>
              <a:rPr lang="ko-KR" altLang="en-US" dirty="0" smtClean="0"/>
              <a:t>데이터 </a:t>
            </a:r>
            <a:r>
              <a:rPr lang="ko-KR" altLang="en-US" dirty="0" err="1" smtClean="0"/>
              <a:t>리턴하는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메소드</a:t>
            </a:r>
            <a:r>
              <a:rPr lang="ko-KR" altLang="en-US" dirty="0" smtClean="0"/>
              <a:t> 호출 예</a:t>
            </a:r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en-US" altLang="ko-KR" dirty="0" smtClean="0"/>
          </a:p>
          <a:p>
            <a:r>
              <a:rPr lang="ko-KR" altLang="en-US" dirty="0" err="1" smtClean="0"/>
              <a:t>리턴값이</a:t>
            </a:r>
            <a:r>
              <a:rPr lang="ko-KR" altLang="en-US" dirty="0" smtClean="0"/>
              <a:t> 없는 </a:t>
            </a:r>
            <a:r>
              <a:rPr lang="ko-KR" altLang="en-US" dirty="0" err="1" smtClean="0"/>
              <a:t>메소드</a:t>
            </a:r>
            <a:r>
              <a:rPr lang="ko-KR" altLang="en-US" dirty="0" smtClean="0"/>
              <a:t> 호출 예</a:t>
            </a:r>
            <a:endParaRPr lang="ko-KR" altLang="en-US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250" y="1714488"/>
            <a:ext cx="3549650" cy="1855787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250" y="4171967"/>
            <a:ext cx="3600450" cy="1685925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return </a:t>
            </a:r>
            <a:r>
              <a:rPr lang="ko-KR" altLang="en-US" dirty="0" smtClean="0"/>
              <a:t>문과 리턴 타입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return</a:t>
            </a:r>
            <a:r>
              <a:rPr lang="ko-KR" altLang="en-US" dirty="0" smtClean="0"/>
              <a:t>의 다른 예</a:t>
            </a:r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r>
              <a:rPr lang="en-US" altLang="ko-KR" dirty="0" smtClean="0"/>
              <a:t>return </a:t>
            </a:r>
            <a:r>
              <a:rPr lang="ko-KR" altLang="en-US" dirty="0" smtClean="0"/>
              <a:t>문의 용도</a:t>
            </a:r>
            <a:endParaRPr lang="ko-KR" altLang="en-US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1706580"/>
            <a:ext cx="4535488" cy="1584325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4143380"/>
            <a:ext cx="7243763" cy="1917700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메소드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구현부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private </a:t>
            </a:r>
            <a:r>
              <a:rPr lang="ko-KR" altLang="en-US" dirty="0" smtClean="0"/>
              <a:t>변수 접근하는 </a:t>
            </a:r>
            <a:r>
              <a:rPr lang="en-US" altLang="ko-KR" dirty="0" smtClean="0"/>
              <a:t>public </a:t>
            </a:r>
            <a:r>
              <a:rPr lang="ko-KR" altLang="en-US" dirty="0" err="1" smtClean="0"/>
              <a:t>메소드</a:t>
            </a:r>
            <a:r>
              <a:rPr lang="ko-KR" altLang="en-US" dirty="0" smtClean="0"/>
              <a:t> 필요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캡슐화 표현</a:t>
            </a:r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909768"/>
            <a:ext cx="4083050" cy="2339975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4214818"/>
            <a:ext cx="4038600" cy="1192212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메소드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구현부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사원 이름 출력 등 기능 반복적 </a:t>
            </a:r>
            <a:r>
              <a:rPr lang="ko-KR" altLang="en-US" dirty="0" err="1" smtClean="0"/>
              <a:t>필요하면하나의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메소드로</a:t>
            </a:r>
            <a:r>
              <a:rPr lang="ko-KR" altLang="en-US" dirty="0" smtClean="0"/>
              <a:t> 정의하고 호출</a:t>
            </a:r>
            <a:endParaRPr lang="ko-KR" altLang="en-US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5062" y="2428868"/>
            <a:ext cx="6873875" cy="2408238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메소드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구현부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실습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Class : Exam_03</a:t>
            </a:r>
          </a:p>
          <a:p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100810" y="2285992"/>
            <a:ext cx="4942379" cy="3323987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class Exam_03 {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public static void main(String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args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[]) {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Student lee = new Student();</a:t>
            </a:r>
          </a:p>
          <a:p>
            <a:pPr lvl="2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lee.setName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("</a:t>
            </a:r>
            <a:r>
              <a:rPr lang="ko-KR" altLang="en-US" sz="1400" b="1" dirty="0" err="1" smtClean="0">
                <a:latin typeface="Courier New" pitchFamily="49" charset="0"/>
                <a:cs typeface="Courier New" pitchFamily="49" charset="0"/>
              </a:rPr>
              <a:t>이자바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");</a:t>
            </a:r>
          </a:p>
          <a:p>
            <a:pPr lvl="2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lee.print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pPr lvl="2"/>
            <a:endParaRPr lang="en-US" altLang="ko-KR" sz="1400" b="1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Student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kim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= new Student();</a:t>
            </a:r>
          </a:p>
          <a:p>
            <a:pPr lvl="2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kim.setName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("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김대한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");</a:t>
            </a:r>
          </a:p>
          <a:p>
            <a:pPr lvl="2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kim.print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pPr lvl="2"/>
            <a:endParaRPr lang="en-US" altLang="ko-KR" sz="1400" b="1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Student park = new Student();</a:t>
            </a:r>
          </a:p>
          <a:p>
            <a:pPr lvl="2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park.setName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("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박민국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");</a:t>
            </a:r>
          </a:p>
          <a:p>
            <a:pPr lvl="2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park.print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en-US" altLang="ko-KR" sz="1400" b="1" i="1" dirty="0" smtClean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183893" y="1643050"/>
            <a:ext cx="6776214" cy="4616648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class Student {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String name;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private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number;</a:t>
            </a:r>
          </a:p>
          <a:p>
            <a:pPr lvl="1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age;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String title;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String dept;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protected String grade;</a:t>
            </a:r>
          </a:p>
          <a:p>
            <a:pPr lvl="1"/>
            <a:endParaRPr lang="en-US" altLang="ko-KR" sz="1400" b="1" dirty="0" smtClean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//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이름 정보를 설정하고 추출하는 </a:t>
            </a:r>
            <a:r>
              <a:rPr lang="ko-KR" altLang="en-US" sz="1400" b="1" dirty="0" err="1" smtClean="0">
                <a:latin typeface="Courier New" pitchFamily="49" charset="0"/>
                <a:cs typeface="Courier New" pitchFamily="49" charset="0"/>
              </a:rPr>
              <a:t>메서드를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 선언한다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.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public void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setName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(String name){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this.name = name;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lvl="1"/>
            <a:endParaRPr lang="en-US" altLang="ko-KR" sz="1400" b="1" dirty="0" smtClean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public String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getName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(){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return this.name;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lvl="1"/>
            <a:endParaRPr lang="en-US" altLang="ko-KR" sz="1400" b="1" dirty="0" smtClean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public void print(){</a:t>
            </a:r>
          </a:p>
          <a:p>
            <a:pPr lvl="2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System.out.println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("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학생의 이름은 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"+ name + "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입니다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.");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public, protected, private modifier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캡슐화와 정보 숨김 구현</a:t>
            </a:r>
            <a:endParaRPr lang="en-US" altLang="ko-KR" dirty="0" smtClean="0"/>
          </a:p>
          <a:p>
            <a:endParaRPr lang="ko-KR" altLang="en-US" dirty="0" smtClean="0"/>
          </a:p>
          <a:p>
            <a:r>
              <a:rPr lang="ko-KR" altLang="en-US" dirty="0" err="1" smtClean="0"/>
              <a:t>메소드의</a:t>
            </a:r>
            <a:r>
              <a:rPr lang="ko-KR" altLang="en-US" dirty="0" smtClean="0"/>
              <a:t> 접근 </a:t>
            </a:r>
            <a:r>
              <a:rPr lang="en-US" altLang="ko-KR" dirty="0" err="1" smtClean="0"/>
              <a:t>modiifer</a:t>
            </a:r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6625" y="2571744"/>
            <a:ext cx="7270750" cy="2706688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static modifier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static </a:t>
            </a:r>
            <a:r>
              <a:rPr lang="ko-KR" altLang="en-US" dirty="0" err="1" smtClean="0"/>
              <a:t>메소드는</a:t>
            </a:r>
            <a:r>
              <a:rPr lang="ko-KR" altLang="en-US" dirty="0" smtClean="0"/>
              <a:t> 클래스 </a:t>
            </a:r>
            <a:r>
              <a:rPr lang="ko-KR" altLang="en-US" dirty="0" err="1" smtClean="0"/>
              <a:t>메소드</a:t>
            </a:r>
            <a:endParaRPr lang="ko-KR" altLang="en-US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클래스 이름으로 접근 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객체 생성 이전 단계인 클래스 </a:t>
            </a:r>
            <a:r>
              <a:rPr lang="ko-KR" altLang="en-US" dirty="0" err="1" smtClean="0"/>
              <a:t>로드시에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메소드</a:t>
            </a:r>
            <a:r>
              <a:rPr lang="ko-KR" altLang="en-US" dirty="0" smtClean="0"/>
              <a:t> 사용 가능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객체 변수 사용 불가능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클래스 변수만 사용하는 경우 필요</a:t>
            </a:r>
            <a:endParaRPr lang="ko-KR" altLang="en-US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static modifier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실습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Class : Exam_04</a:t>
            </a:r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786182" y="258901"/>
            <a:ext cx="4942379" cy="6340197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class Exam_04 {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public static void main(String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args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[]) {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StaticClass.m1();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//StaticClass.m2();</a:t>
            </a:r>
          </a:p>
          <a:p>
            <a:pPr lvl="2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StaticClass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o1 = new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StaticClass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pPr lvl="2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StaticClass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o2 = new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StaticClass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o1.m1();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o1.m2();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o2.m1();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o2.m2();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} </a:t>
            </a:r>
          </a:p>
          <a:p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endParaRPr lang="en-US" altLang="ko-KR" sz="1400" b="1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class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StaticClass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{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static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a=10;</a:t>
            </a:r>
          </a:p>
          <a:p>
            <a:pPr lvl="1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b=20;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   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static void m1(){</a:t>
            </a:r>
          </a:p>
          <a:p>
            <a:pPr lvl="2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System.out.println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(a++);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//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System.out.println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(b++);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   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void m2(){</a:t>
            </a:r>
          </a:p>
          <a:p>
            <a:pPr lvl="2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System.out.println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(a++);</a:t>
            </a:r>
          </a:p>
          <a:p>
            <a:pPr lvl="2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System.out.println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(b++);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endParaRPr lang="en-US" altLang="ko-KR" sz="1400" b="1" dirty="0" smtClean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매개변수의 개념과 매개변수 전달 원리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메소드나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생성자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정의시</a:t>
            </a:r>
            <a:r>
              <a:rPr lang="ko-KR" altLang="en-US" dirty="0" smtClean="0"/>
              <a:t> 부가 정보는 매개변수로 정의하여 전달</a:t>
            </a:r>
          </a:p>
          <a:p>
            <a:r>
              <a:rPr lang="ko-KR" altLang="en-US" dirty="0" err="1" smtClean="0"/>
              <a:t>메소드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정의시</a:t>
            </a:r>
            <a:r>
              <a:rPr lang="ko-KR" altLang="en-US" dirty="0" smtClean="0"/>
              <a:t> 필요 정보의 타입과 개수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순서 정의는 형식매개변수임</a:t>
            </a:r>
          </a:p>
          <a:p>
            <a:endParaRPr lang="ko-KR" altLang="en-US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err="1" smtClean="0"/>
              <a:t>메소드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호출시에</a:t>
            </a:r>
            <a:r>
              <a:rPr lang="ko-KR" altLang="en-US" dirty="0" smtClean="0"/>
              <a:t> 형식매개변수로 전달하는 실제 매개변수는 </a:t>
            </a:r>
            <a:r>
              <a:rPr lang="ko-KR" altLang="en-US" dirty="0" err="1" smtClean="0"/>
              <a:t>실매개변수임</a:t>
            </a:r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2784475"/>
            <a:ext cx="6800850" cy="573087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4786322"/>
            <a:ext cx="3184525" cy="619125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객체지향 프로그래밍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, C++, C# </a:t>
            </a:r>
            <a:r>
              <a:rPr lang="ko-KR" altLang="en-US" dirty="0" smtClean="0"/>
              <a:t>이 객체지향 언어</a:t>
            </a:r>
          </a:p>
          <a:p>
            <a:r>
              <a:rPr lang="ko-KR" altLang="en-US" dirty="0" smtClean="0"/>
              <a:t>하나의 프로그램을 독립적 </a:t>
            </a:r>
            <a:r>
              <a:rPr lang="ko-KR" altLang="en-US" dirty="0" err="1" smtClean="0"/>
              <a:t>단위별로</a:t>
            </a:r>
            <a:r>
              <a:rPr lang="ko-KR" altLang="en-US" dirty="0" smtClean="0"/>
              <a:t> 나누어 설계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필요시</a:t>
            </a:r>
            <a:r>
              <a:rPr lang="ko-KR" altLang="en-US" dirty="0" smtClean="0"/>
              <a:t> 통합</a:t>
            </a:r>
          </a:p>
          <a:p>
            <a:r>
              <a:rPr lang="ko-KR" altLang="en-US" dirty="0" smtClean="0"/>
              <a:t>필요 부분만 수정하므로 개발 편리</a:t>
            </a:r>
          </a:p>
          <a:p>
            <a:r>
              <a:rPr lang="ko-KR" altLang="en-US" dirty="0" smtClean="0"/>
              <a:t>절차지향 프로그래밍에 비해 부분으로 분해하여 프로그래밍</a:t>
            </a:r>
            <a:endParaRPr lang="ko-KR" altLang="en-US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매개변수의 개념과 매개변수 전달 원리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자바 언어에서 </a:t>
            </a:r>
            <a:r>
              <a:rPr lang="ko-KR" altLang="en-US" dirty="0" err="1" smtClean="0"/>
              <a:t>메소드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호출시에</a:t>
            </a:r>
            <a:r>
              <a:rPr lang="ko-KR" altLang="en-US" dirty="0" smtClean="0"/>
              <a:t> 매개변수 전달 방법은 </a:t>
            </a:r>
            <a:r>
              <a:rPr lang="en-US" altLang="ko-KR" dirty="0" smtClean="0"/>
              <a:t>call by value</a:t>
            </a:r>
            <a:r>
              <a:rPr lang="ko-KR" altLang="en-US" dirty="0" smtClean="0"/>
              <a:t>임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call by value </a:t>
            </a:r>
            <a:r>
              <a:rPr lang="ko-KR" altLang="en-US" dirty="0" smtClean="0"/>
              <a:t>방식은 </a:t>
            </a:r>
            <a:r>
              <a:rPr lang="ko-KR" altLang="en-US" dirty="0" err="1" smtClean="0"/>
              <a:t>실매개변수의</a:t>
            </a:r>
            <a:r>
              <a:rPr lang="ko-KR" altLang="en-US" dirty="0" smtClean="0"/>
              <a:t> 값만 복사하여 형식매개변수로 전달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기본형 변수는 </a:t>
            </a:r>
            <a:r>
              <a:rPr lang="ko-KR" altLang="en-US" dirty="0" err="1" smtClean="0"/>
              <a:t>실제값</a:t>
            </a:r>
            <a:r>
              <a:rPr lang="ko-KR" altLang="en-US" dirty="0" smtClean="0"/>
              <a:t> 전달</a:t>
            </a:r>
          </a:p>
          <a:p>
            <a:endParaRPr lang="en-US" altLang="ko-KR" dirty="0" smtClean="0"/>
          </a:p>
          <a:p>
            <a:r>
              <a:rPr lang="ko-KR" altLang="en-US" dirty="0" err="1" smtClean="0"/>
              <a:t>참조형</a:t>
            </a:r>
            <a:r>
              <a:rPr lang="ko-KR" altLang="en-US" dirty="0" smtClean="0"/>
              <a:t> 변수는 객체의 </a:t>
            </a:r>
            <a:r>
              <a:rPr lang="ko-KR" altLang="en-US" dirty="0" err="1" smtClean="0"/>
              <a:t>주소값</a:t>
            </a:r>
            <a:r>
              <a:rPr lang="ko-KR" altLang="en-US" dirty="0" smtClean="0"/>
              <a:t> 전달</a:t>
            </a:r>
            <a:endParaRPr lang="ko-KR" altLang="en-US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매개변수의 개념과 매개변수 전달 원리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기본형 변수의 매개변수 전달</a:t>
            </a:r>
          </a:p>
          <a:p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7956" y="1785926"/>
            <a:ext cx="6288088" cy="3711575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매개변수의 개념과 매개변수 전달 원리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참조형</a:t>
            </a:r>
            <a:r>
              <a:rPr lang="ko-KR" altLang="en-US" dirty="0" smtClean="0"/>
              <a:t> 변수의 매개변수 전달</a:t>
            </a:r>
          </a:p>
          <a:p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6706" y="1785926"/>
            <a:ext cx="5970587" cy="4476750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매개변수의 개념과 매개변수 전달 원리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실습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Class : Exam_05</a:t>
            </a:r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357554" y="474345"/>
            <a:ext cx="5574762" cy="5909310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class Exam_05 {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public static void main(String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args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[]) {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Exam_05 e = new Exam_05();</a:t>
            </a:r>
          </a:p>
          <a:p>
            <a:pPr lvl="2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j=10;</a:t>
            </a:r>
          </a:p>
          <a:p>
            <a:pPr lvl="2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e.add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(j);</a:t>
            </a:r>
          </a:p>
          <a:p>
            <a:pPr lvl="2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System.out.println</a:t>
            </a:r>
            <a:endParaRPr lang="en-US" altLang="ko-KR" sz="1400" b="1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("main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에서 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add(j)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호출 후 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: " + j);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Sample t = new Sample();</a:t>
            </a:r>
          </a:p>
          <a:p>
            <a:pPr lvl="2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e.add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(t);</a:t>
            </a:r>
          </a:p>
          <a:p>
            <a:pPr lvl="2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System.out.println</a:t>
            </a:r>
            <a:endParaRPr lang="en-US" altLang="ko-KR" sz="1400" b="1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("main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에서 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add(t)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호출 후 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: " +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t.a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lvl="2"/>
            <a:endParaRPr lang="en-US" altLang="ko-KR" sz="1400" b="1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//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기본형 변수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를 매개변수로 가지는 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add </a:t>
            </a:r>
            <a:r>
              <a:rPr lang="ko-KR" altLang="en-US" sz="1400" b="1" dirty="0" err="1" smtClean="0">
                <a:latin typeface="Courier New" pitchFamily="49" charset="0"/>
                <a:cs typeface="Courier New" pitchFamily="49" charset="0"/>
              </a:rPr>
              <a:t>메서드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      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void add(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) {</a:t>
            </a:r>
          </a:p>
          <a:p>
            <a:pPr lvl="2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System.out.println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++);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lvl="2"/>
            <a:endParaRPr lang="en-US" altLang="ko-KR" sz="1400" b="1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//</a:t>
            </a:r>
            <a:r>
              <a:rPr lang="ko-KR" altLang="en-US" sz="1400" b="1" dirty="0" err="1" smtClean="0">
                <a:latin typeface="Courier New" pitchFamily="49" charset="0"/>
                <a:cs typeface="Courier New" pitchFamily="49" charset="0"/>
              </a:rPr>
              <a:t>참조형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 변수 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s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를 매개변수로 가지는  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add </a:t>
            </a:r>
            <a:r>
              <a:rPr lang="ko-KR" altLang="en-US" sz="1400" b="1" dirty="0" err="1" smtClean="0">
                <a:latin typeface="Courier New" pitchFamily="49" charset="0"/>
                <a:cs typeface="Courier New" pitchFamily="49" charset="0"/>
              </a:rPr>
              <a:t>메서드</a:t>
            </a:r>
            <a:endParaRPr lang="ko-KR" altLang="en-US" sz="1400" b="1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void add(Sample s) {</a:t>
            </a:r>
          </a:p>
          <a:p>
            <a:pPr lvl="2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System.out.println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s.a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++);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endParaRPr lang="en-US" altLang="ko-KR" sz="1400" b="1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class Sample{</a:t>
            </a:r>
          </a:p>
          <a:p>
            <a:pPr lvl="1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a=10;</a:t>
            </a:r>
          </a:p>
          <a:p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메소드</a:t>
            </a:r>
            <a:r>
              <a:rPr lang="ko-KR" altLang="en-US" dirty="0" smtClean="0"/>
              <a:t> </a:t>
            </a:r>
            <a:r>
              <a:rPr lang="en-US" altLang="ko-KR" dirty="0" smtClean="0"/>
              <a:t>overloading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하나의 클래스 내부에 같은 이름의 </a:t>
            </a:r>
            <a:r>
              <a:rPr lang="ko-KR" altLang="en-US" dirty="0" err="1" smtClean="0"/>
              <a:t>메서드</a:t>
            </a:r>
            <a:r>
              <a:rPr lang="ko-KR" altLang="en-US" dirty="0" smtClean="0"/>
              <a:t> 정의 가능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매개변수 리스트 다르게 정의</a:t>
            </a:r>
          </a:p>
          <a:p>
            <a:pPr lvl="1"/>
            <a:r>
              <a:rPr lang="ko-KR" altLang="en-US" dirty="0" smtClean="0"/>
              <a:t>매개변수 타입이나 개수</a:t>
            </a:r>
            <a:r>
              <a:rPr lang="en-US" altLang="ko-KR" dirty="0" smtClean="0"/>
              <a:t>, </a:t>
            </a:r>
            <a:r>
              <a:rPr lang="ko-KR" altLang="en-US" dirty="0" smtClean="0"/>
              <a:t>또는 순서 중 하나가 다르게 정의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객체지향언어의 </a:t>
            </a:r>
            <a:r>
              <a:rPr lang="ko-KR" altLang="en-US" dirty="0" err="1" smtClean="0"/>
              <a:t>다형성</a:t>
            </a:r>
            <a:r>
              <a:rPr lang="ko-KR" altLang="en-US" dirty="0" smtClean="0"/>
              <a:t> 지원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메소드</a:t>
            </a:r>
            <a:r>
              <a:rPr lang="ko-KR" altLang="en-US" dirty="0" smtClean="0"/>
              <a:t> </a:t>
            </a:r>
            <a:r>
              <a:rPr lang="en-US" altLang="ko-KR" dirty="0" smtClean="0"/>
              <a:t>overloading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java.lang.Integer.parseInt</a:t>
            </a:r>
            <a:r>
              <a:rPr lang="en-US" altLang="ko-KR" dirty="0" smtClean="0"/>
              <a:t>() </a:t>
            </a:r>
            <a:r>
              <a:rPr lang="ko-KR" altLang="en-US" dirty="0" err="1" smtClean="0"/>
              <a:t>메서드</a:t>
            </a:r>
            <a:r>
              <a:rPr lang="ko-KR" altLang="en-US" dirty="0" smtClean="0"/>
              <a:t> </a:t>
            </a:r>
            <a:r>
              <a:rPr lang="en-US" altLang="ko-KR" dirty="0" smtClean="0"/>
              <a:t>overloading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err="1" smtClean="0"/>
              <a:t>parseInt</a:t>
            </a:r>
            <a:r>
              <a:rPr lang="en-US" altLang="ko-KR" dirty="0" smtClean="0"/>
              <a:t>() </a:t>
            </a:r>
            <a:r>
              <a:rPr lang="ko-KR" altLang="en-US" dirty="0" err="1" smtClean="0"/>
              <a:t>메소드</a:t>
            </a:r>
            <a:r>
              <a:rPr lang="ko-KR" altLang="en-US" dirty="0" smtClean="0"/>
              <a:t> 호출</a:t>
            </a:r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1728805"/>
            <a:ext cx="5472112" cy="2752725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5357826"/>
            <a:ext cx="4752975" cy="744538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메소드</a:t>
            </a:r>
            <a:r>
              <a:rPr lang="ko-KR" altLang="en-US" dirty="0" smtClean="0"/>
              <a:t> </a:t>
            </a:r>
            <a:r>
              <a:rPr lang="en-US" altLang="ko-KR" dirty="0" smtClean="0"/>
              <a:t>overloading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실습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Class : Exam_06</a:t>
            </a:r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428728" y="1981664"/>
            <a:ext cx="6286544" cy="4832092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class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AddTest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{</a:t>
            </a:r>
          </a:p>
          <a:p>
            <a:pPr lvl="1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add(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j) {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return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+ j;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String add(String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, String j) {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return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+ j;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double add(double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, double j) {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return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+ j;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class Exam_06 {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public static void main(String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args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[]) {</a:t>
            </a:r>
          </a:p>
          <a:p>
            <a:pPr lvl="2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AddTest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at = new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AddTest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String res1 =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at.add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("java", "program");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double res2 =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at.add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(2.56, 1.10);</a:t>
            </a:r>
          </a:p>
          <a:p>
            <a:pPr lvl="2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res3 =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at.add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(10, 20);</a:t>
            </a:r>
          </a:p>
          <a:p>
            <a:pPr lvl="2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System.out.println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("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문자열 결합의 결과 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: " + res1);</a:t>
            </a:r>
          </a:p>
          <a:p>
            <a:pPr lvl="2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System.out.println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("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실수 덧셈의 결과   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: " + res2);</a:t>
            </a:r>
          </a:p>
          <a:p>
            <a:pPr lvl="2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System.out.println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("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정수 덧셈의 결과   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: " + res3);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생성자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생성자의 개념과 특징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생성자의 구성 요소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public, protected, private modifier</a:t>
            </a:r>
          </a:p>
          <a:p>
            <a:endParaRPr lang="en-US" altLang="ko-KR" dirty="0" smtClean="0"/>
          </a:p>
          <a:p>
            <a:r>
              <a:rPr lang="ko-KR" altLang="en-US" dirty="0" err="1" smtClean="0"/>
              <a:t>생성자와</a:t>
            </a:r>
            <a:r>
              <a:rPr lang="ko-KR" altLang="en-US" dirty="0" smtClean="0"/>
              <a:t> 객체생성</a:t>
            </a:r>
          </a:p>
          <a:p>
            <a:endParaRPr lang="en-US" altLang="ko-KR" dirty="0" smtClean="0"/>
          </a:p>
          <a:p>
            <a:r>
              <a:rPr lang="ko-KR" altLang="en-US" dirty="0" err="1" smtClean="0"/>
              <a:t>생성자</a:t>
            </a:r>
            <a:r>
              <a:rPr lang="ko-KR" altLang="en-US" dirty="0" smtClean="0"/>
              <a:t> </a:t>
            </a:r>
            <a:r>
              <a:rPr lang="en-US" altLang="ko-KR" dirty="0" smtClean="0"/>
              <a:t>overloading</a:t>
            </a:r>
            <a:endParaRPr lang="ko-KR" altLang="en-US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생성자의 개념과 특징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객체 생성시 객체 초기화 과정 기술하는 특수한 </a:t>
            </a:r>
            <a:r>
              <a:rPr lang="ko-KR" altLang="en-US" dirty="0" err="1" smtClean="0"/>
              <a:t>메소드</a:t>
            </a:r>
            <a:endParaRPr lang="ko-KR" altLang="en-US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객체 생성 문장의 구조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new </a:t>
            </a:r>
            <a:r>
              <a:rPr lang="ko-KR" altLang="en-US" dirty="0" smtClean="0"/>
              <a:t>연산자 뒤에서 호출</a:t>
            </a:r>
          </a:p>
          <a:p>
            <a:endParaRPr lang="ko-KR" altLang="en-US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2463800"/>
            <a:ext cx="5111750" cy="965200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생성자의 개념과 특징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생성자의 특징</a:t>
            </a:r>
          </a:p>
          <a:p>
            <a:pPr lvl="1"/>
            <a:r>
              <a:rPr lang="ko-KR" altLang="en-US" dirty="0" err="1" smtClean="0"/>
              <a:t>메소드처럼</a:t>
            </a:r>
            <a:r>
              <a:rPr lang="ko-KR" altLang="en-US" dirty="0" smtClean="0"/>
              <a:t> 리턴 타입을 설정하지 않습니다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클래스에 대한 객체를 생성할 때 초기화를 담당합니다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자바 클래스는 자동으로 기본 </a:t>
            </a:r>
            <a:r>
              <a:rPr lang="ko-KR" altLang="en-US" dirty="0" err="1" smtClean="0"/>
              <a:t>생성자</a:t>
            </a:r>
            <a:r>
              <a:rPr lang="en-US" altLang="ko-KR" dirty="0" smtClean="0"/>
              <a:t>(default constructor)</a:t>
            </a:r>
            <a:r>
              <a:rPr lang="ko-KR" altLang="en-US" dirty="0" smtClean="0"/>
              <a:t>가 존재하므로 생성자가 필요 없으면 반드시 프로그래머가 정의할 필요는 없습니다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err="1" smtClean="0"/>
              <a:t>생성자</a:t>
            </a:r>
            <a:r>
              <a:rPr lang="ko-KR" altLang="en-US" dirty="0" smtClean="0"/>
              <a:t> </a:t>
            </a:r>
            <a:r>
              <a:rPr lang="en-US" altLang="ko-KR" dirty="0" smtClean="0"/>
              <a:t>overloading</a:t>
            </a:r>
            <a:r>
              <a:rPr lang="ko-KR" altLang="en-US" dirty="0" smtClean="0"/>
              <a:t>을 지원합니다</a:t>
            </a:r>
            <a:r>
              <a:rPr lang="en-US" altLang="ko-KR" dirty="0" smtClean="0"/>
              <a:t>.</a:t>
            </a:r>
          </a:p>
          <a:p>
            <a:pPr lvl="1"/>
            <a:r>
              <a:rPr lang="en-US" altLang="ko-KR" dirty="0" smtClean="0"/>
              <a:t>super(), this()</a:t>
            </a:r>
            <a:r>
              <a:rPr lang="ko-KR" altLang="en-US" dirty="0" smtClean="0"/>
              <a:t>와 같은 특수한 형태의 생성자가 존재합니다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객체지향 프로그래밍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절차지향                객체지향</a:t>
            </a:r>
          </a:p>
          <a:p>
            <a:endParaRPr lang="ko-KR" altLang="en-US" dirty="0" smtClean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1714488"/>
            <a:ext cx="1655763" cy="4071938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7038" y="2146288"/>
            <a:ext cx="2519363" cy="2808288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013" y="1714488"/>
            <a:ext cx="2019300" cy="4032250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생성자의 구성 요소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생성자의 구성 요소</a:t>
            </a:r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리턴 타입이 없고 클래스와 이름이 같은 점이 형태상 </a:t>
            </a:r>
            <a:r>
              <a:rPr lang="ko-KR" altLang="en-US" dirty="0" err="1" smtClean="0"/>
              <a:t>메소드와</a:t>
            </a:r>
            <a:r>
              <a:rPr lang="ko-KR" altLang="en-US" dirty="0" smtClean="0"/>
              <a:t> 구별</a:t>
            </a:r>
          </a:p>
          <a:p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1724020"/>
            <a:ext cx="4895850" cy="919162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public, protected, private modifier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생성자의 </a:t>
            </a:r>
            <a:r>
              <a:rPr lang="en-US" altLang="ko-KR" dirty="0" smtClean="0"/>
              <a:t>modifier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default : </a:t>
            </a:r>
            <a:r>
              <a:rPr lang="ko-KR" altLang="en-US" dirty="0" err="1" smtClean="0"/>
              <a:t>생성자</a:t>
            </a:r>
            <a:r>
              <a:rPr lang="ko-KR" altLang="en-US" dirty="0" smtClean="0"/>
              <a:t> 생략한 상태로 같은 패키지 내부에서 접근</a:t>
            </a:r>
          </a:p>
          <a:p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1714488"/>
            <a:ext cx="6697663" cy="1927225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생성자와</a:t>
            </a:r>
            <a:r>
              <a:rPr lang="ko-KR" altLang="en-US" dirty="0" smtClean="0"/>
              <a:t> 객체생성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기본 생성자가 모든 클래스에 자동 포함</a:t>
            </a:r>
          </a:p>
          <a:p>
            <a:r>
              <a:rPr lang="ko-KR" altLang="en-US" dirty="0" smtClean="0"/>
              <a:t>기본 </a:t>
            </a:r>
            <a:r>
              <a:rPr lang="ko-KR" altLang="en-US" dirty="0" err="1" smtClean="0"/>
              <a:t>생성자</a:t>
            </a:r>
            <a:r>
              <a:rPr lang="ko-KR" altLang="en-US" dirty="0" smtClean="0"/>
              <a:t> 형태</a:t>
            </a:r>
          </a:p>
          <a:p>
            <a:endParaRPr lang="ko-KR" altLang="en-US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기본 </a:t>
            </a:r>
            <a:r>
              <a:rPr lang="ko-KR" altLang="en-US" dirty="0" err="1" smtClean="0"/>
              <a:t>생성자</a:t>
            </a:r>
            <a:r>
              <a:rPr lang="ko-KR" altLang="en-US" dirty="0" smtClean="0"/>
              <a:t> 이용 예</a:t>
            </a:r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2071678"/>
            <a:ext cx="3228975" cy="506413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3341704"/>
            <a:ext cx="4392612" cy="2444750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5600" y="3865574"/>
            <a:ext cx="2932113" cy="1135062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생성자와</a:t>
            </a:r>
            <a:r>
              <a:rPr lang="ko-KR" altLang="en-US" dirty="0" smtClean="0"/>
              <a:t> 객체생성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명시적 </a:t>
            </a:r>
            <a:r>
              <a:rPr lang="ko-KR" altLang="en-US" dirty="0" err="1" smtClean="0"/>
              <a:t>생성자</a:t>
            </a:r>
            <a:r>
              <a:rPr lang="ko-KR" altLang="en-US" dirty="0" smtClean="0"/>
              <a:t> 정의 후에 기본 </a:t>
            </a:r>
            <a:r>
              <a:rPr lang="ko-KR" altLang="en-US" dirty="0" err="1" smtClean="0"/>
              <a:t>생성자</a:t>
            </a:r>
            <a:r>
              <a:rPr lang="ko-KR" altLang="en-US" dirty="0" smtClean="0"/>
              <a:t> 자동 상실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명시적 </a:t>
            </a:r>
            <a:r>
              <a:rPr lang="ko-KR" altLang="en-US" dirty="0" err="1" smtClean="0"/>
              <a:t>생성자</a:t>
            </a:r>
            <a:r>
              <a:rPr lang="ko-KR" altLang="en-US" dirty="0" smtClean="0"/>
              <a:t> 이용 예</a:t>
            </a:r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2571744"/>
            <a:ext cx="3314700" cy="3454400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538" y="3435344"/>
            <a:ext cx="4084637" cy="1330325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생성자와</a:t>
            </a:r>
            <a:r>
              <a:rPr lang="ko-KR" altLang="en-US" dirty="0" smtClean="0"/>
              <a:t> 객체생성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실습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Class : Exam_07</a:t>
            </a:r>
          </a:p>
          <a:p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0480" y="3429000"/>
            <a:ext cx="4143404" cy="3108543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class Student {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String name;  /*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이름 *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/</a:t>
            </a:r>
          </a:p>
          <a:p>
            <a:pPr lvl="1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number;   /*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학번 *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/</a:t>
            </a:r>
          </a:p>
          <a:p>
            <a:pPr lvl="1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age;       /*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나이 *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/</a:t>
            </a:r>
          </a:p>
          <a:p>
            <a:pPr lvl="1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grade;    /*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학년 *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/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String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schoolName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;  /*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학교명 *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/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String records; /*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성적 *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/</a:t>
            </a:r>
          </a:p>
          <a:p>
            <a:pPr lvl="1"/>
            <a:endParaRPr lang="en-US" altLang="ko-KR" sz="1400" b="1" dirty="0" smtClean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//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이름과 나이를 초기화하는 </a:t>
            </a:r>
            <a:r>
              <a:rPr lang="ko-KR" altLang="en-US" sz="1400" b="1" dirty="0" err="1" smtClean="0">
                <a:latin typeface="Courier New" pitchFamily="49" charset="0"/>
                <a:cs typeface="Courier New" pitchFamily="49" charset="0"/>
              </a:rPr>
              <a:t>생성자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 정의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Student(String n, 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a){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name = n;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age = a;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86182" y="1175454"/>
            <a:ext cx="5214974" cy="3539430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public class Exam_07{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public static void main(String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args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[]){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/*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Student lee = new Student();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lee.name = "</a:t>
            </a:r>
            <a:r>
              <a:rPr lang="ko-KR" altLang="en-US" sz="1400" b="1" dirty="0" err="1" smtClean="0">
                <a:latin typeface="Courier New" pitchFamily="49" charset="0"/>
                <a:cs typeface="Courier New" pitchFamily="49" charset="0"/>
              </a:rPr>
              <a:t>이자바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";</a:t>
            </a:r>
          </a:p>
          <a:p>
            <a:pPr lvl="2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lee.age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= 20;</a:t>
            </a:r>
          </a:p>
          <a:p>
            <a:pPr lvl="2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System.out.println</a:t>
            </a:r>
            <a:endParaRPr lang="en-US" altLang="ko-KR" sz="1400" b="1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("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한 학생의 이름은 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"+ lee.name 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+ "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이고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,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나이는 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"+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lee.age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+"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입니다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");  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*/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Student	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kim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= new Student("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박대한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", 22);</a:t>
            </a:r>
          </a:p>
          <a:p>
            <a:pPr lvl="2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System.out.println</a:t>
            </a:r>
            <a:endParaRPr lang="en-US" altLang="ko-KR" sz="1400" b="1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("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한 학생의 이름은 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"+ kim.name 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+ "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이고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,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나이는 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"+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kim.age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+"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입니다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");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생성자</a:t>
            </a:r>
            <a:r>
              <a:rPr lang="ko-KR" altLang="en-US" dirty="0" smtClean="0"/>
              <a:t> </a:t>
            </a:r>
            <a:r>
              <a:rPr lang="en-US" altLang="ko-KR" dirty="0" smtClean="0"/>
              <a:t>overloading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하나의 클래스에서 같은 이름의 </a:t>
            </a:r>
            <a:r>
              <a:rPr lang="ko-KR" altLang="en-US" dirty="0" err="1" smtClean="0"/>
              <a:t>생성자</a:t>
            </a:r>
            <a:r>
              <a:rPr lang="ko-KR" altLang="en-US" dirty="0" smtClean="0"/>
              <a:t> 여러 개 정의 가능</a:t>
            </a:r>
          </a:p>
          <a:p>
            <a:r>
              <a:rPr lang="ko-KR" altLang="en-US" dirty="0" smtClean="0"/>
              <a:t>생성자의 매개변수 타입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개수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순서 다르게 정의</a:t>
            </a:r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2285992"/>
            <a:ext cx="3960813" cy="2778125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5238" y="2717792"/>
            <a:ext cx="3228975" cy="1008063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생성자</a:t>
            </a:r>
            <a:r>
              <a:rPr lang="ko-KR" altLang="en-US" dirty="0" smtClean="0"/>
              <a:t> </a:t>
            </a:r>
            <a:r>
              <a:rPr lang="en-US" altLang="ko-KR" dirty="0" smtClean="0"/>
              <a:t>overloading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3</a:t>
            </a:r>
            <a:r>
              <a:rPr lang="ko-KR" altLang="en-US" dirty="0" smtClean="0"/>
              <a:t>가지 형태의 객체 생성 가능</a:t>
            </a:r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4869" y="1857364"/>
            <a:ext cx="4894262" cy="1260475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생성자</a:t>
            </a:r>
            <a:r>
              <a:rPr lang="ko-KR" altLang="en-US" dirty="0" smtClean="0"/>
              <a:t> </a:t>
            </a:r>
            <a:r>
              <a:rPr lang="en-US" altLang="ko-KR" dirty="0" smtClean="0"/>
              <a:t>overloading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실습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Class : Exam_08</a:t>
            </a:r>
          </a:p>
          <a:p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000596" y="714356"/>
            <a:ext cx="4143404" cy="5909310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class Student {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String name;          /*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이름 *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/</a:t>
            </a:r>
          </a:p>
          <a:p>
            <a:pPr lvl="1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number;           /*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학번 *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/</a:t>
            </a:r>
          </a:p>
          <a:p>
            <a:pPr lvl="1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age;              /*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나이 *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/</a:t>
            </a:r>
          </a:p>
          <a:p>
            <a:pPr lvl="1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grade;            /*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학년 *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/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String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schoolName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;    /*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학교명 *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/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String records;       /*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성적 *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/</a:t>
            </a:r>
          </a:p>
          <a:p>
            <a:pPr lvl="1"/>
            <a:endParaRPr lang="en-US" altLang="ko-KR" sz="1400" b="1" dirty="0" smtClean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//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이름과 나이를 초기화하는 </a:t>
            </a:r>
            <a:r>
              <a:rPr lang="ko-KR" altLang="en-US" sz="1400" b="1" dirty="0" err="1" smtClean="0">
                <a:latin typeface="Courier New" pitchFamily="49" charset="0"/>
                <a:cs typeface="Courier New" pitchFamily="49" charset="0"/>
              </a:rPr>
              <a:t>생성자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 정의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Student(String n, 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a) {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name = n;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age = a;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lvl="1"/>
            <a:endParaRPr lang="en-US" altLang="ko-KR" sz="1400" b="1" dirty="0" smtClean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//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이름만 초기화하는 </a:t>
            </a:r>
            <a:r>
              <a:rPr lang="ko-KR" altLang="en-US" sz="1400" b="1" dirty="0" err="1" smtClean="0">
                <a:latin typeface="Courier New" pitchFamily="49" charset="0"/>
                <a:cs typeface="Courier New" pitchFamily="49" charset="0"/>
              </a:rPr>
              <a:t>생성자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 정의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Student(String n) {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name = n;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age = -1;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lvl="1"/>
            <a:endParaRPr lang="en-US" altLang="ko-KR" sz="1400" b="1" dirty="0" smtClean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//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기본 </a:t>
            </a:r>
            <a:r>
              <a:rPr lang="ko-KR" altLang="en-US" sz="1400" b="1" dirty="0" err="1" smtClean="0">
                <a:latin typeface="Courier New" pitchFamily="49" charset="0"/>
                <a:cs typeface="Courier New" pitchFamily="49" charset="0"/>
              </a:rPr>
              <a:t>생성자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 정의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Student() {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name = "none";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age = -1;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}		</a:t>
            </a:r>
          </a:p>
          <a:p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406" y="2071678"/>
            <a:ext cx="5072098" cy="3754874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public class Exam_08 {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public static void main(String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args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[]) {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Student lee = new Student();</a:t>
            </a:r>
          </a:p>
          <a:p>
            <a:pPr lvl="2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System.out.println</a:t>
            </a:r>
            <a:endParaRPr lang="en-US" altLang="ko-KR" sz="1400" b="1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("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한 학생의 이름은 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"+ lee.name 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+ "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이고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,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나이는 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"+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lee.age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+"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입니다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");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Student park = new Student("</a:t>
            </a:r>
            <a:r>
              <a:rPr lang="ko-KR" altLang="en-US" sz="1400" b="1" dirty="0" err="1" smtClean="0">
                <a:latin typeface="Courier New" pitchFamily="49" charset="0"/>
                <a:cs typeface="Courier New" pitchFamily="49" charset="0"/>
              </a:rPr>
              <a:t>박이한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");</a:t>
            </a:r>
          </a:p>
          <a:p>
            <a:pPr lvl="2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System.out.println</a:t>
            </a:r>
            <a:endParaRPr lang="en-US" altLang="ko-KR" sz="1400" b="1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("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한 학생의 이름은 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"+ park.name 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+ "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이고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,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나이는 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"+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park.age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+"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입니다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");	  Student	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kim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= new Student("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김대한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", 22);</a:t>
            </a:r>
          </a:p>
          <a:p>
            <a:pPr lvl="2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System.out.println</a:t>
            </a:r>
            <a:endParaRPr lang="en-US" altLang="ko-KR" sz="1400" b="1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("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한 학생의 이름은 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"+ kim.name 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+ "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이고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,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나이는 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"+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kim.age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+"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입니다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");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this </a:t>
            </a:r>
            <a:r>
              <a:rPr lang="ko-KR" altLang="en-US" dirty="0" smtClean="0"/>
              <a:t>키워드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this </a:t>
            </a:r>
            <a:r>
              <a:rPr lang="ko-KR" altLang="en-US" dirty="0" smtClean="0"/>
              <a:t>키워드의 개념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this </a:t>
            </a:r>
            <a:r>
              <a:rPr lang="ko-KR" altLang="en-US" dirty="0" smtClean="0"/>
              <a:t>키워드와 멤버 변수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this </a:t>
            </a:r>
            <a:r>
              <a:rPr lang="ko-KR" altLang="en-US" dirty="0" smtClean="0"/>
              <a:t>키워드와 </a:t>
            </a:r>
            <a:r>
              <a:rPr lang="ko-KR" altLang="en-US" dirty="0" err="1" smtClean="0"/>
              <a:t>생성자</a:t>
            </a:r>
            <a:r>
              <a:rPr lang="ko-KR" altLang="en-US" dirty="0" smtClean="0"/>
              <a:t> 호출</a:t>
            </a:r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this </a:t>
            </a:r>
            <a:r>
              <a:rPr lang="ko-KR" altLang="en-US" dirty="0" smtClean="0"/>
              <a:t>키워드의 개념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this </a:t>
            </a:r>
            <a:r>
              <a:rPr lang="ko-KR" altLang="en-US" dirty="0" smtClean="0"/>
              <a:t>키워드는 메시지 전달받은 객체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this </a:t>
            </a:r>
            <a:r>
              <a:rPr lang="ko-KR" altLang="en-US" dirty="0" smtClean="0"/>
              <a:t>키워드는 형태 실행 중인 클래스 타입의 객체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매개 변수나 지역 변수 이름이 객체 변수 이름과 같을 때 구분</a:t>
            </a:r>
          </a:p>
          <a:p>
            <a:endParaRPr lang="ko-KR" altLang="en-US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같은 클래스 내의 다른 </a:t>
            </a:r>
            <a:r>
              <a:rPr lang="ko-KR" altLang="en-US" dirty="0" err="1" smtClean="0"/>
              <a:t>생성자</a:t>
            </a:r>
            <a:r>
              <a:rPr lang="ko-KR" altLang="en-US" dirty="0" smtClean="0"/>
              <a:t> 호출</a:t>
            </a:r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3357562"/>
            <a:ext cx="2736850" cy="576263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5000636"/>
            <a:ext cx="2778125" cy="473075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객체지향 프로그래밍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객체지향에서의 클래스는 함수와 변수의 묶음으로 클래스 단위로 설계       </a:t>
            </a:r>
            <a:endParaRPr lang="ko-KR" altLang="en-US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3531" y="2954338"/>
            <a:ext cx="5976937" cy="3067050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2213822" y="2467269"/>
            <a:ext cx="47163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/>
              <a:t>절차지향                    객체지향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this </a:t>
            </a:r>
            <a:r>
              <a:rPr lang="ko-KR" altLang="en-US" dirty="0" smtClean="0"/>
              <a:t>키워드와 멤버 변수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this </a:t>
            </a:r>
            <a:r>
              <a:rPr lang="ko-KR" altLang="en-US" dirty="0" smtClean="0"/>
              <a:t>키워드를 이용하여 객체 변수 구별</a:t>
            </a:r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874837"/>
            <a:ext cx="3816350" cy="3108325"/>
          </a:xfrm>
          <a:prstGeom prst="rect">
            <a:avLst/>
          </a:prstGeom>
          <a:noFill/>
          <a:ln w="6350" algn="ctr">
            <a:solidFill>
              <a:srgbClr val="B292CA"/>
            </a:solidFill>
            <a:miter lim="800000"/>
            <a:headEnd/>
            <a:tailEnd/>
          </a:ln>
          <a:effectLst/>
        </p:spPr>
      </p:pic>
      <p:grpSp>
        <p:nvGrpSpPr>
          <p:cNvPr id="7" name="그룹 6"/>
          <p:cNvGrpSpPr/>
          <p:nvPr/>
        </p:nvGrpSpPr>
        <p:grpSpPr>
          <a:xfrm>
            <a:off x="4151343" y="1857364"/>
            <a:ext cx="4849813" cy="3776682"/>
            <a:chOff x="827088" y="1643050"/>
            <a:chExt cx="4849813" cy="3776682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27088" y="1643050"/>
              <a:ext cx="4849813" cy="2789238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  <a:effectLst/>
          </p:spPr>
        </p:pic>
        <p:pic>
          <p:nvPicPr>
            <p:cNvPr id="6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27088" y="4429132"/>
              <a:ext cx="4816481" cy="990600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this </a:t>
            </a:r>
            <a:r>
              <a:rPr lang="ko-KR" altLang="en-US" dirty="0" smtClean="0"/>
              <a:t>키워드와 멤버 변수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500298" y="1101042"/>
            <a:ext cx="4143404" cy="5693866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class Student {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String name;          /*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이름 *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/</a:t>
            </a:r>
          </a:p>
          <a:p>
            <a:pPr lvl="1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number;           /*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학번 *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/</a:t>
            </a:r>
          </a:p>
          <a:p>
            <a:pPr lvl="1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age;              /*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나이 *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/</a:t>
            </a:r>
          </a:p>
          <a:p>
            <a:pPr lvl="1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grade;            /*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학년 *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/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String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schoolName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;    /*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학교명 *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/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String records;       /*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성적 *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/</a:t>
            </a:r>
          </a:p>
          <a:p>
            <a:pPr lvl="1"/>
            <a:endParaRPr lang="en-US" altLang="ko-KR" sz="1400" b="1" dirty="0" smtClean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//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이름과 나이를 초기화하는 </a:t>
            </a:r>
            <a:r>
              <a:rPr lang="ko-KR" altLang="en-US" sz="1400" b="1" dirty="0" err="1" smtClean="0">
                <a:latin typeface="Courier New" pitchFamily="49" charset="0"/>
                <a:cs typeface="Courier New" pitchFamily="49" charset="0"/>
              </a:rPr>
              <a:t>생성자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 정의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Student(String name, 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age){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this.name = name;</a:t>
            </a:r>
          </a:p>
          <a:p>
            <a:pPr lvl="2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this.age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= age;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lvl="1"/>
            <a:endParaRPr lang="en-US" altLang="ko-KR" sz="1400" b="1" dirty="0" smtClean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//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이름만 초기화하는 </a:t>
            </a:r>
            <a:r>
              <a:rPr lang="ko-KR" altLang="en-US" sz="1400" b="1" dirty="0" err="1" smtClean="0">
                <a:latin typeface="Courier New" pitchFamily="49" charset="0"/>
                <a:cs typeface="Courier New" pitchFamily="49" charset="0"/>
              </a:rPr>
              <a:t>생성자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 정의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Student(String name){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this.name = name;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age = -1;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lvl="1"/>
            <a:endParaRPr lang="en-US" altLang="ko-KR" sz="1400" b="1" dirty="0" smtClean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//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기본 </a:t>
            </a:r>
            <a:r>
              <a:rPr lang="ko-KR" altLang="en-US" sz="1400" b="1" dirty="0" err="1" smtClean="0">
                <a:latin typeface="Courier New" pitchFamily="49" charset="0"/>
                <a:cs typeface="Courier New" pitchFamily="49" charset="0"/>
              </a:rPr>
              <a:t>생성자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 정의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Student(){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this("none");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age = -1;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}		</a:t>
            </a:r>
          </a:p>
          <a:p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패키지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패키지의 개념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import </a:t>
            </a:r>
            <a:r>
              <a:rPr lang="ko-KR" altLang="en-US" dirty="0" smtClean="0"/>
              <a:t>키워드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package </a:t>
            </a:r>
            <a:r>
              <a:rPr lang="ko-KR" altLang="en-US" dirty="0" smtClean="0"/>
              <a:t>키워드</a:t>
            </a:r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패키지의 개념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관련 클래스와 인터페이스 저장 폴더</a:t>
            </a:r>
          </a:p>
          <a:p>
            <a:r>
              <a:rPr lang="ko-KR" altLang="en-US" dirty="0" smtClean="0"/>
              <a:t>패키지 사용 이유</a:t>
            </a:r>
          </a:p>
          <a:p>
            <a:pPr lvl="1"/>
            <a:r>
              <a:rPr lang="ko-KR" altLang="en-US" dirty="0" smtClean="0"/>
              <a:t>같은 이름의 클래스 충돌 회피</a:t>
            </a:r>
          </a:p>
          <a:p>
            <a:pPr lvl="1"/>
            <a:r>
              <a:rPr lang="ko-KR" altLang="en-US" dirty="0" smtClean="0"/>
              <a:t>관리 용이</a:t>
            </a:r>
          </a:p>
          <a:p>
            <a:pPr lvl="1"/>
            <a:r>
              <a:rPr lang="ko-KR" altLang="en-US" dirty="0" smtClean="0"/>
              <a:t>클래스 접근 권한을 패키지 단위로 제어</a:t>
            </a:r>
          </a:p>
          <a:p>
            <a:r>
              <a:rPr lang="en-US" altLang="ko-KR" dirty="0" smtClean="0"/>
              <a:t>API </a:t>
            </a:r>
            <a:r>
              <a:rPr lang="ko-KR" altLang="en-US" dirty="0" smtClean="0"/>
              <a:t>는 패키지화 구조로 제공되며 </a:t>
            </a:r>
            <a:r>
              <a:rPr lang="en-US" altLang="ko-KR" dirty="0" smtClean="0"/>
              <a:t>1.5 </a:t>
            </a:r>
            <a:r>
              <a:rPr lang="ko-KR" altLang="en-US" dirty="0" smtClean="0"/>
              <a:t>버전의 경우 </a:t>
            </a:r>
            <a:r>
              <a:rPr lang="en-US" altLang="ko-KR" dirty="0" smtClean="0"/>
              <a:t>150</a:t>
            </a:r>
            <a:r>
              <a:rPr lang="ko-KR" altLang="en-US" dirty="0" err="1" smtClean="0"/>
              <a:t>여개</a:t>
            </a:r>
            <a:r>
              <a:rPr lang="ko-KR" altLang="en-US" dirty="0" smtClean="0"/>
              <a:t> 패키지 제공</a:t>
            </a:r>
          </a:p>
          <a:p>
            <a:r>
              <a:rPr lang="ko-KR" altLang="en-US" dirty="0" smtClean="0"/>
              <a:t>도트</a:t>
            </a:r>
            <a:r>
              <a:rPr lang="en-US" altLang="ko-KR" dirty="0" smtClean="0"/>
              <a:t>(.)</a:t>
            </a:r>
            <a:r>
              <a:rPr lang="ko-KR" altLang="en-US" dirty="0" smtClean="0"/>
              <a:t>로 표현</a:t>
            </a:r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4357694"/>
            <a:ext cx="2376488" cy="1049337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import </a:t>
            </a:r>
            <a:r>
              <a:rPr lang="ko-KR" altLang="en-US" dirty="0" smtClean="0"/>
              <a:t>키워드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패키지화된 클래스 사용</a:t>
            </a:r>
          </a:p>
          <a:p>
            <a:r>
              <a:rPr lang="ko-KR" altLang="en-US" dirty="0" smtClean="0"/>
              <a:t>자동 </a:t>
            </a:r>
            <a:r>
              <a:rPr lang="en-US" altLang="ko-KR" dirty="0" smtClean="0"/>
              <a:t>import</a:t>
            </a:r>
          </a:p>
          <a:p>
            <a:pPr lvl="1"/>
            <a:r>
              <a:rPr lang="ko-KR" altLang="en-US" dirty="0" smtClean="0"/>
              <a:t>같은 패키지의 클래스 사용</a:t>
            </a:r>
          </a:p>
          <a:p>
            <a:pPr lvl="1"/>
            <a:r>
              <a:rPr lang="en-US" altLang="ko-KR" dirty="0" err="1" smtClean="0"/>
              <a:t>java.lang</a:t>
            </a:r>
            <a:r>
              <a:rPr lang="en-US" altLang="ko-KR" dirty="0" smtClean="0"/>
              <a:t> </a:t>
            </a:r>
            <a:r>
              <a:rPr lang="ko-KR" altLang="en-US" dirty="0" smtClean="0"/>
              <a:t>패키지의 클래스 사용</a:t>
            </a:r>
          </a:p>
          <a:p>
            <a:r>
              <a:rPr lang="ko-KR" altLang="en-US" dirty="0" smtClean="0"/>
              <a:t>사용 형태</a:t>
            </a:r>
          </a:p>
          <a:p>
            <a:pPr lvl="1"/>
            <a:r>
              <a:rPr lang="ko-KR" altLang="en-US" dirty="0" smtClean="0"/>
              <a:t>패키지 이름만 사용하여 </a:t>
            </a:r>
            <a:r>
              <a:rPr lang="en-US" altLang="ko-KR" dirty="0" smtClean="0"/>
              <a:t>import</a:t>
            </a:r>
          </a:p>
          <a:p>
            <a:pPr lvl="1"/>
            <a:r>
              <a:rPr lang="ko-KR" altLang="en-US" dirty="0" smtClean="0"/>
              <a:t>클래스 이름 포함하여 </a:t>
            </a:r>
            <a:r>
              <a:rPr lang="en-US" altLang="ko-KR" dirty="0" smtClean="0"/>
              <a:t>import</a:t>
            </a:r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4071942"/>
            <a:ext cx="2663825" cy="1441450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import </a:t>
            </a:r>
            <a:r>
              <a:rPr lang="ko-KR" altLang="en-US" dirty="0" smtClean="0"/>
              <a:t>키워드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패키지화된 클래스 사용</a:t>
            </a:r>
          </a:p>
          <a:p>
            <a:pPr lvl="1"/>
            <a:r>
              <a:rPr lang="en-US" altLang="ko-KR" dirty="0" smtClean="0"/>
              <a:t>import </a:t>
            </a:r>
            <a:r>
              <a:rPr lang="ko-KR" altLang="en-US" dirty="0" smtClean="0"/>
              <a:t>사용하지 않음</a:t>
            </a:r>
          </a:p>
          <a:p>
            <a:pPr lvl="1"/>
            <a:endParaRPr lang="ko-KR" altLang="en-US" dirty="0" smtClean="0"/>
          </a:p>
          <a:p>
            <a:pPr lvl="1"/>
            <a:endParaRPr lang="ko-KR" altLang="en-US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r>
              <a:rPr lang="en-US" altLang="ko-KR" dirty="0" smtClean="0"/>
              <a:t>import </a:t>
            </a:r>
            <a:r>
              <a:rPr lang="ko-KR" altLang="en-US" dirty="0" smtClean="0"/>
              <a:t>사용함</a:t>
            </a:r>
            <a:endParaRPr lang="ko-KR" altLang="en-US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2127254"/>
            <a:ext cx="4129087" cy="438150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8525" y="4156091"/>
            <a:ext cx="2190750" cy="1076325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0913" y="3867166"/>
            <a:ext cx="3744912" cy="1847850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import </a:t>
            </a:r>
            <a:r>
              <a:rPr lang="ko-KR" altLang="en-US" dirty="0" smtClean="0"/>
              <a:t>키워드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실습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Class : Exam_09</a:t>
            </a:r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607323" y="2197893"/>
            <a:ext cx="5929354" cy="2462213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import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java.text.DateFormat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import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java.util.Date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endParaRPr lang="en-US" altLang="ko-KR" sz="1400" b="1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class Exam_09 {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public static void main(String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args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[]) {</a:t>
            </a: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Date d = new Date();</a:t>
            </a:r>
          </a:p>
          <a:p>
            <a:pPr lvl="2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DateFormat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df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DateFormat.getDateInstance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pPr lvl="2"/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System.out.println</a:t>
            </a:r>
            <a:endParaRPr lang="en-US" altLang="ko-KR" sz="1400" b="1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("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현재 시간은 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" + </a:t>
            </a:r>
            <a:r>
              <a:rPr lang="en-US" altLang="ko-KR" sz="1400" b="1" dirty="0" err="1" smtClean="0">
                <a:latin typeface="Courier New" pitchFamily="49" charset="0"/>
                <a:cs typeface="Courier New" pitchFamily="49" charset="0"/>
              </a:rPr>
              <a:t>df.format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(d) + " </a:t>
            </a:r>
            <a:r>
              <a:rPr lang="ko-KR" altLang="en-US" sz="1400" b="1" dirty="0" smtClean="0">
                <a:latin typeface="Courier New" pitchFamily="49" charset="0"/>
                <a:cs typeface="Courier New" pitchFamily="49" charset="0"/>
              </a:rPr>
              <a:t>입니다</a:t>
            </a:r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.");</a:t>
            </a:r>
          </a:p>
          <a:p>
            <a:pPr lvl="1"/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r>
              <a:rPr lang="en-US" altLang="ko-KR" sz="14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package </a:t>
            </a:r>
            <a:r>
              <a:rPr lang="ko-KR" altLang="en-US" dirty="0" smtClean="0"/>
              <a:t>키워드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클래스의 </a:t>
            </a:r>
            <a:r>
              <a:rPr lang="ko-KR" altLang="en-US" dirty="0" err="1" smtClean="0"/>
              <a:t>패키지화시에</a:t>
            </a:r>
            <a:r>
              <a:rPr lang="ko-KR" altLang="en-US" dirty="0" smtClean="0"/>
              <a:t> 사용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자바 소스 파일의 </a:t>
            </a:r>
            <a:r>
              <a:rPr lang="ko-KR" altLang="en-US" dirty="0" err="1" smtClean="0"/>
              <a:t>첫번째</a:t>
            </a:r>
            <a:r>
              <a:rPr lang="ko-KR" altLang="en-US" dirty="0" smtClean="0"/>
              <a:t> 문장으로 사용</a:t>
            </a:r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2547937"/>
            <a:ext cx="3455987" cy="1762125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Summary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객체란 </a:t>
            </a:r>
            <a:r>
              <a:rPr lang="ko-KR" altLang="en-US" dirty="0" err="1" smtClean="0"/>
              <a:t>실세계에서</a:t>
            </a:r>
            <a:r>
              <a:rPr lang="ko-KR" altLang="en-US" dirty="0" smtClean="0"/>
              <a:t> 명사로 표현할 수 있는 사물이며 자바 프로그램에서 하나의 소프트웨어적인 단위입니다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클래스는 클래스의 </a:t>
            </a:r>
            <a:r>
              <a:rPr lang="ko-KR" altLang="en-US" dirty="0" err="1" smtClean="0"/>
              <a:t>선언부와</a:t>
            </a:r>
            <a:r>
              <a:rPr lang="ko-KR" altLang="en-US" dirty="0" smtClean="0"/>
              <a:t> 몸체로 나누어지고 몸체에는 멤버 변수 부분과 객체의 초기화를 담당하는 </a:t>
            </a:r>
            <a:r>
              <a:rPr lang="ko-KR" altLang="en-US" dirty="0" err="1" smtClean="0"/>
              <a:t>생성자</a:t>
            </a:r>
            <a:r>
              <a:rPr lang="en-US" altLang="ko-KR" dirty="0" smtClean="0"/>
              <a:t>, </a:t>
            </a:r>
            <a:r>
              <a:rPr lang="ko-KR" altLang="en-US" dirty="0" smtClean="0"/>
              <a:t>데이터를 조작하고 변환하는 </a:t>
            </a:r>
            <a:r>
              <a:rPr lang="ko-KR" altLang="en-US" dirty="0" err="1" smtClean="0"/>
              <a:t>메소드로</a:t>
            </a:r>
            <a:r>
              <a:rPr lang="ko-KR" altLang="en-US" dirty="0" smtClean="0"/>
              <a:t> 구성됩니다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클래스와 클래스 내부의 구성 요소 선언 시에는 </a:t>
            </a:r>
            <a:r>
              <a:rPr lang="en-US" altLang="ko-KR" dirty="0" smtClean="0"/>
              <a:t>modifier</a:t>
            </a:r>
            <a:r>
              <a:rPr lang="ko-KR" altLang="en-US" dirty="0" smtClean="0"/>
              <a:t>를 이용하여 </a:t>
            </a:r>
            <a:r>
              <a:rPr lang="ko-KR" altLang="en-US" dirty="0" err="1" smtClean="0"/>
              <a:t>요소별</a:t>
            </a:r>
            <a:r>
              <a:rPr lang="ko-KR" altLang="en-US" dirty="0" smtClean="0"/>
              <a:t> 접근 권한과 사용 방법을 지정할 수 있습니다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static </a:t>
            </a:r>
            <a:r>
              <a:rPr lang="ko-KR" altLang="en-US" dirty="0" smtClean="0"/>
              <a:t>변수는 특정 클래스 타입의 모든 객체가 공통적인 값을 공유하여 사용하는 경우 선언합니다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클래스 이름을 통해 접근 가능합니다</a:t>
            </a:r>
            <a:r>
              <a:rPr lang="en-US" altLang="ko-KR" dirty="0" smtClean="0"/>
              <a:t>.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Summary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final </a:t>
            </a:r>
            <a:r>
              <a:rPr lang="ko-KR" altLang="en-US" dirty="0" smtClean="0"/>
              <a:t>변수는 클래스 내부에서 변수의 값을 수정하지 못하도록 설정합니다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주로 절대 불변의 </a:t>
            </a:r>
            <a:r>
              <a:rPr lang="ko-KR" altLang="en-US" dirty="0" err="1" smtClean="0"/>
              <a:t>진리값이나</a:t>
            </a:r>
            <a:r>
              <a:rPr lang="ko-KR" altLang="en-US" dirty="0" smtClean="0"/>
              <a:t> 공통적으로 사용하는 변수 앞에 붙여 사용합니다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객체의 동적인 특징과 행동을 정의한 부분인 </a:t>
            </a:r>
            <a:r>
              <a:rPr lang="ko-KR" altLang="en-US" dirty="0" err="1" smtClean="0"/>
              <a:t>메소드를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메소드의</a:t>
            </a:r>
            <a:r>
              <a:rPr lang="ko-KR" altLang="en-US" dirty="0" smtClean="0"/>
              <a:t> 접근 권한과 특성에 맞도록 선언할 수 있습니다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err="1" smtClean="0"/>
              <a:t>메소드의</a:t>
            </a:r>
            <a:r>
              <a:rPr lang="ko-KR" altLang="en-US" dirty="0" smtClean="0"/>
              <a:t> 리턴 타입은 </a:t>
            </a:r>
            <a:r>
              <a:rPr lang="ko-KR" altLang="en-US" dirty="0" err="1" smtClean="0"/>
              <a:t>메소드가</a:t>
            </a:r>
            <a:r>
              <a:rPr lang="ko-KR" altLang="en-US" dirty="0" smtClean="0"/>
              <a:t> 수행 종료된 후 </a:t>
            </a:r>
            <a:r>
              <a:rPr lang="ko-KR" altLang="en-US" dirty="0" err="1" smtClean="0"/>
              <a:t>리턴하는</a:t>
            </a:r>
            <a:r>
              <a:rPr lang="ko-KR" altLang="en-US" dirty="0" smtClean="0"/>
              <a:t> 값의 데이터 타입을 지정하는 것으로 </a:t>
            </a:r>
            <a:r>
              <a:rPr lang="ko-KR" altLang="en-US" dirty="0" err="1" smtClean="0"/>
              <a:t>메소드</a:t>
            </a:r>
            <a:r>
              <a:rPr lang="ko-KR" altLang="en-US" dirty="0" smtClean="0"/>
              <a:t> 선언부의 </a:t>
            </a:r>
            <a:r>
              <a:rPr lang="ko-KR" altLang="en-US" dirty="0" err="1" smtClean="0"/>
              <a:t>메소드</a:t>
            </a:r>
            <a:r>
              <a:rPr lang="ko-KR" altLang="en-US" dirty="0" smtClean="0"/>
              <a:t> 이름 앞에 기술해야 합니다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매개변수 값의 전달에는 </a:t>
            </a:r>
            <a:r>
              <a:rPr lang="en-US" altLang="ko-KR" dirty="0" smtClean="0"/>
              <a:t>call by value </a:t>
            </a:r>
            <a:r>
              <a:rPr lang="ko-KR" altLang="en-US" dirty="0" smtClean="0"/>
              <a:t>방식을 사용하며 기본형 변수는 실제 값이 전달되고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참조형</a:t>
            </a:r>
            <a:r>
              <a:rPr lang="ko-KR" altLang="en-US" dirty="0" smtClean="0"/>
              <a:t> 변수는 주소 값이 복사되어 전달됩니다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객체지향 프로그래밍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캡슐화</a:t>
            </a:r>
            <a:r>
              <a:rPr lang="en-US" altLang="ko-KR" dirty="0" smtClean="0"/>
              <a:t>(encapsulation)</a:t>
            </a:r>
            <a:r>
              <a:rPr lang="ko-KR" altLang="en-US" dirty="0" smtClean="0"/>
              <a:t>는 코드를 보호하는 역할을 합니다</a:t>
            </a:r>
            <a:r>
              <a:rPr lang="en-US" altLang="ko-KR" dirty="0" smtClean="0"/>
              <a:t>. </a:t>
            </a:r>
          </a:p>
          <a:p>
            <a:r>
              <a:rPr lang="ko-KR" altLang="en-US" dirty="0" smtClean="0"/>
              <a:t>클래스</a:t>
            </a:r>
            <a:r>
              <a:rPr lang="en-US" altLang="ko-KR" dirty="0" smtClean="0"/>
              <a:t>(class)</a:t>
            </a:r>
            <a:r>
              <a:rPr lang="ko-KR" altLang="en-US" dirty="0" smtClean="0"/>
              <a:t>는 동일한 객체들의 집합체이며 객체의 원형</a:t>
            </a:r>
            <a:r>
              <a:rPr lang="en-US" altLang="ko-KR" dirty="0" smtClean="0"/>
              <a:t>(prototype)</a:t>
            </a:r>
            <a:r>
              <a:rPr lang="ko-KR" altLang="en-US" dirty="0" smtClean="0"/>
              <a:t>입니다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추상화</a:t>
            </a:r>
            <a:r>
              <a:rPr lang="en-US" altLang="ko-KR" dirty="0" smtClean="0"/>
              <a:t>(abstraction)</a:t>
            </a:r>
            <a:r>
              <a:rPr lang="ko-KR" altLang="en-US" dirty="0" smtClean="0"/>
              <a:t>란 객체가 자신의 정보를 은폐</a:t>
            </a:r>
            <a:r>
              <a:rPr lang="en-US" altLang="ko-KR" dirty="0" smtClean="0"/>
              <a:t>(</a:t>
            </a:r>
            <a:r>
              <a:rPr lang="ko-KR" altLang="en-US" dirty="0" smtClean="0"/>
              <a:t>은닉이라고도 함</a:t>
            </a:r>
            <a:r>
              <a:rPr lang="en-US" altLang="ko-KR" dirty="0" smtClean="0"/>
              <a:t>. information hiding)</a:t>
            </a:r>
            <a:r>
              <a:rPr lang="ko-KR" altLang="en-US" dirty="0" smtClean="0"/>
              <a:t>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외부적으로는 추상적인 내용만 알려주는 것을 말합니다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상속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inheritence</a:t>
            </a:r>
            <a:r>
              <a:rPr lang="en-US" altLang="ko-KR" dirty="0" smtClean="0"/>
              <a:t>)</a:t>
            </a:r>
            <a:r>
              <a:rPr lang="ko-KR" altLang="en-US" dirty="0" smtClean="0"/>
              <a:t>이란</a:t>
            </a:r>
            <a:r>
              <a:rPr lang="en-US" altLang="ko-KR" dirty="0" smtClean="0"/>
              <a:t>, </a:t>
            </a:r>
            <a:r>
              <a:rPr lang="ko-KR" altLang="en-US" dirty="0" smtClean="0"/>
              <a:t>기존에 이미 만들어져 있는 객체의 변수와 </a:t>
            </a:r>
            <a:r>
              <a:rPr lang="ko-KR" altLang="en-US" dirty="0" err="1" smtClean="0"/>
              <a:t>메소드를</a:t>
            </a:r>
            <a:r>
              <a:rPr lang="ko-KR" altLang="en-US" dirty="0" smtClean="0"/>
              <a:t> 물려받아 다른 새로운 객체를 만드는 것으로 </a:t>
            </a:r>
            <a:r>
              <a:rPr lang="ko-KR" altLang="en-US" dirty="0" err="1" smtClean="0"/>
              <a:t>재사용성</a:t>
            </a:r>
            <a:r>
              <a:rPr lang="en-US" altLang="ko-KR" dirty="0" smtClean="0"/>
              <a:t>(reusability)</a:t>
            </a:r>
            <a:r>
              <a:rPr lang="ko-KR" altLang="en-US" dirty="0" smtClean="0"/>
              <a:t>을 얻을 수 있습니다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err="1" smtClean="0"/>
              <a:t>다형성</a:t>
            </a:r>
            <a:r>
              <a:rPr lang="en-US" altLang="ko-KR" dirty="0" smtClean="0"/>
              <a:t>(polymorphism)</a:t>
            </a:r>
            <a:r>
              <a:rPr lang="ko-KR" altLang="en-US" dirty="0" smtClean="0"/>
              <a:t>이란 부모 객체로부터 상속받아 전혀 새로운 결과물을 산출합니다</a:t>
            </a:r>
            <a:r>
              <a:rPr lang="en-US" altLang="ko-KR" dirty="0" smtClean="0"/>
              <a:t>.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Summary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하나의 클래스 내부에 같은 이름의 </a:t>
            </a:r>
            <a:r>
              <a:rPr lang="ko-KR" altLang="en-US" dirty="0" err="1" smtClean="0"/>
              <a:t>메소드를</a:t>
            </a:r>
            <a:r>
              <a:rPr lang="ko-KR" altLang="en-US" dirty="0" smtClean="0"/>
              <a:t> 여러 개 정의하되 매개변수 리스트가 다르게 정의하여 </a:t>
            </a:r>
            <a:r>
              <a:rPr lang="ko-KR" altLang="en-US" dirty="0" err="1" smtClean="0"/>
              <a:t>메소드를</a:t>
            </a:r>
            <a:r>
              <a:rPr lang="ko-KR" altLang="en-US" dirty="0" smtClean="0"/>
              <a:t> </a:t>
            </a:r>
            <a:r>
              <a:rPr lang="en-US" altLang="ko-KR" dirty="0" smtClean="0"/>
              <a:t>overloading </a:t>
            </a:r>
            <a:r>
              <a:rPr lang="ko-KR" altLang="en-US" dirty="0" smtClean="0"/>
              <a:t>할 수 있습니다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err="1" smtClean="0"/>
              <a:t>생성자는</a:t>
            </a:r>
            <a:r>
              <a:rPr lang="ko-KR" altLang="en-US" dirty="0" smtClean="0"/>
              <a:t> 클래스로부터 객체를 생성할 때 객체의 초기화 과정을 기술하는 특수한 </a:t>
            </a:r>
            <a:r>
              <a:rPr lang="ko-KR" altLang="en-US" dirty="0" err="1" smtClean="0"/>
              <a:t>메소드로</a:t>
            </a:r>
            <a:r>
              <a:rPr lang="ko-KR" altLang="en-US" dirty="0" smtClean="0"/>
              <a:t> 일반 </a:t>
            </a:r>
            <a:r>
              <a:rPr lang="ko-KR" altLang="en-US" dirty="0" err="1" smtClean="0"/>
              <a:t>메소드와</a:t>
            </a:r>
            <a:r>
              <a:rPr lang="ko-KR" altLang="en-US" dirty="0" smtClean="0"/>
              <a:t> 비슷하면서도 </a:t>
            </a:r>
            <a:r>
              <a:rPr lang="ko-KR" altLang="en-US" dirty="0" err="1" smtClean="0"/>
              <a:t>메소드와는</a:t>
            </a:r>
            <a:r>
              <a:rPr lang="ko-KR" altLang="en-US" dirty="0" smtClean="0"/>
              <a:t> 다르게 클래스와 이름이 동일하고 리턴 타입이 없는 특징을 가지고 있습니다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err="1" smtClean="0"/>
              <a:t>생성자는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메소드처럼</a:t>
            </a:r>
            <a:r>
              <a:rPr lang="ko-KR" altLang="en-US" dirty="0" smtClean="0"/>
              <a:t> 매개변수 리스트를 다르게 하여 </a:t>
            </a:r>
            <a:r>
              <a:rPr lang="en-US" altLang="ko-KR" dirty="0" smtClean="0"/>
              <a:t>overloading </a:t>
            </a:r>
            <a:r>
              <a:rPr lang="ko-KR" altLang="en-US" dirty="0" smtClean="0"/>
              <a:t>할 수 있으며 이는 객체 생성 시에 여러 </a:t>
            </a:r>
            <a:r>
              <a:rPr lang="ko-KR" altLang="en-US" dirty="0" err="1" smtClean="0"/>
              <a:t>생성자</a:t>
            </a:r>
            <a:r>
              <a:rPr lang="ko-KR" altLang="en-US" dirty="0" smtClean="0"/>
              <a:t> 중 선택적으로 호출 가능하다는 의미입니다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Summary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this </a:t>
            </a:r>
            <a:r>
              <a:rPr lang="ko-KR" altLang="en-US" dirty="0" smtClean="0"/>
              <a:t>키워드는 현재 객체를 의미하는 자바 키워드로</a:t>
            </a:r>
            <a:r>
              <a:rPr lang="en-US" altLang="ko-KR" dirty="0" smtClean="0"/>
              <a:t>, </a:t>
            </a:r>
            <a:r>
              <a:rPr lang="ko-KR" altLang="en-US" dirty="0" smtClean="0"/>
              <a:t>멤버 변수와 매개변수</a:t>
            </a:r>
            <a:r>
              <a:rPr lang="en-US" altLang="ko-KR" dirty="0" smtClean="0"/>
              <a:t>, </a:t>
            </a:r>
            <a:r>
              <a:rPr lang="ko-KR" altLang="en-US" dirty="0" smtClean="0"/>
              <a:t>또는 지역 변수 이름이 동일할 때 구분하거나 </a:t>
            </a:r>
            <a:r>
              <a:rPr lang="en-US" altLang="ko-KR" dirty="0" smtClean="0"/>
              <a:t>this() </a:t>
            </a:r>
            <a:r>
              <a:rPr lang="ko-KR" altLang="en-US" dirty="0" smtClean="0"/>
              <a:t>문장처럼 </a:t>
            </a:r>
            <a:r>
              <a:rPr lang="ko-KR" altLang="en-US" dirty="0" err="1" smtClean="0"/>
              <a:t>생성자를</a:t>
            </a:r>
            <a:r>
              <a:rPr lang="ko-KR" altLang="en-US" dirty="0" smtClean="0"/>
              <a:t> 호출할 때 사용합니다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패키지란 관련된 클래스들을 모아놓은 구조로</a:t>
            </a:r>
            <a:r>
              <a:rPr lang="en-US" altLang="ko-KR" dirty="0" smtClean="0"/>
              <a:t>, </a:t>
            </a:r>
            <a:r>
              <a:rPr lang="ko-KR" altLang="en-US" dirty="0" smtClean="0"/>
              <a:t>물리적으로는 폴더 또는 디렉터리와 유사합니다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패키지는 도트 </a:t>
            </a:r>
            <a:r>
              <a:rPr lang="en-US" altLang="ko-KR" dirty="0" smtClean="0"/>
              <a:t>(.)</a:t>
            </a:r>
            <a:r>
              <a:rPr lang="ko-KR" altLang="en-US" dirty="0" smtClean="0"/>
              <a:t>를 이용하여 표현합니다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import </a:t>
            </a:r>
            <a:r>
              <a:rPr lang="ko-KR" altLang="en-US" dirty="0" err="1" smtClean="0"/>
              <a:t>예약어에</a:t>
            </a:r>
            <a:r>
              <a:rPr lang="ko-KR" altLang="en-US" dirty="0" smtClean="0"/>
              <a:t> 패키지 이름을 명시하면</a:t>
            </a:r>
            <a:r>
              <a:rPr lang="en-US" altLang="ko-KR" dirty="0" smtClean="0"/>
              <a:t>, </a:t>
            </a:r>
            <a:r>
              <a:rPr lang="ko-KR" altLang="en-US" dirty="0" smtClean="0"/>
              <a:t>컴파일러가 이 클래스들의 패키지 이름을 인식하여 해당 클래스를 찾게 됩니다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객체의 개념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현실세계에 존재하는 모든 것</a:t>
            </a:r>
          </a:p>
          <a:p>
            <a:r>
              <a:rPr lang="ko-KR" altLang="en-US" dirty="0" smtClean="0"/>
              <a:t>명사로서의 성질을 지닌 것</a:t>
            </a:r>
          </a:p>
          <a:p>
            <a:r>
              <a:rPr lang="ko-KR" altLang="en-US" dirty="0" smtClean="0"/>
              <a:t>객체 </a:t>
            </a:r>
            <a:r>
              <a:rPr lang="en-US" altLang="ko-KR" dirty="0" smtClean="0"/>
              <a:t>= </a:t>
            </a:r>
            <a:r>
              <a:rPr lang="ko-KR" altLang="en-US" dirty="0" smtClean="0"/>
              <a:t>변수 </a:t>
            </a:r>
            <a:r>
              <a:rPr lang="en-US" altLang="ko-KR" dirty="0" smtClean="0"/>
              <a:t>+ </a:t>
            </a:r>
            <a:r>
              <a:rPr lang="ko-KR" altLang="en-US" dirty="0" err="1" smtClean="0"/>
              <a:t>메소드</a:t>
            </a:r>
            <a:endParaRPr lang="ko-KR" altLang="en-US" dirty="0" smtClean="0"/>
          </a:p>
          <a:p>
            <a:r>
              <a:rPr lang="ko-KR" altLang="en-US" dirty="0" smtClean="0"/>
              <a:t>변수 </a:t>
            </a:r>
            <a:r>
              <a:rPr lang="en-US" altLang="ko-KR" dirty="0" smtClean="0"/>
              <a:t>: </a:t>
            </a:r>
            <a:r>
              <a:rPr lang="ko-KR" altLang="en-US" dirty="0" smtClean="0"/>
              <a:t>객체의 속성 표현</a:t>
            </a:r>
          </a:p>
          <a:p>
            <a:r>
              <a:rPr lang="ko-KR" altLang="en-US" dirty="0" err="1" smtClean="0"/>
              <a:t>메소드</a:t>
            </a:r>
            <a:r>
              <a:rPr lang="ko-KR" altLang="en-US" dirty="0" smtClean="0"/>
              <a:t> </a:t>
            </a:r>
            <a:r>
              <a:rPr lang="en-US" altLang="ko-KR" dirty="0" smtClean="0"/>
              <a:t>: </a:t>
            </a:r>
            <a:r>
              <a:rPr lang="ko-KR" altLang="en-US" dirty="0" smtClean="0"/>
              <a:t>객체의 기능 표현</a:t>
            </a:r>
          </a:p>
          <a:p>
            <a:r>
              <a:rPr lang="ko-KR" altLang="en-US" dirty="0" smtClean="0"/>
              <a:t>정의된 객체는 다른 프로그래밍에서 </a:t>
            </a:r>
          </a:p>
          <a:p>
            <a:r>
              <a:rPr lang="ko-KR" altLang="en-US" dirty="0" smtClean="0"/>
              <a:t>재사용 가능</a:t>
            </a:r>
            <a:endParaRPr lang="ko-KR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iai">
  <a:themeElements>
    <a:clrScheme name="1_Origin 1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FFFFFF"/>
      </a:accent3>
      <a:accent4>
        <a:srgbClr val="000000"/>
      </a:accent4>
      <a:accent5>
        <a:srgbClr val="BCBFCE"/>
      </a:accent5>
      <a:accent6>
        <a:srgbClr val="90A6BA"/>
      </a:accent6>
      <a:hlink>
        <a:srgbClr val="B292CA"/>
      </a:hlink>
      <a:folHlink>
        <a:srgbClr val="6B5680"/>
      </a:folHlink>
    </a:clrScheme>
    <a:fontScheme name="1_Origin">
      <a:majorFont>
        <a:latin typeface="Bookman Old Style"/>
        <a:ea typeface="굴림"/>
        <a:cs typeface=""/>
      </a:majorFont>
      <a:minorFont>
        <a:latin typeface="Gill Sans MT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>
    <a:extraClrScheme>
      <a:clrScheme name="1_Origin 1">
        <a:dk1>
          <a:srgbClr val="000000"/>
        </a:dk1>
        <a:lt1>
          <a:srgbClr val="FFFFFF"/>
        </a:lt1>
        <a:dk2>
          <a:srgbClr val="464653"/>
        </a:dk2>
        <a:lt2>
          <a:srgbClr val="DDE9EC"/>
        </a:lt2>
        <a:accent1>
          <a:srgbClr val="727CA3"/>
        </a:accent1>
        <a:accent2>
          <a:srgbClr val="9FB8CD"/>
        </a:accent2>
        <a:accent3>
          <a:srgbClr val="FFFFFF"/>
        </a:accent3>
        <a:accent4>
          <a:srgbClr val="000000"/>
        </a:accent4>
        <a:accent5>
          <a:srgbClr val="BCBFCE"/>
        </a:accent5>
        <a:accent6>
          <a:srgbClr val="90A6BA"/>
        </a:accent6>
        <a:hlink>
          <a:srgbClr val="B292CA"/>
        </a:hlink>
        <a:folHlink>
          <a:srgbClr val="6B56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cns_cgiv_iai</Template>
  <TotalTime>2158</TotalTime>
  <Words>2689</Words>
  <Application>Microsoft Office PowerPoint</Application>
  <PresentationFormat>화면 슬라이드 쇼(4:3)</PresentationFormat>
  <Paragraphs>703</Paragraphs>
  <Slides>81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81</vt:i4>
      </vt:variant>
    </vt:vector>
  </HeadingPairs>
  <TitlesOfParts>
    <vt:vector size="82" baseType="lpstr">
      <vt:lpstr>iai</vt:lpstr>
      <vt:lpstr>Java 기초 (객체와 클래스)</vt:lpstr>
      <vt:lpstr>Last</vt:lpstr>
      <vt:lpstr>Contents</vt:lpstr>
      <vt:lpstr>객체지향 프로그래밍, 객체, 클래스의 개념</vt:lpstr>
      <vt:lpstr>객체지향 프로그래밍</vt:lpstr>
      <vt:lpstr>객체지향 프로그래밍</vt:lpstr>
      <vt:lpstr>객체지향 프로그래밍</vt:lpstr>
      <vt:lpstr>객체지향 프로그래밍</vt:lpstr>
      <vt:lpstr>객체의 개념</vt:lpstr>
      <vt:lpstr>객체의 개념</vt:lpstr>
      <vt:lpstr>클래스의 개념</vt:lpstr>
      <vt:lpstr>클래스의 개념</vt:lpstr>
      <vt:lpstr>클래스의 구조</vt:lpstr>
      <vt:lpstr>클래스의 작성</vt:lpstr>
      <vt:lpstr>클래스 선언부</vt:lpstr>
      <vt:lpstr>클래스 선언부</vt:lpstr>
      <vt:lpstr>클래스 멤버부</vt:lpstr>
      <vt:lpstr>자바 modifier</vt:lpstr>
      <vt:lpstr>자바 modifier</vt:lpstr>
      <vt:lpstr>객체 생성</vt:lpstr>
      <vt:lpstr>객체 생성 문장의 구성 요소</vt:lpstr>
      <vt:lpstr>객체 생성 문장의 구성 요소</vt:lpstr>
      <vt:lpstr>객체 생성 문장과 자바의 메모리 구조</vt:lpstr>
      <vt:lpstr>객체 생성 문장과 자바의 메모리 구조</vt:lpstr>
      <vt:lpstr>멤버 변수</vt:lpstr>
      <vt:lpstr>멤버 변수의 개념</vt:lpstr>
      <vt:lpstr>멤버 변수의 구성 요소</vt:lpstr>
      <vt:lpstr>public, protected, private modifier</vt:lpstr>
      <vt:lpstr>public, protected, private modifier</vt:lpstr>
      <vt:lpstr>static modifier</vt:lpstr>
      <vt:lpstr>static modifier</vt:lpstr>
      <vt:lpstr>static modifier</vt:lpstr>
      <vt:lpstr>static modifier</vt:lpstr>
      <vt:lpstr>슬라이드 34</vt:lpstr>
      <vt:lpstr>final modifier</vt:lpstr>
      <vt:lpstr>메소드</vt:lpstr>
      <vt:lpstr>메소드 선언부</vt:lpstr>
      <vt:lpstr>메소드 선언부</vt:lpstr>
      <vt:lpstr>return 문과 리턴 타입</vt:lpstr>
      <vt:lpstr>return 문과 리턴 타입</vt:lpstr>
      <vt:lpstr>return 문과 리턴 타입</vt:lpstr>
      <vt:lpstr>메소드 구현부</vt:lpstr>
      <vt:lpstr>메소드 구현부</vt:lpstr>
      <vt:lpstr>메소드 구현부</vt:lpstr>
      <vt:lpstr>슬라이드 45</vt:lpstr>
      <vt:lpstr>public, protected, private modifier</vt:lpstr>
      <vt:lpstr>static modifier</vt:lpstr>
      <vt:lpstr>static modifier</vt:lpstr>
      <vt:lpstr>매개변수의 개념과 매개변수 전달 원리</vt:lpstr>
      <vt:lpstr>매개변수의 개념과 매개변수 전달 원리</vt:lpstr>
      <vt:lpstr>매개변수의 개념과 매개변수 전달 원리</vt:lpstr>
      <vt:lpstr>매개변수의 개념과 매개변수 전달 원리</vt:lpstr>
      <vt:lpstr>매개변수의 개념과 매개변수 전달 원리</vt:lpstr>
      <vt:lpstr>메소드 overloading</vt:lpstr>
      <vt:lpstr>메소드 overloading</vt:lpstr>
      <vt:lpstr>메소드 overloading</vt:lpstr>
      <vt:lpstr>생성자</vt:lpstr>
      <vt:lpstr>생성자의 개념과 특징</vt:lpstr>
      <vt:lpstr>생성자의 개념과 특징</vt:lpstr>
      <vt:lpstr>생성자의 구성 요소</vt:lpstr>
      <vt:lpstr>public, protected, private modifier</vt:lpstr>
      <vt:lpstr>생성자와 객체생성</vt:lpstr>
      <vt:lpstr>생성자와 객체생성</vt:lpstr>
      <vt:lpstr>생성자와 객체생성</vt:lpstr>
      <vt:lpstr>생성자 overloading</vt:lpstr>
      <vt:lpstr>생성자 overloading</vt:lpstr>
      <vt:lpstr>생성자 overloading</vt:lpstr>
      <vt:lpstr>this 키워드</vt:lpstr>
      <vt:lpstr>this 키워드의 개념</vt:lpstr>
      <vt:lpstr>this 키워드와 멤버 변수</vt:lpstr>
      <vt:lpstr>this 키워드와 멤버 변수</vt:lpstr>
      <vt:lpstr>패키지</vt:lpstr>
      <vt:lpstr>패키지의 개념</vt:lpstr>
      <vt:lpstr>import 키워드</vt:lpstr>
      <vt:lpstr>import 키워드</vt:lpstr>
      <vt:lpstr>import 키워드</vt:lpstr>
      <vt:lpstr>package 키워드</vt:lpstr>
      <vt:lpstr>Summary</vt:lpstr>
      <vt:lpstr>Summary</vt:lpstr>
      <vt:lpstr>Summary</vt:lpstr>
      <vt:lpstr>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choi</dc:creator>
  <cp:lastModifiedBy>choi</cp:lastModifiedBy>
  <cp:revision>220</cp:revision>
  <dcterms:created xsi:type="dcterms:W3CDTF">2009-08-27T02:09:45Z</dcterms:created>
  <dcterms:modified xsi:type="dcterms:W3CDTF">2009-10-15T04:50:45Z</dcterms:modified>
</cp:coreProperties>
</file>