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86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04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0" d="100"/>
          <a:sy n="100" d="100"/>
        </p:scale>
        <p:origin x="-1860" y="-90"/>
      </p:cViewPr>
      <p:guideLst>
        <p:guide orient="horz" pos="2160"/>
        <p:guide orient="horz" pos="3997"/>
        <p:guide pos="2880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11878-5FB5-4FDE-9369-AB83D37F9C68}" type="datetimeFigureOut">
              <a:rPr lang="ko-KR" altLang="en-US" smtClean="0"/>
              <a:pPr/>
              <a:t>2010-03-16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25795-607C-4655-82E3-8EA5F758AF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</a:t>
            </a:r>
            <a:r>
              <a:rPr lang="en-US" altLang="ko-KR" sz="900" dirty="0" smtClean="0">
                <a:solidFill>
                  <a:schemeClr val="tx2"/>
                </a:solidFill>
                <a:latin typeface="Verdana" pitchFamily="34" charset="0"/>
                <a:ea typeface="+mn-ea"/>
              </a:rPr>
              <a:t>2010,  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RFID Programming</a:t>
            </a:r>
            <a:br>
              <a:rPr lang="en-US" altLang="ko-KR" dirty="0" smtClean="0"/>
            </a:br>
            <a:r>
              <a:rPr lang="en-US" altLang="ko-KR" dirty="0" smtClean="0"/>
              <a:t> </a:t>
            </a:r>
            <a:r>
              <a:rPr lang="en-US" altLang="ko-KR" sz="2400" dirty="0" smtClean="0"/>
              <a:t>(RFID</a:t>
            </a:r>
            <a:r>
              <a:rPr lang="ko-KR" altLang="en-US" sz="2400" dirty="0" smtClean="0"/>
              <a:t>의 개요 및 </a:t>
            </a:r>
            <a:r>
              <a:rPr lang="en-US" altLang="ko-KR" sz="2400" dirty="0" smtClean="0"/>
              <a:t>VB </a:t>
            </a:r>
            <a:r>
              <a:rPr lang="ko-KR" altLang="en-US" sz="2400" dirty="0" smtClean="0"/>
              <a:t>기본 프로그래밍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2010. 03. 16</a:t>
            </a:r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199" y="152400"/>
            <a:ext cx="8496361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</a:t>
            </a:r>
            <a:r>
              <a:rPr lang="ko-KR" altLang="en-US" dirty="0" smtClean="0"/>
              <a:t>기술수준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 </a:t>
            </a:r>
            <a:r>
              <a:rPr lang="ko-KR" altLang="en-US" dirty="0" smtClean="0"/>
              <a:t>기술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RFID(</a:t>
            </a:r>
            <a:r>
              <a:rPr lang="ko-KR" altLang="en-US" dirty="0" smtClean="0"/>
              <a:t>전자식별</a:t>
            </a:r>
            <a:r>
              <a:rPr lang="en-US" altLang="ko-KR" dirty="0" smtClean="0"/>
              <a:t>)</a:t>
            </a:r>
            <a:r>
              <a:rPr lang="ko-KR" altLang="en-US" dirty="0" smtClean="0"/>
              <a:t>는 무선 주파수를 이용하여 수 </a:t>
            </a:r>
            <a:r>
              <a:rPr lang="en-US" altLang="ko-KR" dirty="0" smtClean="0"/>
              <a:t>Cm</a:t>
            </a:r>
            <a:r>
              <a:rPr lang="ko-KR" altLang="en-US" dirty="0" smtClean="0"/>
              <a:t>에서 수십 </a:t>
            </a:r>
            <a:r>
              <a:rPr lang="en-US" altLang="ko-KR" dirty="0" smtClean="0"/>
              <a:t>m</a:t>
            </a:r>
            <a:r>
              <a:rPr lang="ko-KR" altLang="en-US" dirty="0" smtClean="0"/>
              <a:t>에 떨어져 있는 물체인 사물이나 동식물에 부착되어 있는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인식하고</a:t>
            </a:r>
            <a:r>
              <a:rPr lang="en-US" altLang="ko-KR" dirty="0" smtClean="0"/>
              <a:t>, Tag</a:t>
            </a:r>
            <a:r>
              <a:rPr lang="ko-KR" altLang="en-US" dirty="0" smtClean="0"/>
              <a:t>로부터 정보를 주고받을 수 있도록 하는 기술</a:t>
            </a:r>
            <a:endParaRPr lang="en-US" altLang="ko-KR" dirty="0" smtClean="0"/>
          </a:p>
          <a:p>
            <a:r>
              <a:rPr lang="en-US" altLang="ko-KR" dirty="0" smtClean="0"/>
              <a:t>RFID </a:t>
            </a:r>
            <a:r>
              <a:rPr lang="ko-KR" altLang="en-US" dirty="0" smtClean="0"/>
              <a:t>기술 특성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주파수 대역에 따라 구분하면 인식성능과 응용범위가 되고</a:t>
            </a:r>
            <a:r>
              <a:rPr lang="en-US" altLang="ko-KR" dirty="0" smtClean="0"/>
              <a:t>, Tag</a:t>
            </a:r>
            <a:r>
              <a:rPr lang="ko-KR" altLang="en-US" dirty="0" smtClean="0"/>
              <a:t>내에 </a:t>
            </a:r>
            <a:r>
              <a:rPr lang="en-US" altLang="ko-KR" dirty="0" smtClean="0"/>
              <a:t>Battery</a:t>
            </a:r>
            <a:r>
              <a:rPr lang="ko-KR" altLang="en-US" dirty="0" smtClean="0"/>
              <a:t>가 있느냐 아니면 없느냐에 따라 </a:t>
            </a:r>
            <a:r>
              <a:rPr lang="en-US" altLang="ko-KR" dirty="0" smtClean="0"/>
              <a:t>Active Tag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Passive Tag</a:t>
            </a:r>
            <a:r>
              <a:rPr lang="ko-KR" altLang="en-US" dirty="0" smtClean="0"/>
              <a:t>로 나눔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따라서 주파가 높으면 높을수록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인식하는 속도가 빠르고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일괄적으로 인식하는 것이 잘 되고</a:t>
            </a:r>
            <a:r>
              <a:rPr lang="en-US" altLang="ko-KR" dirty="0" smtClean="0"/>
              <a:t>, Tag</a:t>
            </a:r>
            <a:r>
              <a:rPr lang="ko-KR" altLang="en-US" dirty="0" smtClean="0"/>
              <a:t>의 크기가 낮은 주파에 비해 적은 반면에 환경적인 영향은 저주파 대역에 비해 민감한 편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23334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</a:t>
            </a:r>
            <a:r>
              <a:rPr lang="ko-KR" altLang="en-US" dirty="0" smtClean="0"/>
              <a:t>기술수준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1212804" y="1858941"/>
          <a:ext cx="6718392" cy="437159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431877"/>
                <a:gridCol w="3009489"/>
                <a:gridCol w="2277026"/>
              </a:tblGrid>
              <a:tr h="234696">
                <a:tc>
                  <a:txBody>
                    <a:bodyPr/>
                    <a:lstStyle/>
                    <a:p>
                      <a:pPr marL="101600" marR="1016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주파수대역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101600" marR="1016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특성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101600" marR="1016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응용분야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</a:tr>
              <a:tr h="1084834"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/>
                        <a:t>135Khz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인식거리 </a:t>
                      </a:r>
                      <a:r>
                        <a:rPr lang="en-US" altLang="ko-KR" sz="1050" b="1" dirty="0"/>
                        <a:t>: 50cm </a:t>
                      </a:r>
                      <a:r>
                        <a:rPr lang="ko-KR" altLang="en-US" sz="1050" b="1" dirty="0"/>
                        <a:t>정도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금속이 있는 환경에 강함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/>
                        <a:t>Data </a:t>
                      </a:r>
                      <a:r>
                        <a:rPr lang="ko-KR" altLang="en-US" sz="1050" b="1" dirty="0"/>
                        <a:t>전송속도 낮음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비교적 가격이 비쌈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/>
                        <a:t>No Anti-collision</a:t>
                      </a:r>
                      <a:endParaRPr lang="ko-KR" altLang="en-US" sz="1050" b="1" dirty="0"/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/>
                        <a:t>(</a:t>
                      </a:r>
                      <a:r>
                        <a:rPr lang="ko-KR" altLang="en-US" sz="1050" b="1" dirty="0"/>
                        <a:t>동시 다량의 판독은 불가함</a:t>
                      </a:r>
                      <a:r>
                        <a:rPr lang="en-US" altLang="ko-KR" sz="1050" b="1" dirty="0"/>
                        <a:t>)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출입통제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가축관리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차량원격시동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</a:tr>
              <a:tr h="721106"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13.56Mhz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인식거리 </a:t>
                      </a:r>
                      <a:r>
                        <a:rPr lang="en-US" altLang="ko-KR" sz="1050" b="1" dirty="0"/>
                        <a:t>: 1m</a:t>
                      </a:r>
                      <a:endParaRPr lang="ko-KR" altLang="en-US" sz="1050" b="1" dirty="0"/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금속 환경에 적합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/>
                        <a:t>Data </a:t>
                      </a:r>
                      <a:r>
                        <a:rPr lang="ko-KR" altLang="en-US" sz="1050" b="1" dirty="0"/>
                        <a:t>전송속도 양호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/>
                        <a:t>Anti-collision(10~40us/sec) 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재사용 용기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/>
                        <a:t>Smart(</a:t>
                      </a:r>
                      <a:r>
                        <a:rPr lang="ko-KR" altLang="en-US" sz="1050" b="1"/>
                        <a:t>교통</a:t>
                      </a:r>
                      <a:r>
                        <a:rPr lang="en-US" altLang="ko-KR" sz="1050" b="1"/>
                        <a:t>) Card</a:t>
                      </a:r>
                      <a:endParaRPr lang="ko-KR" altLang="en-US" sz="1050" b="1"/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도서관</a:t>
                      </a:r>
                      <a:r>
                        <a:rPr lang="en-US" altLang="ko-KR" sz="1050" b="1"/>
                        <a:t>, FA, </a:t>
                      </a:r>
                      <a:r>
                        <a:rPr lang="ko-KR" altLang="en-US" sz="1050" b="1"/>
                        <a:t>재고관리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</a:tr>
              <a:tr h="721106"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860~960Mhz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인식거리 </a:t>
                      </a:r>
                      <a:r>
                        <a:rPr lang="en-US" altLang="ko-KR" sz="1050" b="1" dirty="0"/>
                        <a:t>: 3~8m</a:t>
                      </a:r>
                      <a:endParaRPr lang="ko-KR" altLang="en-US" sz="1050" b="1" dirty="0"/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금속 환경에 강함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/>
                        <a:t>Data </a:t>
                      </a:r>
                      <a:r>
                        <a:rPr lang="ko-KR" altLang="en-US" sz="1050" b="1" dirty="0"/>
                        <a:t>전송속도 빠름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/>
                        <a:t>Anti-collision(50us/sec)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유통물류분야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</a:tr>
              <a:tr h="902970"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2.45Ghz 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인식거리 </a:t>
                      </a:r>
                      <a:r>
                        <a:rPr lang="en-US" altLang="ko-KR" sz="1050" b="1" dirty="0"/>
                        <a:t>: 80m</a:t>
                      </a:r>
                      <a:endParaRPr lang="ko-KR" altLang="en-US" sz="1050" b="1" dirty="0"/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금속 환경에 적합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/>
                        <a:t>Data </a:t>
                      </a:r>
                      <a:r>
                        <a:rPr lang="ko-KR" altLang="en-US" sz="1050" b="1" dirty="0"/>
                        <a:t>전송속도 빠름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/>
                        <a:t>Tag </a:t>
                      </a:r>
                      <a:r>
                        <a:rPr lang="ko-KR" altLang="en-US" sz="1050" b="1" dirty="0"/>
                        <a:t>사이즈 작음 </a:t>
                      </a:r>
                      <a:r>
                        <a:rPr lang="en-US" altLang="ko-KR" sz="1050" b="1" dirty="0"/>
                        <a:t>: </a:t>
                      </a:r>
                      <a:r>
                        <a:rPr lang="ko-KR" altLang="en-US" sz="1050" b="1" dirty="0"/>
                        <a:t>유리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/>
                        <a:t>Anti-collision(60us/sec)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상품관리</a:t>
                      </a:r>
                    </a:p>
                    <a:p>
                      <a:pPr marL="101600" marR="1016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차량통제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/>
                </a:tc>
              </a:tr>
            </a:tbl>
          </a:graphicData>
        </a:graphic>
      </p:graphicFrame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en-US" altLang="ko-KR" sz="2200" b="1" kern="0" dirty="0" smtClean="0"/>
              <a:t>RFID </a:t>
            </a:r>
            <a:r>
              <a:rPr lang="ko-KR" altLang="en-US" sz="2200" b="1" kern="0" dirty="0" smtClean="0"/>
              <a:t>기술 국제 표준화 수준</a:t>
            </a:r>
            <a:endParaRPr kumimoji="0" lang="en-US" altLang="ko-KR" sz="20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RFID(Radio Frequency Identification) - </a:t>
            </a:r>
            <a:r>
              <a:rPr lang="ko-KR" altLang="en-US" dirty="0" smtClean="0"/>
              <a:t>활용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</a:t>
            </a:r>
            <a:r>
              <a:rPr lang="ko-KR" altLang="en-US" dirty="0" smtClean="0"/>
              <a:t>의 활용</a:t>
            </a:r>
            <a:endParaRPr lang="en-US" altLang="ko-KR" dirty="0" smtClean="0"/>
          </a:p>
          <a:p>
            <a:r>
              <a:rPr lang="ko-KR" altLang="en-US" dirty="0" smtClean="0"/>
              <a:t>전자꼬리표</a:t>
            </a:r>
            <a:r>
              <a:rPr lang="en-US" altLang="ko-KR" dirty="0" smtClean="0"/>
              <a:t>(Tag)</a:t>
            </a:r>
            <a:r>
              <a:rPr lang="ko-KR" altLang="en-US" dirty="0" smtClean="0"/>
              <a:t>와 무선 주파수 인식기술</a:t>
            </a:r>
          </a:p>
          <a:p>
            <a:pPr lvl="1"/>
            <a:r>
              <a:rPr lang="en-US" altLang="ko-KR" dirty="0" smtClean="0"/>
              <a:t>1970</a:t>
            </a:r>
            <a:r>
              <a:rPr lang="ko-KR" altLang="en-US" dirty="0" smtClean="0"/>
              <a:t>년대 미국의 국방부에서 탄도미사일 추적을 목적으로 </a:t>
            </a:r>
            <a:r>
              <a:rPr lang="ko-KR" altLang="en-US" dirty="0" smtClean="0"/>
              <a:t>개발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Tag</a:t>
            </a:r>
            <a:r>
              <a:rPr lang="ko-KR" altLang="en-US" dirty="0" smtClean="0"/>
              <a:t>는 물품을 제조하여 유통경로를 통해 판매해야 하는 입장에서 보면 생산품을 관리하는데 매우 유용하게 사용할 수 </a:t>
            </a:r>
            <a:r>
              <a:rPr lang="ko-KR" altLang="en-US" dirty="0" smtClean="0"/>
              <a:t>있음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RFID Tag	</a:t>
            </a:r>
          </a:p>
          <a:p>
            <a:pPr lvl="1"/>
            <a:r>
              <a:rPr lang="en-US" altLang="ko-KR" dirty="0" smtClean="0"/>
              <a:t>RFID </a:t>
            </a:r>
            <a:r>
              <a:rPr lang="ko-KR" altLang="en-US" dirty="0" smtClean="0"/>
              <a:t>컴퓨터 </a:t>
            </a:r>
            <a:r>
              <a:rPr lang="en-US" altLang="ko-KR" dirty="0" smtClean="0"/>
              <a:t>Chip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를 부착한 </a:t>
            </a:r>
            <a:r>
              <a:rPr lang="ko-KR" altLang="en-US" dirty="0" smtClean="0"/>
              <a:t>것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Chip</a:t>
            </a:r>
            <a:r>
              <a:rPr lang="ko-KR" altLang="en-US" dirty="0" smtClean="0"/>
              <a:t>에 저장된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를 통해 무선으로 수신하거나 </a:t>
            </a:r>
            <a:r>
              <a:rPr lang="ko-KR" altLang="en-US" dirty="0" smtClean="0"/>
              <a:t>전송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Antenna</a:t>
            </a:r>
            <a:r>
              <a:rPr lang="ko-KR" altLang="en-US" dirty="0" smtClean="0"/>
              <a:t>와 똑같은 주파수를 가진 </a:t>
            </a:r>
            <a:r>
              <a:rPr lang="en-US" altLang="ko-KR" dirty="0" smtClean="0"/>
              <a:t>RFID Reader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Scan </a:t>
            </a:r>
            <a:r>
              <a:rPr lang="ko-KR" altLang="en-US" dirty="0" smtClean="0"/>
              <a:t>기구에만 있으면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의 전송이 </a:t>
            </a:r>
            <a:r>
              <a:rPr lang="ko-KR" altLang="en-US" dirty="0" smtClean="0"/>
              <a:t>가능</a:t>
            </a:r>
            <a:endParaRPr lang="ko-KR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RFID(Radio Frequency Identification) - </a:t>
            </a:r>
            <a:r>
              <a:rPr lang="ko-KR" altLang="en-US" dirty="0" smtClean="0"/>
              <a:t>활용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 Tag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Reader</a:t>
            </a:r>
            <a:r>
              <a:rPr lang="ko-KR" altLang="en-US" dirty="0" smtClean="0"/>
              <a:t>의 </a:t>
            </a:r>
            <a:r>
              <a:rPr lang="ko-KR" altLang="en-US" dirty="0" smtClean="0"/>
              <a:t>관계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Tag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Reader </a:t>
            </a:r>
            <a:r>
              <a:rPr lang="ko-KR" altLang="en-US" dirty="0" smtClean="0"/>
              <a:t>제조하는 업체들은 </a:t>
            </a:r>
            <a:r>
              <a:rPr lang="en-US" altLang="ko-KR" dirty="0" smtClean="0"/>
              <a:t>125Khz~915Mhz</a:t>
            </a:r>
            <a:r>
              <a:rPr lang="ko-KR" altLang="en-US" dirty="0" smtClean="0"/>
              <a:t>의 서로 다른 주파수를 </a:t>
            </a:r>
            <a:r>
              <a:rPr lang="ko-KR" altLang="en-US" dirty="0" smtClean="0"/>
              <a:t>사용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어떤 회사에서 생산한 </a:t>
            </a:r>
            <a:r>
              <a:rPr lang="en-US" altLang="ko-KR" dirty="0" smtClean="0"/>
              <a:t>Reader</a:t>
            </a:r>
            <a:r>
              <a:rPr lang="ko-KR" altLang="en-US" dirty="0" smtClean="0"/>
              <a:t>를 통해서 다른 회사에서 생산한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읽을 수 없는 경우가 발생하는데 이는 </a:t>
            </a:r>
            <a:r>
              <a:rPr lang="en-US" altLang="ko-KR" dirty="0" smtClean="0"/>
              <a:t>Reader</a:t>
            </a:r>
            <a:r>
              <a:rPr lang="ko-KR" altLang="en-US" dirty="0" smtClean="0"/>
              <a:t>에 사용된 주파수가 다르기 </a:t>
            </a:r>
            <a:r>
              <a:rPr lang="ko-KR" altLang="en-US" dirty="0" smtClean="0"/>
              <a:t>때문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현재는 </a:t>
            </a:r>
            <a:r>
              <a:rPr lang="ko-KR" altLang="en-US" dirty="0" smtClean="0"/>
              <a:t>표준화 작업이 </a:t>
            </a:r>
            <a:r>
              <a:rPr lang="ko-KR" altLang="en-US" dirty="0" smtClean="0"/>
              <a:t>이루어지면서 이런 문제는 해결</a:t>
            </a:r>
            <a:endParaRPr lang="ko-KR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RFID(Radio Frequency Identification) - </a:t>
            </a:r>
            <a:r>
              <a:rPr lang="ko-KR" altLang="en-US" dirty="0" smtClean="0"/>
              <a:t>활용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Chip</a:t>
            </a:r>
            <a:r>
              <a:rPr lang="ko-KR" altLang="en-US" dirty="0" smtClean="0"/>
              <a:t>의 저장 </a:t>
            </a:r>
            <a:r>
              <a:rPr lang="ko-KR" altLang="en-US" dirty="0" smtClean="0"/>
              <a:t>능력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Chip</a:t>
            </a:r>
            <a:r>
              <a:rPr lang="ko-KR" altLang="en-US" dirty="0" smtClean="0"/>
              <a:t>에 따라서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저장하는 용량이 다르게 되어 </a:t>
            </a:r>
            <a:r>
              <a:rPr lang="ko-KR" altLang="en-US" dirty="0" smtClean="0"/>
              <a:t>있음</a:t>
            </a:r>
            <a:endParaRPr lang="ko-KR" altLang="en-US" dirty="0" smtClean="0"/>
          </a:p>
          <a:p>
            <a:pPr lvl="1"/>
            <a:r>
              <a:rPr lang="ko-KR" altLang="en-US" dirty="0" smtClean="0"/>
              <a:t>물품을 제조하는 회사에서 자사 생산제품을 추적하기 위해 사용하는 </a:t>
            </a:r>
            <a:r>
              <a:rPr lang="en-US" altLang="ko-KR" dirty="0" smtClean="0"/>
              <a:t>RFID Tag</a:t>
            </a:r>
            <a:r>
              <a:rPr lang="ko-KR" altLang="en-US" dirty="0" smtClean="0"/>
              <a:t>의 경우는 </a:t>
            </a:r>
            <a:r>
              <a:rPr lang="ko-KR" altLang="en-US" dirty="0" smtClean="0"/>
              <a:t>매우 적은용량 사용</a:t>
            </a:r>
            <a:endParaRPr lang="ko-KR" altLang="en-US" dirty="0" smtClean="0"/>
          </a:p>
          <a:p>
            <a:pPr lvl="1"/>
            <a:r>
              <a:rPr lang="ko-KR" altLang="en-US" dirty="0" err="1" smtClean="0"/>
              <a:t>전자여권등에</a:t>
            </a:r>
            <a:r>
              <a:rPr lang="ko-KR" altLang="en-US" dirty="0" smtClean="0"/>
              <a:t> </a:t>
            </a:r>
            <a:r>
              <a:rPr lang="ko-KR" altLang="en-US" dirty="0" smtClean="0"/>
              <a:t>내장된 </a:t>
            </a:r>
            <a:r>
              <a:rPr lang="en-US" altLang="ko-KR" dirty="0" smtClean="0"/>
              <a:t>RFID Chip</a:t>
            </a:r>
            <a:r>
              <a:rPr lang="ko-KR" altLang="en-US" dirty="0" smtClean="0"/>
              <a:t>의 경우는 여권을 소지하는 사람의 이름과 주소 그리고 생년월일뿐만 아니라 디지털 사진과 </a:t>
            </a:r>
            <a:r>
              <a:rPr lang="ko-KR" altLang="en-US" dirty="0" smtClean="0"/>
              <a:t>지문은 </a:t>
            </a:r>
            <a:r>
              <a:rPr lang="ko-KR" altLang="en-US" dirty="0" smtClean="0"/>
              <a:t>물론이고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홍채 스캔 등의 생물학적 정보까지 저장할 수 있도록 되어 있기 때문에 </a:t>
            </a:r>
            <a:r>
              <a:rPr lang="ko-KR" altLang="en-US" dirty="0" smtClean="0"/>
              <a:t>매우 큰 저장용량을 사용</a:t>
            </a:r>
            <a:endParaRPr lang="en-US" altLang="ko-KR" dirty="0" smtClean="0"/>
          </a:p>
          <a:p>
            <a:pPr lvl="1"/>
            <a:endParaRPr lang="en-US" altLang="ko-KR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RFID(Radio Frequency Identification) - </a:t>
            </a:r>
            <a:r>
              <a:rPr lang="ko-KR" altLang="en-US" dirty="0" smtClean="0"/>
              <a:t>활용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</a:t>
            </a:r>
            <a:r>
              <a:rPr lang="ko-KR" altLang="en-US" dirty="0" smtClean="0"/>
              <a:t>의 실생활 이용</a:t>
            </a:r>
          </a:p>
          <a:p>
            <a:pPr lvl="1"/>
            <a:r>
              <a:rPr lang="ko-KR" altLang="en-US" dirty="0" smtClean="0"/>
              <a:t>상품에 부착된 </a:t>
            </a:r>
            <a:r>
              <a:rPr lang="en-US" altLang="ko-KR" dirty="0" smtClean="0"/>
              <a:t>RFID Tag</a:t>
            </a:r>
            <a:r>
              <a:rPr lang="ko-KR" altLang="en-US" dirty="0" smtClean="0"/>
              <a:t>에는 그 상품에 관한 정보는 물론이고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물류의 흐름에 의해 발생된 모든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</a:t>
            </a:r>
            <a:r>
              <a:rPr lang="ko-KR" altLang="en-US" dirty="0" smtClean="0"/>
              <a:t>저장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Tag</a:t>
            </a:r>
            <a:r>
              <a:rPr lang="ko-KR" altLang="en-US" dirty="0" smtClean="0"/>
              <a:t>는 생산된 제품의 흐름을 추적하기 위해 부착하여 사용하는 것은 당연한 것이고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도서관에서 책을 관리하거나 신용 </a:t>
            </a:r>
            <a:r>
              <a:rPr lang="en-US" altLang="ko-KR" dirty="0" smtClean="0"/>
              <a:t>Card, ID </a:t>
            </a:r>
            <a:r>
              <a:rPr lang="ko-KR" altLang="en-US" dirty="0" smtClean="0"/>
              <a:t>배지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운전면허증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동식물 관리 등에 편리하게 사용할 수도 </a:t>
            </a:r>
            <a:r>
              <a:rPr lang="ko-KR" altLang="en-US" dirty="0" smtClean="0"/>
              <a:t>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전자 통행료 패스와 열쇠고리에도 </a:t>
            </a:r>
            <a:r>
              <a:rPr lang="en-US" altLang="ko-KR" dirty="0" smtClean="0"/>
              <a:t>RFID </a:t>
            </a:r>
            <a:r>
              <a:rPr lang="en-US" altLang="ko-KR" dirty="0" smtClean="0"/>
              <a:t>Tag</a:t>
            </a:r>
          </a:p>
          <a:p>
            <a:pPr lvl="1"/>
            <a:r>
              <a:rPr lang="ko-KR" altLang="en-US" dirty="0" smtClean="0"/>
              <a:t>동물을 관리하기 위해서 동물의 몸에 </a:t>
            </a:r>
            <a:r>
              <a:rPr lang="en-US" altLang="ko-KR" dirty="0" smtClean="0"/>
              <a:t>RFID </a:t>
            </a:r>
            <a:r>
              <a:rPr lang="en-US" altLang="ko-KR" dirty="0" smtClean="0"/>
              <a:t>Tag</a:t>
            </a:r>
          </a:p>
          <a:p>
            <a:pPr lvl="1"/>
            <a:r>
              <a:rPr lang="ko-KR" altLang="en-US" dirty="0" smtClean="0"/>
              <a:t>학생들의 행동과 출결을 </a:t>
            </a:r>
            <a:r>
              <a:rPr lang="en-US" altLang="ko-KR" dirty="0" smtClean="0"/>
              <a:t>Monitoring</a:t>
            </a:r>
            <a:r>
              <a:rPr lang="ko-KR" altLang="en-US" dirty="0" smtClean="0"/>
              <a:t>하기 위해 </a:t>
            </a:r>
            <a:r>
              <a:rPr lang="en-US" altLang="ko-KR" dirty="0" smtClean="0"/>
              <a:t>RFID Chip</a:t>
            </a:r>
            <a:r>
              <a:rPr lang="ko-KR" altLang="en-US" dirty="0" smtClean="0"/>
              <a:t>이 내장된 학생증</a:t>
            </a:r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Visual Basic 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기본적인 </a:t>
            </a:r>
            <a:r>
              <a:rPr lang="en-US" altLang="ko-KR" dirty="0" smtClean="0"/>
              <a:t>Visual Basic Programming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Image To HTML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RFID(Radio Frequency Identification)</a:t>
            </a:r>
          </a:p>
          <a:p>
            <a:pPr lvl="1"/>
            <a:r>
              <a:rPr lang="en-US" altLang="ko-KR" dirty="0" smtClean="0"/>
              <a:t>RFID System</a:t>
            </a:r>
            <a:r>
              <a:rPr lang="ko-KR" altLang="en-US" dirty="0" smtClean="0"/>
              <a:t>의 사용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System</a:t>
            </a:r>
            <a:r>
              <a:rPr lang="ko-KR" altLang="en-US" dirty="0" smtClean="0"/>
              <a:t>의 성능 판단 </a:t>
            </a:r>
            <a:r>
              <a:rPr lang="ko-KR" altLang="en-US" dirty="0" smtClean="0"/>
              <a:t>기준</a:t>
            </a:r>
            <a:endParaRPr lang="en-US" altLang="ko-KR" dirty="0" smtClean="0"/>
          </a:p>
          <a:p>
            <a:r>
              <a:rPr lang="en-US" altLang="ko-KR" dirty="0" smtClean="0"/>
              <a:t>RFID</a:t>
            </a:r>
            <a:r>
              <a:rPr lang="ko-KR" altLang="en-US" dirty="0" smtClean="0"/>
              <a:t>의 기술 수준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</a:t>
            </a:r>
            <a:r>
              <a:rPr lang="ko-KR" altLang="en-US" dirty="0" smtClean="0"/>
              <a:t>기술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</a:t>
            </a:r>
            <a:r>
              <a:rPr lang="ko-KR" altLang="en-US" dirty="0" smtClean="0"/>
              <a:t>기술 국제 표준화 </a:t>
            </a:r>
            <a:r>
              <a:rPr lang="ko-KR" altLang="en-US" dirty="0" smtClean="0"/>
              <a:t>수준</a:t>
            </a:r>
            <a:endParaRPr lang="en-US" altLang="ko-KR" dirty="0" smtClean="0"/>
          </a:p>
          <a:p>
            <a:r>
              <a:rPr lang="en-US" altLang="ko-KR" dirty="0" smtClean="0"/>
              <a:t>RFID</a:t>
            </a:r>
            <a:r>
              <a:rPr lang="ko-KR" altLang="en-US" dirty="0" smtClean="0"/>
              <a:t>의 활용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전자꼬리표</a:t>
            </a:r>
            <a:r>
              <a:rPr lang="en-US" altLang="ko-KR" dirty="0" smtClean="0"/>
              <a:t>(Tag)</a:t>
            </a:r>
            <a:r>
              <a:rPr lang="ko-KR" altLang="en-US" dirty="0" smtClean="0"/>
              <a:t>와 무선 주파수 인식기술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Tag</a:t>
            </a:r>
          </a:p>
          <a:p>
            <a:pPr lvl="1"/>
            <a:r>
              <a:rPr lang="en-US" altLang="ko-KR" dirty="0" smtClean="0"/>
              <a:t>RFID Tag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Reader</a:t>
            </a:r>
            <a:r>
              <a:rPr lang="ko-KR" altLang="en-US" dirty="0" smtClean="0"/>
              <a:t>의 </a:t>
            </a:r>
            <a:r>
              <a:rPr lang="ko-KR" altLang="en-US" dirty="0" smtClean="0"/>
              <a:t>관계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Chip</a:t>
            </a:r>
            <a:r>
              <a:rPr lang="ko-KR" altLang="en-US" dirty="0" smtClean="0"/>
              <a:t>의 저장 </a:t>
            </a:r>
            <a:r>
              <a:rPr lang="ko-KR" altLang="en-US" dirty="0" smtClean="0"/>
              <a:t>능력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</a:t>
            </a:r>
            <a:r>
              <a:rPr lang="ko-KR" altLang="en-US" dirty="0" smtClean="0"/>
              <a:t>의 실생활 이용</a:t>
            </a:r>
            <a:endParaRPr lang="en-US" altLang="ko-KR" dirty="0" smtClean="0"/>
          </a:p>
          <a:p>
            <a:r>
              <a:rPr lang="en-US" altLang="ko-KR" dirty="0" smtClean="0"/>
              <a:t>Visual Basic Programming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 System</a:t>
            </a:r>
            <a:r>
              <a:rPr lang="ko-KR" altLang="en-US" dirty="0" smtClean="0"/>
              <a:t>의 사용</a:t>
            </a:r>
            <a:endParaRPr lang="en-US" altLang="ko-KR" dirty="0" smtClean="0"/>
          </a:p>
          <a:p>
            <a:r>
              <a:rPr lang="en-US" altLang="ko-KR" dirty="0" smtClean="0"/>
              <a:t>Read </a:t>
            </a:r>
            <a:r>
              <a:rPr lang="ko-KR" altLang="en-US" dirty="0" smtClean="0"/>
              <a:t>전용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</a:t>
            </a:r>
            <a:r>
              <a:rPr lang="ko-KR" altLang="en-US" dirty="0" smtClean="0"/>
              <a:t>에 있어서 가장 단순한 형태로써 </a:t>
            </a:r>
            <a:r>
              <a:rPr lang="en-US" altLang="ko-KR" dirty="0" smtClean="0"/>
              <a:t>Bar-code System</a:t>
            </a:r>
            <a:r>
              <a:rPr lang="ko-KR" altLang="en-US" dirty="0" smtClean="0"/>
              <a:t>을 당장 </a:t>
            </a:r>
            <a:r>
              <a:rPr lang="en-US" altLang="ko-KR" dirty="0" smtClean="0"/>
              <a:t>RFID System</a:t>
            </a:r>
            <a:r>
              <a:rPr lang="ko-KR" altLang="en-US" dirty="0" smtClean="0"/>
              <a:t>으로 대체할 수 있는 방식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100%</a:t>
            </a:r>
            <a:r>
              <a:rPr lang="ko-KR" altLang="en-US" dirty="0" smtClean="0"/>
              <a:t>에 가까운 정확한 판독능력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어떠한 외부의 환경에서도 사용이 가능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Bar-code </a:t>
            </a:r>
            <a:r>
              <a:rPr lang="ko-KR" altLang="en-US" dirty="0" smtClean="0"/>
              <a:t>방식과는 달리 </a:t>
            </a:r>
            <a:r>
              <a:rPr lang="en-US" altLang="ko-KR" dirty="0" smtClean="0"/>
              <a:t>RFID</a:t>
            </a:r>
            <a:r>
              <a:rPr lang="ko-KR" altLang="en-US" dirty="0" smtClean="0"/>
              <a:t>는 외부에서 볼 수 없도록 할 수 있음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Bar-code</a:t>
            </a:r>
            <a:r>
              <a:rPr lang="ko-KR" altLang="en-US" dirty="0" smtClean="0"/>
              <a:t>를 판독하는 경우</a:t>
            </a:r>
            <a:r>
              <a:rPr lang="en-US" altLang="ko-KR" dirty="0" smtClean="0"/>
              <a:t>, 90% </a:t>
            </a:r>
            <a:r>
              <a:rPr lang="ko-KR" altLang="en-US" dirty="0" smtClean="0"/>
              <a:t>이하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System</a:t>
            </a:r>
            <a:r>
              <a:rPr lang="ko-KR" altLang="en-US" dirty="0" smtClean="0"/>
              <a:t>은 주위 환경에 상관하지 않고</a:t>
            </a:r>
            <a:r>
              <a:rPr lang="en-US" altLang="ko-KR" dirty="0" smtClean="0"/>
              <a:t>, 99.99% ~ 100%</a:t>
            </a:r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457199" y="152400"/>
            <a:ext cx="8313795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199" y="152400"/>
            <a:ext cx="8313795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Read/Write(</a:t>
            </a:r>
            <a:r>
              <a:rPr lang="ko-KR" altLang="en-US" dirty="0" smtClean="0"/>
              <a:t>재사용 가능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Read </a:t>
            </a:r>
            <a:r>
              <a:rPr lang="ko-KR" altLang="en-US" dirty="0" smtClean="0"/>
              <a:t>전용방식보다 한 단계 발전한 단계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무선 주파수 인식 </a:t>
            </a:r>
            <a:r>
              <a:rPr lang="en-US" altLang="ko-KR" dirty="0" smtClean="0"/>
              <a:t>System</a:t>
            </a:r>
            <a:r>
              <a:rPr lang="ko-KR" altLang="en-US" dirty="0" smtClean="0"/>
              <a:t>은 전자방식의 적하목록으로 사용할 수 있게 되어 네트워크상의 많은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의 전송량을 줄일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멀리 떨어져 있는 생산 </a:t>
            </a:r>
            <a:r>
              <a:rPr lang="en-US" altLang="ko-KR" dirty="0" smtClean="0"/>
              <a:t>System</a:t>
            </a:r>
            <a:r>
              <a:rPr lang="ko-KR" altLang="en-US" dirty="0" smtClean="0"/>
              <a:t>과의 연결이 가능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Read/Write(</a:t>
            </a:r>
            <a:r>
              <a:rPr lang="ko-KR" altLang="en-US" dirty="0" smtClean="0"/>
              <a:t>일회용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제품을 제조하는 과정에서 해당 제품에 일회용 </a:t>
            </a:r>
            <a:r>
              <a:rPr lang="en-US" altLang="ko-KR" dirty="0" smtClean="0"/>
              <a:t>Label</a:t>
            </a:r>
            <a:r>
              <a:rPr lang="ko-KR" altLang="en-US" dirty="0" smtClean="0"/>
              <a:t>을 부착하고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부착된 </a:t>
            </a:r>
            <a:r>
              <a:rPr lang="en-US" altLang="ko-KR" dirty="0" smtClean="0"/>
              <a:t>Label</a:t>
            </a:r>
            <a:r>
              <a:rPr lang="ko-KR" altLang="en-US" dirty="0" smtClean="0"/>
              <a:t>을 이용하여 공급 유통망의 첫 단계인 제조사에서부터 소매업체를 거쳐 소비자에 이르기까지 사용이 가능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 System</a:t>
            </a:r>
            <a:r>
              <a:rPr lang="ko-KR" altLang="en-US" dirty="0" smtClean="0"/>
              <a:t>의 성능 판단 기준</a:t>
            </a:r>
            <a:endParaRPr lang="en-US" altLang="ko-KR" dirty="0" smtClean="0"/>
          </a:p>
          <a:p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Memory </a:t>
            </a:r>
            <a:r>
              <a:rPr lang="ko-KR" altLang="en-US" dirty="0" smtClean="0"/>
              <a:t>용량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대부분의 </a:t>
            </a:r>
            <a:r>
              <a:rPr lang="en-US" altLang="ko-KR" dirty="0" smtClean="0"/>
              <a:t>Read </a:t>
            </a:r>
            <a:r>
              <a:rPr lang="ko-KR" altLang="en-US" dirty="0" smtClean="0"/>
              <a:t>전용방식에서 사용할 수 있는 </a:t>
            </a:r>
            <a:r>
              <a:rPr lang="en-US" altLang="ko-KR" dirty="0" smtClean="0"/>
              <a:t>Memory</a:t>
            </a:r>
            <a:r>
              <a:rPr lang="ko-KR" altLang="en-US" dirty="0" smtClean="0"/>
              <a:t>의 용량을 </a:t>
            </a:r>
            <a:r>
              <a:rPr lang="en-US" altLang="ko-KR" dirty="0" smtClean="0"/>
              <a:t>20Bit</a:t>
            </a:r>
            <a:r>
              <a:rPr lang="ko-KR" altLang="en-US" dirty="0" smtClean="0"/>
              <a:t>의 크기로 하여 사용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Passive Read/Write Tag</a:t>
            </a:r>
            <a:r>
              <a:rPr lang="ko-KR" altLang="en-US" dirty="0" smtClean="0"/>
              <a:t>를 사용하는 경우에는 </a:t>
            </a:r>
            <a:r>
              <a:rPr lang="en-US" altLang="ko-KR" dirty="0" smtClean="0"/>
              <a:t>Memory</a:t>
            </a:r>
            <a:r>
              <a:rPr lang="ko-KR" altLang="en-US" dirty="0" smtClean="0"/>
              <a:t>의 용량이 </a:t>
            </a:r>
            <a:r>
              <a:rPr lang="en-US" altLang="ko-KR" dirty="0" smtClean="0"/>
              <a:t>48Byte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736Byte</a:t>
            </a:r>
            <a:r>
              <a:rPr lang="ko-KR" altLang="en-US" dirty="0" smtClean="0"/>
              <a:t>까지로 구성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Active Read/Write Tag</a:t>
            </a:r>
            <a:r>
              <a:rPr lang="ko-KR" altLang="en-US" dirty="0" smtClean="0"/>
              <a:t>의 경우에는 </a:t>
            </a:r>
            <a:r>
              <a:rPr lang="en-US" altLang="ko-KR" dirty="0" smtClean="0"/>
              <a:t>Memory</a:t>
            </a:r>
            <a:r>
              <a:rPr lang="ko-KR" altLang="en-US" dirty="0" smtClean="0"/>
              <a:t>의 용량을 경우에 따라 사용할 수 있도록 하기 위하여 </a:t>
            </a:r>
            <a:r>
              <a:rPr lang="en-US" altLang="ko-KR" dirty="0" smtClean="0"/>
              <a:t>64Byte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32KByte</a:t>
            </a:r>
            <a:r>
              <a:rPr lang="ko-KR" altLang="en-US" dirty="0" smtClean="0"/>
              <a:t>까지</a:t>
            </a:r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Data</a:t>
            </a:r>
            <a:r>
              <a:rPr lang="ko-KR" altLang="en-US" dirty="0" smtClean="0"/>
              <a:t>의 전송속도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전송속도는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수집하는 대부분의 </a:t>
            </a:r>
            <a:r>
              <a:rPr lang="en-US" altLang="ko-KR" dirty="0" smtClean="0"/>
              <a:t>System</a:t>
            </a:r>
            <a:r>
              <a:rPr lang="ko-KR" altLang="en-US" dirty="0" smtClean="0"/>
              <a:t>에서는 매우 중요한 요소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제품을 생산하는 생산주기가 점점 짧아지게 될 것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Read </a:t>
            </a:r>
            <a:r>
              <a:rPr lang="ko-KR" altLang="en-US" dirty="0" smtClean="0"/>
              <a:t>전용속도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Read </a:t>
            </a:r>
            <a:r>
              <a:rPr lang="ko-KR" altLang="en-US" dirty="0" smtClean="0"/>
              <a:t>전용의 </a:t>
            </a:r>
            <a:r>
              <a:rPr lang="en-US" altLang="ko-KR" dirty="0" smtClean="0"/>
              <a:t>RFID System</a:t>
            </a:r>
            <a:r>
              <a:rPr lang="ko-KR" altLang="en-US" dirty="0" smtClean="0"/>
              <a:t>에서 전용속도는 </a:t>
            </a:r>
            <a:r>
              <a:rPr lang="en-US" altLang="ko-KR" dirty="0" smtClean="0"/>
              <a:t>Code</a:t>
            </a:r>
            <a:r>
              <a:rPr lang="ko-KR" altLang="en-US" dirty="0" smtClean="0"/>
              <a:t>의 길이 및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로부터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전송하는 속도나 </a:t>
            </a:r>
            <a:r>
              <a:rPr lang="en-US" altLang="ko-KR" dirty="0" smtClean="0"/>
              <a:t>System</a:t>
            </a:r>
            <a:r>
              <a:rPr lang="ko-KR" altLang="en-US" dirty="0" smtClean="0"/>
              <a:t>이 작동하는 범위 그리고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까지의 </a:t>
            </a:r>
            <a:r>
              <a:rPr lang="ko-KR" altLang="en-US" dirty="0" err="1" smtClean="0"/>
              <a:t>무선파의</a:t>
            </a:r>
            <a:r>
              <a:rPr lang="ko-KR" altLang="en-US" dirty="0" smtClean="0"/>
              <a:t> 반송 주파수와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전송에 사용하고 있는 변조기술 등에 의해 결정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수동적인 </a:t>
            </a:r>
            <a:r>
              <a:rPr lang="en-US" altLang="ko-KR" dirty="0" smtClean="0"/>
              <a:t>Read/Write</a:t>
            </a:r>
            <a:r>
              <a:rPr lang="ko-KR" altLang="en-US" dirty="0" smtClean="0"/>
              <a:t>의 속도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Read </a:t>
            </a:r>
            <a:r>
              <a:rPr lang="ko-KR" altLang="en-US" dirty="0" smtClean="0"/>
              <a:t>전용 </a:t>
            </a:r>
            <a:r>
              <a:rPr lang="en-US" altLang="ko-KR" dirty="0" smtClean="0"/>
              <a:t>System</a:t>
            </a:r>
            <a:r>
              <a:rPr lang="ko-KR" altLang="en-US" dirty="0" smtClean="0"/>
              <a:t>에서와 동일한 기준에 의해 결정되고 있지만 실제로는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전송하는 속도에 있어서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저장하고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</a:t>
            </a:r>
            <a:r>
              <a:rPr lang="en-US" altLang="ko-KR" dirty="0" smtClean="0"/>
              <a:t>, Tag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읽어오는 양방향의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전송속도를 고려해야 한다면 조금은 다르다고 볼 수 있음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Data</a:t>
            </a:r>
            <a:r>
              <a:rPr lang="ko-KR" altLang="en-US" dirty="0" smtClean="0"/>
              <a:t>의 전송속도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능동적인 </a:t>
            </a:r>
            <a:r>
              <a:rPr lang="en-US" altLang="ko-KR" dirty="0" smtClean="0"/>
              <a:t>Read/Write</a:t>
            </a:r>
            <a:r>
              <a:rPr lang="ko-KR" altLang="en-US" dirty="0" smtClean="0"/>
              <a:t>의 속도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능동적인 </a:t>
            </a:r>
            <a:r>
              <a:rPr lang="en-US" altLang="ko-KR" dirty="0" smtClean="0"/>
              <a:t>Read/Write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RFID System</a:t>
            </a:r>
            <a:r>
              <a:rPr lang="ko-KR" altLang="en-US" dirty="0" smtClean="0"/>
              <a:t>에서 사용하는 전용속도는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전송을 하기 위해서 충전기를 충전해야 하는 것을 제외하고는 수동 </a:t>
            </a:r>
            <a:r>
              <a:rPr lang="en-US" altLang="ko-KR" dirty="0" smtClean="0"/>
              <a:t>Read/ Write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System</a:t>
            </a:r>
            <a:r>
              <a:rPr lang="ko-KR" altLang="en-US" dirty="0" smtClean="0"/>
              <a:t>에서와 같은 기준으로 속도를 결정하게 됨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작동 범위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사용 가능한 </a:t>
            </a:r>
            <a:r>
              <a:rPr lang="en-US" altLang="ko-KR" dirty="0" smtClean="0"/>
              <a:t>Read/Write System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13.56Mhz</a:t>
            </a:r>
            <a:r>
              <a:rPr lang="ko-KR" altLang="en-US" dirty="0" smtClean="0"/>
              <a:t>의 저주파수를 사용할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작동범위는 </a:t>
            </a:r>
            <a:r>
              <a:rPr lang="en-US" altLang="ko-KR" dirty="0" smtClean="0"/>
              <a:t>2.5cm </a:t>
            </a:r>
            <a:r>
              <a:rPr lang="ko-KR" altLang="en-US" dirty="0" smtClean="0"/>
              <a:t>이내에서 </a:t>
            </a:r>
            <a:r>
              <a:rPr lang="en-US" altLang="ko-KR" dirty="0" smtClean="0"/>
              <a:t>1.2m</a:t>
            </a:r>
            <a:r>
              <a:rPr lang="ko-KR" altLang="en-US" dirty="0" smtClean="0"/>
              <a:t>까지 다양</a:t>
            </a:r>
            <a:endParaRPr lang="en-US" altLang="ko-KR" dirty="0" smtClean="0"/>
          </a:p>
          <a:p>
            <a:r>
              <a:rPr lang="ko-KR" altLang="en-US" dirty="0" smtClean="0"/>
              <a:t>다수 </a:t>
            </a:r>
            <a:r>
              <a:rPr lang="en-US" altLang="ko-KR" dirty="0" smtClean="0"/>
              <a:t>Tag </a:t>
            </a:r>
            <a:r>
              <a:rPr lang="ko-KR" altLang="en-US" dirty="0" smtClean="0"/>
              <a:t>동시 처리 용량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Tag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의 설정에 따라 같은 범위 내에 있는 여러 개의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동시에 판독하고 입력하는 것도 가능하게 됨</a:t>
            </a:r>
            <a:endParaRPr lang="en-US" altLang="ko-KR" dirty="0" smtClean="0"/>
          </a:p>
          <a:p>
            <a:r>
              <a:rPr lang="ko-KR" altLang="en-US" dirty="0" smtClean="0"/>
              <a:t>작동 온도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ES Series Tag</a:t>
            </a:r>
            <a:r>
              <a:rPr lang="ko-KR" altLang="en-US" dirty="0" smtClean="0"/>
              <a:t>는 최대 </a:t>
            </a:r>
            <a:r>
              <a:rPr lang="en-US" altLang="ko-KR" dirty="0" smtClean="0"/>
              <a:t>205℃</a:t>
            </a:r>
            <a:r>
              <a:rPr lang="ko-KR" altLang="en-US" dirty="0" smtClean="0"/>
              <a:t>의 온도에서 작동할 수 있도록 설계되어 있기 때문에 일반적으로 고온에서 처리되는 제품에는 최적의 제품이라 할 수 있음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HMS 100 Series Tag</a:t>
            </a:r>
            <a:r>
              <a:rPr lang="ko-KR" altLang="en-US" dirty="0" smtClean="0"/>
              <a:t>는 최대 </a:t>
            </a:r>
            <a:r>
              <a:rPr lang="en-US" altLang="ko-KR" dirty="0" smtClean="0"/>
              <a:t>240℃</a:t>
            </a:r>
            <a:r>
              <a:rPr lang="ko-KR" altLang="en-US" dirty="0" smtClean="0"/>
              <a:t>의 고온에서도 작동할 수 있도록 설계되어 있을 뿐만 아니라 영하 </a:t>
            </a:r>
            <a:r>
              <a:rPr lang="en-US" altLang="ko-KR" dirty="0" smtClean="0"/>
              <a:t>40℃</a:t>
            </a:r>
            <a:r>
              <a:rPr lang="ko-KR" altLang="en-US" dirty="0" smtClean="0"/>
              <a:t>의 아주 낮은 온도에서도 작동할 수 있도록 설계되어 있음</a:t>
            </a:r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77282" cy="990600"/>
          </a:xfrm>
        </p:spPr>
        <p:txBody>
          <a:bodyPr/>
          <a:lstStyle/>
          <a:p>
            <a:r>
              <a:rPr lang="en-US" altLang="ko-KR" dirty="0" smtClean="0"/>
              <a:t>RFID(Radio Frequency Identification) -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Tag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Antenna</a:t>
            </a:r>
            <a:r>
              <a:rPr lang="ko-KR" altLang="en-US" dirty="0" smtClean="0"/>
              <a:t>를 연결하는 무선 반송 주파수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미연방통신위원회</a:t>
            </a:r>
            <a:r>
              <a:rPr lang="en-US" altLang="ko-KR" dirty="0" smtClean="0"/>
              <a:t>(FCC)</a:t>
            </a:r>
            <a:r>
              <a:rPr lang="ko-KR" altLang="en-US" dirty="0" smtClean="0"/>
              <a:t>의 분류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전체 주파수 범위를 매우 낮음</a:t>
            </a:r>
            <a:r>
              <a:rPr lang="en-US" altLang="ko-KR" dirty="0" smtClean="0"/>
              <a:t>(50Khz~500Khz), </a:t>
            </a:r>
            <a:r>
              <a:rPr lang="ko-KR" altLang="en-US" dirty="0" smtClean="0"/>
              <a:t>중간</a:t>
            </a:r>
            <a:r>
              <a:rPr lang="en-US" altLang="ko-KR" dirty="0" smtClean="0"/>
              <a:t>(13.56Mhz), </a:t>
            </a:r>
            <a:r>
              <a:rPr lang="ko-KR" altLang="en-US" dirty="0" smtClean="0"/>
              <a:t>전자파</a:t>
            </a:r>
            <a:r>
              <a:rPr lang="en-US" altLang="ko-KR" dirty="0" smtClean="0"/>
              <a:t>(0.9Ghz~2.5Ghz)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개 단계로 분류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747687" y="2662227"/>
          <a:ext cx="7648625" cy="410113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620720"/>
                <a:gridCol w="2519397"/>
                <a:gridCol w="4508508"/>
              </a:tblGrid>
              <a:tr h="184303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 err="1">
                          <a:latin typeface="+mn-ea"/>
                          <a:ea typeface="+mn-ea"/>
                        </a:rPr>
                        <a:t>방식별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 구분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중요한 특성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</a:tr>
              <a:tr h="341421">
                <a:tc rowSpan="3"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Tag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의 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Read/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Write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능력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Read Only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내용변경 불가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가격 저렴</a:t>
                      </a:r>
                      <a:r>
                        <a:rPr lang="en-US" altLang="ko-KR" sz="1050" b="1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단순인식 분야에 사용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</a:tr>
              <a:tr h="184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Only </a:t>
                      </a:r>
                      <a:r>
                        <a:rPr lang="en-US" sz="1050" b="1" dirty="0" smtClean="0">
                          <a:latin typeface="+mn-ea"/>
                          <a:ea typeface="+mn-ea"/>
                        </a:rPr>
                        <a:t>Write, Many Read (WORM</a:t>
                      </a:r>
                      <a:r>
                        <a:rPr lang="en-US" sz="1050" b="1" dirty="0">
                          <a:latin typeface="+mn-ea"/>
                          <a:ea typeface="+mn-ea"/>
                        </a:rPr>
                        <a:t>)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사용자가 </a:t>
                      </a:r>
                      <a:r>
                        <a:rPr lang="en-US" altLang="ko-KR" sz="1050" b="1">
                          <a:latin typeface="+mn-ea"/>
                          <a:ea typeface="+mn-ea"/>
                        </a:rPr>
                        <a:t>Data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를 기록한 후</a:t>
                      </a:r>
                      <a:r>
                        <a:rPr lang="en-US" altLang="ko-KR" sz="1050" b="1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변경불가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</a:tr>
              <a:tr h="341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Read/Write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기록 및 </a:t>
                      </a:r>
                      <a:r>
                        <a:rPr lang="en-US" altLang="ko-KR" sz="1050" b="1">
                          <a:latin typeface="+mn-ea"/>
                          <a:ea typeface="+mn-ea"/>
                        </a:rPr>
                        <a:t>Data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변경 몇 번이고 가능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고가</a:t>
                      </a:r>
                      <a:r>
                        <a:rPr lang="en-US" altLang="ko-KR" sz="1050" b="1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다양한 분야에서 활용 가능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</a:tr>
              <a:tr h="341421">
                <a:tc rowSpan="2"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Tag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전원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유무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Active(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능동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Tag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에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Battery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가 부착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수십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m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의 원거리 통신용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고가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수명제한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UHF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대역 이상에 사용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</a:tr>
              <a:tr h="287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Passive(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수동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Tag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에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Battery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가 없음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10m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이내 근거리 통신용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저렴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반영구적임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</a:tr>
              <a:tr h="341421">
                <a:tc rowSpan="4"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무선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주파수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latin typeface="+mn-ea"/>
                          <a:ea typeface="+mn-ea"/>
                        </a:rPr>
                        <a:t>대역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+mn-ea"/>
                          <a:ea typeface="+mn-ea"/>
                        </a:rPr>
                        <a:t>135Khz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이하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FA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용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동물인식 등의 근거리용으로 사용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System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가격이 저렴함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</a:tr>
              <a:tr h="341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13.56Mhz</a:t>
                      </a:r>
                      <a:endParaRPr 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IC Card,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신분증 등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1m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이내 활용 가능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Data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의 전송에서 신뢰성이 높음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</a:tr>
              <a:tr h="4985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UHF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파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433Mhz(Active), 860~950Mhz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대역활용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Micro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파에 비해 무선인식 성능이 좋음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ISO/IEC, EPC Tag,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국제적으로 활용전망이 높음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</a:tr>
              <a:tr h="4282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+mn-ea"/>
                          <a:ea typeface="+mn-ea"/>
                        </a:rPr>
                        <a:t>Micro</a:t>
                      </a:r>
                      <a:r>
                        <a:rPr lang="ko-KR" altLang="en-US" sz="1050" b="1">
                          <a:latin typeface="+mn-ea"/>
                          <a:ea typeface="+mn-ea"/>
                        </a:rPr>
                        <a:t>파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  <a:tc>
                  <a:txBody>
                    <a:bodyPr/>
                    <a:lstStyle/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2.45Mhz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의 </a:t>
                      </a: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ISM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대역 활용</a:t>
                      </a: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latin typeface="+mn-ea"/>
                          <a:ea typeface="+mn-ea"/>
                        </a:rPr>
                        <a:t>UHF </a:t>
                      </a:r>
                      <a:r>
                        <a:rPr lang="ko-KR" altLang="en-US" sz="1050" b="1" dirty="0">
                          <a:latin typeface="+mn-ea"/>
                          <a:ea typeface="+mn-ea"/>
                        </a:rPr>
                        <a:t>대역에 비하여 금속이나 수분 등의 환경에서 인식률이 저하함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5426" marR="15426" marT="15426" marB="15426" anchor="ctr"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1485</TotalTime>
  <Words>1194</Words>
  <Application>Microsoft Office PowerPoint</Application>
  <PresentationFormat>화면 슬라이드 쇼(4:3)</PresentationFormat>
  <Paragraphs>176</Paragraphs>
  <Slides>16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iai</vt:lpstr>
      <vt:lpstr>RFID Programming  (RFID의 개요 및 VB 기본 프로그래밍)</vt:lpstr>
      <vt:lpstr>Contents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System</vt:lpstr>
      <vt:lpstr>RFID(Radio Frequency Identification) - 기술수준</vt:lpstr>
      <vt:lpstr>RFID(Radio Frequency Identification) - 기술수준</vt:lpstr>
      <vt:lpstr>RFID(Radio Frequency Identification) - 활용</vt:lpstr>
      <vt:lpstr>RFID(Radio Frequency Identification) - 활용</vt:lpstr>
      <vt:lpstr>RFID(Radio Frequency Identification) - 활용</vt:lpstr>
      <vt:lpstr>RFID(Radio Frequency Identification) - 활용</vt:lpstr>
      <vt:lpstr>Visual Basic Programming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RFID Programming</dc:title>
  <dc:creator>Namseok Choi</dc:creator>
  <cp:keywords>RFID ,Visual Basic</cp:keywords>
  <cp:lastModifiedBy>Choi Namseok</cp:lastModifiedBy>
  <cp:revision>114</cp:revision>
  <dcterms:created xsi:type="dcterms:W3CDTF">2009-08-27T02:09:45Z</dcterms:created>
  <dcterms:modified xsi:type="dcterms:W3CDTF">2010-03-15T23:00:04Z</dcterms:modified>
</cp:coreProperties>
</file>